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7894" r:id="rId2"/>
    <p:sldId id="789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4865B-7031-495E-B72E-BE1BCA20AF0E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235CB-3458-4685-A57E-E61D3152D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964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3E867-2769-BAF1-B8A8-4D7F94908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Espace réservé de l'image des diapositives 1">
            <a:extLst>
              <a:ext uri="{FF2B5EF4-FFF2-40B4-BE49-F238E27FC236}">
                <a16:creationId xmlns:a16="http://schemas.microsoft.com/office/drawing/2014/main" id="{8ACAA4AD-587A-3036-38C4-F1B5A3D8B0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Espace réservé des commentaires 2">
            <a:extLst>
              <a:ext uri="{FF2B5EF4-FFF2-40B4-BE49-F238E27FC236}">
                <a16:creationId xmlns:a16="http://schemas.microsoft.com/office/drawing/2014/main" id="{9CE0EFEB-A53C-BE06-C2F3-1E7F0F4E7D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107524" name="Espace réservé du numéro de diapositive 3">
            <a:extLst>
              <a:ext uri="{FF2B5EF4-FFF2-40B4-BE49-F238E27FC236}">
                <a16:creationId xmlns:a16="http://schemas.microsoft.com/office/drawing/2014/main" id="{9D820B96-4A64-7626-761F-CFF9EAFFB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1FC98A5-86E7-4D7C-8348-803E5C0FB671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32913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>
            <a:extLst>
              <a:ext uri="{FF2B5EF4-FFF2-40B4-BE49-F238E27FC236}">
                <a16:creationId xmlns:a16="http://schemas.microsoft.com/office/drawing/2014/main" id="{F85664A8-AB68-7471-3335-01D2891BDF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3" y="746125"/>
            <a:ext cx="6621462" cy="3725863"/>
          </a:xfrm>
          <a:ln/>
        </p:spPr>
      </p:sp>
      <p:sp>
        <p:nvSpPr>
          <p:cNvPr id="36867" name="Espace réservé des commentaires 2">
            <a:extLst>
              <a:ext uri="{FF2B5EF4-FFF2-40B4-BE49-F238E27FC236}">
                <a16:creationId xmlns:a16="http://schemas.microsoft.com/office/drawing/2014/main" id="{B51A3CBE-0C94-04BF-6391-C46D7AAFE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>
              <a:latin typeface="Times New Roman" panose="02020603050405020304" pitchFamily="18" charset="0"/>
            </a:endParaRPr>
          </a:p>
        </p:txBody>
      </p:sp>
      <p:sp>
        <p:nvSpPr>
          <p:cNvPr id="36868" name="Espace réservé du numéro de diapositive 3">
            <a:extLst>
              <a:ext uri="{FF2B5EF4-FFF2-40B4-BE49-F238E27FC236}">
                <a16:creationId xmlns:a16="http://schemas.microsoft.com/office/drawing/2014/main" id="{188FB434-C07C-4496-ADB1-F833237BC0AD}"/>
              </a:ext>
            </a:extLst>
          </p:cNvPr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6650" algn="l"/>
                <a:tab pos="5395913" algn="l"/>
                <a:tab pos="5846763" algn="l"/>
                <a:tab pos="6296025" algn="l"/>
                <a:tab pos="6745288" algn="l"/>
                <a:tab pos="7196138" algn="l"/>
                <a:tab pos="7645400" algn="l"/>
                <a:tab pos="8096250" algn="l"/>
                <a:tab pos="8545513" algn="l"/>
                <a:tab pos="89947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90450E1-A771-4559-A91A-EBDAAD818829}" type="slidenum">
              <a:rPr lang="fr-FR" altLang="fr-FR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8FB78D-9EBB-068F-B020-D3C52CB80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A09852-4192-7494-7630-20C38DDD8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966C51-55EC-EC6C-E1B6-B39E6BC5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80232F-6D54-97B8-162F-53D0C266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835C99-6F29-AFE3-F1A4-03FC11DD4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27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2C093E-2066-6CB0-9A99-ABE5F733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95290E-27F9-D0EA-BA17-8C2D568D9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4A6ADA-B6A2-8FCF-725E-CB54073BB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13806B-FCC5-42BE-768E-DAE0D4A44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0A43C8-A484-0573-D9DD-326C65468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71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5459561-4D6C-091D-32FF-DEE842EFE5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603D6E-5E85-3694-986C-27855E9A8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B0903F-5C47-6210-E848-9D7696502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E948DC-812E-CB5D-6FFC-15C88CA2C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E6AB89-FD59-C0EA-17CC-DAF5EAA0C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957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260648"/>
            <a:ext cx="11521280" cy="490066"/>
          </a:xfrm>
          <a:solidFill>
            <a:srgbClr val="C00000"/>
          </a:solidFill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371" y="1124745"/>
            <a:ext cx="11425269" cy="5001419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 marL="1828800" indent="0">
              <a:buNone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9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75275" y="6381576"/>
            <a:ext cx="4321141" cy="431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7869755" y="6401114"/>
            <a:ext cx="3359680" cy="215553"/>
          </a:xfrm>
        </p:spPr>
        <p:txBody>
          <a:bodyPr>
            <a:noAutofit/>
          </a:bodyPr>
          <a:lstStyle>
            <a:lvl1pPr marL="0" indent="0">
              <a:buNone/>
              <a:defRPr sz="14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03669ADB-7443-4991-9D1C-D37CA1558A1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279718" y="6381751"/>
            <a:ext cx="673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52106-09E6-4D4C-A803-436422831CB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0554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432B47-B702-1D7F-B5EC-24EA37572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FEFF1-07C9-41AC-1769-82686B135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1CE1A3-B575-3011-FD52-DB252B964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ABE8C9-1BAD-FCA1-C0C4-454B94EB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15EB10-877F-4EB9-FDD6-B1EC4B35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13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AE60A-EFBD-AAF5-D1BB-5B8A0AAFC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671D4A-012D-9AD3-C70E-5D5EAE389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203AA-FA0A-845B-4F5A-C1E301F9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28B152-A7D7-1323-347B-DAA1CE4D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FAC79C-DE74-6D73-CB08-AA226B2D8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2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D6EF8F-6FFA-5556-9488-B2E045661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756A1-BE21-BD1F-8C66-53C5B558C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C81D51-F3B5-961F-204D-A11EFE907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2EC474-9763-4C43-DD51-0E3396CF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74802D-F35C-452A-5809-6C2E75A99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4A56F8-769E-E006-CC3C-4B1A4AF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09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97DAB7-B9D8-25A1-1758-FB130128A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7C326A-2417-F1DD-E303-74806D3E4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A1F48A-6775-1C7E-9F01-6E8ED6EDF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F391ED-7B01-F9FA-3AB6-FB9022C98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0CE1F57-243F-F62F-5573-40951149D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71F469-4A1E-B1E9-5848-9984CE4B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C083A1-4180-07CC-44D8-26FA152E4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5781DFA-AA1D-EDEE-AC1D-711F5DC2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69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F27ED-0191-9D13-844C-E06B04033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94EDCB7-853D-ACCD-4421-D62EA04E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AC8EA6-6591-AA51-66FF-0DDBFB15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951E19D-88C0-C407-DE7F-96847E799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37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DA88B1-2324-0199-7A60-4B5950F4F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7037B23-5220-C1B7-F98E-1B2D03429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FEE9B1-701B-EF44-18EC-661AE1AA5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4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188B55-B4C2-142B-E59B-814442D23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920F9-CE7F-2255-71B7-47CDF7E9B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97F365-1199-4FCE-5A83-799F87F02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CA74593-8A95-8BBD-0120-B21FD505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60D545-E4BD-A5A1-75A4-49984715F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123C96-FB2B-6844-95BE-632693DE1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30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CAF069-4D4A-2D06-3D6D-4FF753DC9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BFE25D-53E4-A071-59DA-7D4291068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4D0179-8F71-5A08-79B4-31CB143A9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CA1BBC-5339-6269-8733-777449F0D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FB3378-7F0A-A8AE-C579-089C4733D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37E4E7-A2FD-5AAB-5DDD-AB0F27E2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49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6B8D95-8BDD-88DA-82DB-51108BA58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6B153A-D805-BB9C-1BDB-A492EE8C3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58E851-F1F5-7CBB-BCED-7EBDF9951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AC961-E20B-499D-B842-C0079DDC295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EE0539-0DC7-1887-CD61-68BF6F3E10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5D3287-4C6F-EADB-72D6-84D17A28D4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05B3A-18FD-492B-9273-9E88778D8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13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CA888-AE2C-EFF9-8205-CB55894BC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Espace réservé du contenu 2">
            <a:extLst>
              <a:ext uri="{FF2B5EF4-FFF2-40B4-BE49-F238E27FC236}">
                <a16:creationId xmlns:a16="http://schemas.microsoft.com/office/drawing/2014/main" id="{1DA57BEE-81FE-0608-5AD3-783EAB10C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3873" y="2024324"/>
            <a:ext cx="7866312" cy="3588871"/>
          </a:xfrm>
          <a:solidFill>
            <a:srgbClr val="0033CC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fr-FR" altLang="fr-FR" sz="2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fr-FR" altLang="fr-FR" sz="2400" b="1" dirty="0">
                <a:solidFill>
                  <a:schemeClr val="bg1"/>
                </a:solidFill>
                <a:latin typeface="Arial" panose="020B0604020202020204" pitchFamily="34" charset="0"/>
              </a:rPr>
              <a:t>COMMANDE PUBLIQUE</a:t>
            </a:r>
          </a:p>
          <a:p>
            <a:pPr algn="just">
              <a:defRPr/>
            </a:pP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fr-FR" sz="1800" b="0" i="0" u="none" strike="noStrike" baseline="0" dirty="0">
              <a:solidFill>
                <a:schemeClr val="bg1"/>
              </a:solidFill>
              <a:latin typeface="Univers LT Std"/>
            </a:endParaRPr>
          </a:p>
          <a:p>
            <a:pPr marL="0" indent="0" algn="ctr">
              <a:buNone/>
            </a:pPr>
            <a:r>
              <a:rPr lang="fr-F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Tableau récapitulatif des seuils européens                                      et des seuils intermédiaires en 2026</a:t>
            </a:r>
            <a:endParaRPr lang="fr-FR" sz="1400" b="1" kern="18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BD1A34-466D-4DC7-67A5-75F5503DD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1E9-BA57-4C3B-8C55-5A3CBCADEABD}" type="slidenum">
              <a:rPr lang="fr-FR" smtClean="0"/>
              <a:t>1</a:t>
            </a:fld>
            <a:endParaRPr lang="fr-FR"/>
          </a:p>
        </p:txBody>
      </p:sp>
      <p:pic>
        <p:nvPicPr>
          <p:cNvPr id="3" name="Image 10">
            <a:extLst>
              <a:ext uri="{FF2B5EF4-FFF2-40B4-BE49-F238E27FC236}">
                <a16:creationId xmlns:a16="http://schemas.microsoft.com/office/drawing/2014/main" id="{0B8C0F31-310D-FD9F-38DB-070C4AE34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298" y="6184073"/>
            <a:ext cx="10445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82E5687-1D13-906E-27C9-D564B74D021D}"/>
              </a:ext>
            </a:extLst>
          </p:cNvPr>
          <p:cNvSpPr txBox="1"/>
          <p:nvPr/>
        </p:nvSpPr>
        <p:spPr>
          <a:xfrm>
            <a:off x="4890052" y="6287538"/>
            <a:ext cx="135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Février 2026</a:t>
            </a:r>
          </a:p>
        </p:txBody>
      </p:sp>
    </p:spTree>
    <p:extLst>
      <p:ext uri="{BB962C8B-B14F-4D97-AF65-F5344CB8AC3E}">
        <p14:creationId xmlns:p14="http://schemas.microsoft.com/office/powerpoint/2010/main" val="330771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55DF3C-4802-67F3-138B-09010615ADBF}"/>
              </a:ext>
            </a:extLst>
          </p:cNvPr>
          <p:cNvSpPr/>
          <p:nvPr/>
        </p:nvSpPr>
        <p:spPr>
          <a:xfrm>
            <a:off x="4707279" y="2315714"/>
            <a:ext cx="1455737" cy="3505924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477" tIns="19739" rIns="39477" bIns="19739" anchor="ctr"/>
          <a:lstStyle/>
          <a:p>
            <a:pPr algn="just">
              <a:defRPr/>
            </a:pPr>
            <a:endParaRPr lang="fr-FR" sz="7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8152D0-FE5B-0C45-079A-6A04EA1C9F5A}"/>
              </a:ext>
            </a:extLst>
          </p:cNvPr>
          <p:cNvSpPr/>
          <p:nvPr/>
        </p:nvSpPr>
        <p:spPr>
          <a:xfrm>
            <a:off x="1653690" y="2315714"/>
            <a:ext cx="3014665" cy="354329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477" tIns="19739" rIns="39477" bIns="19739" anchor="ctr"/>
          <a:lstStyle/>
          <a:p>
            <a:pPr algn="just">
              <a:defRPr/>
            </a:pPr>
            <a:endParaRPr lang="fr-FR" sz="7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D73C37-BF54-14C4-1E2C-B49669482202}"/>
              </a:ext>
            </a:extLst>
          </p:cNvPr>
          <p:cNvSpPr/>
          <p:nvPr/>
        </p:nvSpPr>
        <p:spPr>
          <a:xfrm>
            <a:off x="6233627" y="2303014"/>
            <a:ext cx="1556539" cy="35059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477" tIns="19739" rIns="39477" bIns="19739" anchor="ctr"/>
          <a:lstStyle/>
          <a:p>
            <a:pPr algn="just">
              <a:defRPr/>
            </a:pPr>
            <a:endParaRPr lang="fr-FR" sz="7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AEBB9996-EAD7-69EE-7689-13B454548C6A}"/>
              </a:ext>
            </a:extLst>
          </p:cNvPr>
          <p:cNvSpPr/>
          <p:nvPr/>
        </p:nvSpPr>
        <p:spPr>
          <a:xfrm>
            <a:off x="4767541" y="2421433"/>
            <a:ext cx="1363662" cy="20273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anchor="ctr"/>
          <a:lstStyle>
            <a:lvl1pPr defTabSz="685800" eaLnBrk="0" hangingPunct="0"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defTabSz="685800" eaLnBrk="0" hangingPunct="0"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defTabSz="685800" eaLnBrk="0" hangingPunct="0"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defTabSz="685800" eaLnBrk="0" hangingPunct="0"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defTabSz="685800" eaLnBrk="0" hangingPunct="0"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471738" indent="-185738" defTabSz="685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28938" indent="-185738" defTabSz="685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386138" indent="-185738" defTabSz="685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43338" indent="-185738" defTabSz="685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z="400" dirty="0">
              <a:solidFill>
                <a:srgbClr val="C00000"/>
              </a:solidFill>
              <a:latin typeface="Arial" charset="0"/>
            </a:endParaRPr>
          </a:p>
          <a:p>
            <a:pPr algn="ctr" eaLnBrk="1" hangingPunct="1">
              <a:defRPr/>
            </a:pPr>
            <a:endParaRPr lang="fr-FR" altLang="fr-FR" sz="800" dirty="0">
              <a:solidFill>
                <a:srgbClr val="C00000"/>
              </a:solidFill>
              <a:latin typeface="Arial" charset="0"/>
            </a:endParaRPr>
          </a:p>
          <a:p>
            <a:pPr algn="ctr" eaLnBrk="1" hangingPunct="1">
              <a:lnSpc>
                <a:spcPts val="1000"/>
              </a:lnSpc>
              <a:defRPr/>
            </a:pPr>
            <a:r>
              <a:rPr lang="fr-FR" altLang="fr-FR" sz="1050" dirty="0">
                <a:solidFill>
                  <a:srgbClr val="C00000"/>
                </a:solidFill>
                <a:latin typeface="Arial" charset="0"/>
              </a:rPr>
              <a:t>Mesures de publicité  adaptée</a:t>
            </a:r>
          </a:p>
          <a:p>
            <a:pPr algn="ctr" eaLnBrk="1" hangingPunct="1">
              <a:defRPr/>
            </a:pPr>
            <a:endParaRPr lang="fr-FR" altLang="fr-FR" sz="400" dirty="0">
              <a:solidFill>
                <a:prstClr val="black"/>
              </a:solidFill>
              <a:latin typeface="Arial" charset="0"/>
            </a:endParaRPr>
          </a:p>
          <a:p>
            <a:pPr algn="ctr" eaLnBrk="1" hangingPunct="1">
              <a:lnSpc>
                <a:spcPts val="900"/>
              </a:lnSpc>
              <a:defRPr/>
            </a:pPr>
            <a:r>
              <a:rPr lang="fr-FR" altLang="fr-FR" sz="1050" dirty="0">
                <a:solidFill>
                  <a:prstClr val="black"/>
                </a:solidFill>
                <a:latin typeface="Arial" charset="0"/>
              </a:rPr>
              <a:t>Principe du libre choix</a:t>
            </a:r>
          </a:p>
          <a:p>
            <a:pPr algn="ctr" eaLnBrk="1" hangingPunct="1">
              <a:lnSpc>
                <a:spcPts val="900"/>
              </a:lnSpc>
              <a:defRPr/>
            </a:pPr>
            <a:r>
              <a:rPr lang="fr-FR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</a:t>
            </a:r>
            <a:r>
              <a:rPr lang="fr-FR" altLang="fr-FR" sz="1050" dirty="0">
                <a:solidFill>
                  <a:prstClr val="black"/>
                </a:solidFill>
                <a:latin typeface="Arial" charset="0"/>
              </a:rPr>
              <a:t>support libre</a:t>
            </a:r>
          </a:p>
          <a:p>
            <a:pPr algn="ctr" eaLnBrk="1" hangingPunct="1">
              <a:defRPr/>
            </a:pPr>
            <a:endParaRPr lang="fr-FR" altLang="fr-FR" sz="350" dirty="0">
              <a:solidFill>
                <a:prstClr val="black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fr-FR" altLang="fr-FR" sz="900" dirty="0">
                <a:solidFill>
                  <a:prstClr val="black"/>
                </a:solidFill>
                <a:latin typeface="Arial" charset="0"/>
              </a:rPr>
              <a:t>Idem pour les </a:t>
            </a:r>
          </a:p>
          <a:p>
            <a:pPr algn="ctr" eaLnBrk="1" hangingPunct="1">
              <a:defRPr/>
            </a:pPr>
            <a:r>
              <a:rPr lang="fr-FR" altLang="fr-FR" sz="900" dirty="0">
                <a:solidFill>
                  <a:srgbClr val="0070C0"/>
                </a:solidFill>
                <a:latin typeface="Arial" charset="0"/>
              </a:rPr>
              <a:t>services sociaux &amp; spécifiques  </a:t>
            </a:r>
          </a:p>
          <a:p>
            <a:pPr algn="ctr" eaLnBrk="1" hangingPunct="1">
              <a:defRPr/>
            </a:pPr>
            <a:r>
              <a:rPr lang="fr-FR" altLang="fr-FR" sz="900" dirty="0">
                <a:solidFill>
                  <a:srgbClr val="0070C0"/>
                </a:solidFill>
                <a:latin typeface="Arial" charset="0"/>
              </a:rPr>
              <a:t>&lt; à 750 000€ HT</a:t>
            </a:r>
          </a:p>
          <a:p>
            <a:pPr algn="ctr" eaLnBrk="1" hangingPunct="1">
              <a:defRPr/>
            </a:pPr>
            <a:r>
              <a:rPr lang="fr-FR" altLang="fr-FR" sz="900" dirty="0">
                <a:solidFill>
                  <a:prstClr val="black"/>
                </a:solidFill>
                <a:latin typeface="Arial" charset="0"/>
              </a:rPr>
              <a:t> pour les Pouvoirs Adjudicateurs</a:t>
            </a:r>
          </a:p>
          <a:p>
            <a:pPr algn="ctr" eaLnBrk="1" hangingPunct="1">
              <a:defRPr/>
            </a:pPr>
            <a:endParaRPr lang="fr-FR" altLang="fr-FR" sz="675" dirty="0">
              <a:solidFill>
                <a:prstClr val="black"/>
              </a:solidFill>
              <a:latin typeface="Arial" charset="0"/>
            </a:endParaRPr>
          </a:p>
          <a:p>
            <a:pPr algn="ctr" eaLnBrk="1" hangingPunct="1">
              <a:defRPr/>
            </a:pPr>
            <a:endParaRPr lang="fr-FR" altLang="fr-FR" sz="7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5" name="Rectangle à coins arrondis 44">
            <a:extLst>
              <a:ext uri="{FF2B5EF4-FFF2-40B4-BE49-F238E27FC236}">
                <a16:creationId xmlns:a16="http://schemas.microsoft.com/office/drawing/2014/main" id="{AD677E52-FF2F-F9B5-62FC-91F01A7951B4}"/>
              </a:ext>
            </a:extLst>
          </p:cNvPr>
          <p:cNvSpPr/>
          <p:nvPr/>
        </p:nvSpPr>
        <p:spPr>
          <a:xfrm>
            <a:off x="6272329" y="2369115"/>
            <a:ext cx="1479133" cy="119485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anchor="ctr"/>
          <a:lstStyle/>
          <a:p>
            <a:pPr algn="ctr" defTabSz="311039">
              <a:lnSpc>
                <a:spcPct val="90000"/>
              </a:lnSpc>
              <a:defRPr/>
            </a:pPr>
            <a:r>
              <a:rPr lang="fr-FR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Publicité </a:t>
            </a:r>
          </a:p>
          <a:p>
            <a:pPr algn="ctr" defTabSz="311039">
              <a:lnSpc>
                <a:spcPct val="90000"/>
              </a:lnSpc>
              <a:defRPr/>
            </a:pPr>
            <a:r>
              <a:rPr lang="fr-FR" sz="1000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 d’Annonces Légales (JAL)</a:t>
            </a:r>
          </a:p>
          <a:p>
            <a:pPr algn="ctr" defTabSz="311039">
              <a:lnSpc>
                <a:spcPct val="90000"/>
              </a:lnSpc>
              <a:defRPr/>
            </a:pPr>
            <a:r>
              <a:rPr lang="fr-FR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</a:p>
          <a:p>
            <a:pPr algn="ctr" defTabSz="311039">
              <a:lnSpc>
                <a:spcPct val="90000"/>
              </a:lnSpc>
              <a:defRPr/>
            </a:pPr>
            <a:endParaRPr lang="fr-FR" sz="7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defTabSz="311039">
              <a:lnSpc>
                <a:spcPct val="90000"/>
              </a:lnSpc>
              <a:defRPr/>
            </a:pPr>
            <a:endParaRPr lang="fr-FR" sz="7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autre support si besoin</a:t>
            </a:r>
          </a:p>
        </p:txBody>
      </p:sp>
      <p:sp>
        <p:nvSpPr>
          <p:cNvPr id="46" name="Rectangle à coins arrondis 45">
            <a:extLst>
              <a:ext uri="{FF2B5EF4-FFF2-40B4-BE49-F238E27FC236}">
                <a16:creationId xmlns:a16="http://schemas.microsoft.com/office/drawing/2014/main" id="{68EB39AE-A6DD-7137-16FE-C9B296C74FBF}"/>
              </a:ext>
            </a:extLst>
          </p:cNvPr>
          <p:cNvSpPr/>
          <p:nvPr/>
        </p:nvSpPr>
        <p:spPr>
          <a:xfrm>
            <a:off x="1737829" y="2352225"/>
            <a:ext cx="2860676" cy="1244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anchor="ctr"/>
          <a:lstStyle/>
          <a:p>
            <a:pPr algn="ctr" defTabSz="311039">
              <a:defRPr/>
            </a:pPr>
            <a:endParaRPr lang="fr-FR" sz="6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6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6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fr-FR" sz="825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Fournitures et services </a:t>
            </a:r>
          </a:p>
          <a:p>
            <a:pPr algn="ctr">
              <a:defRPr/>
            </a:pPr>
            <a:r>
              <a:rPr lang="fr-FR" sz="1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 &lt; à 40 000€ HT </a:t>
            </a:r>
            <a:r>
              <a:rPr lang="fr-FR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(seuil porté à                   60 000 € HT à compter du 01.04.2026</a:t>
            </a:r>
          </a:p>
          <a:p>
            <a:pPr algn="ctr">
              <a:defRPr/>
            </a:pPr>
            <a:r>
              <a:rPr lang="fr-FR" sz="7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 : Possibilité de  demander des devis</a:t>
            </a:r>
            <a:endParaRPr lang="fr-FR" sz="7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sz="800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contrat écrit </a:t>
            </a:r>
          </a:p>
          <a:p>
            <a:pPr algn="ctr">
              <a:defRPr/>
            </a:pPr>
            <a:r>
              <a:rPr lang="fr-FR" sz="800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tout marché &gt; 25 000€ HT </a:t>
            </a:r>
          </a:p>
          <a:p>
            <a:pPr algn="ctr">
              <a:defRPr/>
            </a:pPr>
            <a:r>
              <a:rPr lang="fr-FR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marchés de maîtrise d’œuvre                                       </a:t>
            </a:r>
            <a:r>
              <a:rPr lang="fr-FR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 contrat écrit quel que soit le montant</a:t>
            </a:r>
            <a:endParaRPr lang="fr-FR" sz="750" baseline="30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734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6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6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6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CE137CB8-2725-4823-84BC-9BCDAC7D88CA}"/>
              </a:ext>
            </a:extLst>
          </p:cNvPr>
          <p:cNvSpPr txBox="1"/>
          <p:nvPr/>
        </p:nvSpPr>
        <p:spPr>
          <a:xfrm>
            <a:off x="2529990" y="850448"/>
            <a:ext cx="6888164" cy="6070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45714" tIns="72000" rIns="45714" bIns="72000">
            <a:spAutoFit/>
          </a:bodyPr>
          <a:lstStyle/>
          <a:p>
            <a:pPr algn="ctr">
              <a:lnSpc>
                <a:spcPts val="1350"/>
              </a:lnSpc>
              <a:tabLst>
                <a:tab pos="959921" algn="l"/>
              </a:tabLst>
              <a:defRPr/>
            </a:pPr>
            <a:r>
              <a:rPr lang="fr-FR" altLang="fr-FR" dirty="0">
                <a:solidFill>
                  <a:srgbClr val="006666"/>
                </a:solidFill>
                <a:latin typeface="Calibri" pitchFamily="34" charset="0"/>
                <a:ea typeface="Verdana" panose="020B0604030504040204" pitchFamily="34" charset="0"/>
                <a:cs typeface="Arial" pitchFamily="34" charset="0"/>
              </a:rPr>
              <a:t>Publicité des marchés publics – les obligations</a:t>
            </a:r>
          </a:p>
          <a:p>
            <a:pPr algn="ctr">
              <a:lnSpc>
                <a:spcPts val="1050"/>
              </a:lnSpc>
              <a:defRPr/>
            </a:pPr>
            <a:r>
              <a:rPr lang="fr-FR" altLang="fr-FR" sz="975" dirty="0">
                <a:solidFill>
                  <a:srgbClr val="4F81BD">
                    <a:lumMod val="50000"/>
                  </a:srgbClr>
                </a:solidFill>
                <a:ea typeface="Verdana" panose="020B0604030504040204" pitchFamily="34" charset="0"/>
                <a:cs typeface="Arial" panose="020B0604020202020204" pitchFamily="34" charset="0"/>
              </a:rPr>
              <a:t>Acheteurs concernés : l’État, ses établissements publics autres qu’à caractère industriel et commercial, </a:t>
            </a:r>
          </a:p>
          <a:p>
            <a:pPr algn="ctr">
              <a:lnSpc>
                <a:spcPts val="1050"/>
              </a:lnSpc>
              <a:defRPr/>
            </a:pPr>
            <a:r>
              <a:rPr lang="fr-FR" altLang="fr-FR" sz="975" dirty="0">
                <a:solidFill>
                  <a:srgbClr val="4F81BD">
                    <a:lumMod val="50000"/>
                  </a:srgbClr>
                </a:solidFill>
                <a:ea typeface="Verdana" panose="020B0604030504040204" pitchFamily="34" charset="0"/>
                <a:cs typeface="Arial" panose="020B0604020202020204" pitchFamily="34" charset="0"/>
              </a:rPr>
              <a:t>les collectivités territoriales, leurs établissements publics et leurs groupements</a:t>
            </a:r>
            <a:endParaRPr lang="fr-FR" altLang="fr-FR" sz="200" dirty="0">
              <a:solidFill>
                <a:srgbClr val="C00000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DF7B6D-03C6-F4D0-0D16-A50BF180CAAF}"/>
              </a:ext>
            </a:extLst>
          </p:cNvPr>
          <p:cNvSpPr/>
          <p:nvPr/>
        </p:nvSpPr>
        <p:spPr>
          <a:xfrm>
            <a:off x="1653691" y="1750563"/>
            <a:ext cx="2998790" cy="51117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defRPr/>
            </a:pPr>
            <a:endParaRPr lang="fr-FR" altLang="fr-FR" sz="9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altLang="fr-FR" sz="105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«Seuil de dispense de procédure»</a:t>
            </a:r>
          </a:p>
          <a:p>
            <a:pPr algn="ctr">
              <a:defRPr/>
            </a:pPr>
            <a:r>
              <a:rPr lang="fr-FR" altLang="fr-FR" sz="105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Publicité et mise en concurrence                            non obligatoires</a:t>
            </a:r>
          </a:p>
          <a:p>
            <a:pPr algn="ctr">
              <a:defRPr/>
            </a:pPr>
            <a:endParaRPr lang="fr-FR" altLang="fr-FR" sz="900" baseline="30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F40E42-0168-C250-C105-33F55F9BD631}"/>
              </a:ext>
            </a:extLst>
          </p:cNvPr>
          <p:cNvSpPr/>
          <p:nvPr/>
        </p:nvSpPr>
        <p:spPr>
          <a:xfrm>
            <a:off x="4696929" y="1769613"/>
            <a:ext cx="1460500" cy="511175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/>
          <a:p>
            <a:pPr algn="ctr">
              <a:defRPr/>
            </a:pP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&lt; à 90 000€ HT </a:t>
            </a:r>
            <a:r>
              <a:rPr lang="fr-FR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(hormis cas de marchés sans pub ni mise en concurrence)</a:t>
            </a:r>
            <a:endParaRPr lang="fr-FR" sz="8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B1B167-CE03-6DDE-6017-32CEC8A255C7}"/>
              </a:ext>
            </a:extLst>
          </p:cNvPr>
          <p:cNvSpPr/>
          <p:nvPr/>
        </p:nvSpPr>
        <p:spPr>
          <a:xfrm>
            <a:off x="6233628" y="1784354"/>
            <a:ext cx="1556538" cy="463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/>
          <a:p>
            <a:pPr>
              <a:defRPr/>
            </a:pP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≥ à 90 000€ HT </a:t>
            </a:r>
          </a:p>
          <a:p>
            <a:pPr algn="ctr">
              <a:defRPr/>
            </a:pPr>
            <a:r>
              <a:rPr lang="fr-FR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 &lt; seuils européens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47643D-D1AA-D412-0FF9-E052CB0AE721}"/>
              </a:ext>
            </a:extLst>
          </p:cNvPr>
          <p:cNvSpPr/>
          <p:nvPr/>
        </p:nvSpPr>
        <p:spPr>
          <a:xfrm>
            <a:off x="7883068" y="1800849"/>
            <a:ext cx="2474160" cy="879567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/>
          <a:p>
            <a:pPr algn="ctr">
              <a:defRPr/>
            </a:pPr>
            <a:r>
              <a:rPr lang="fr-FR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 ≥ seuils européens</a:t>
            </a:r>
          </a:p>
          <a:p>
            <a:pPr>
              <a:defRPr/>
            </a:pP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Travaux 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≥ </a:t>
            </a:r>
            <a:r>
              <a:rPr lang="fr-FR" altLang="fr-FR" sz="9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5 404 000 € HT</a:t>
            </a:r>
            <a:endParaRPr lang="fr-FR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Fournitures/services :</a:t>
            </a:r>
          </a:p>
          <a:p>
            <a:pPr marL="171450" indent="-84138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Collectivités : ≥ 216 000 € HT</a:t>
            </a:r>
          </a:p>
          <a:p>
            <a:pPr marL="171450" indent="-84138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Entité Adjudicatrice : ≥ 432 000€ HT</a:t>
            </a:r>
          </a:p>
          <a:p>
            <a:pPr marL="171450" indent="-84138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État  : ≥ 140 000€ HT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412E95F-85B2-DD8B-B138-2F4988427B40}"/>
              </a:ext>
            </a:extLst>
          </p:cNvPr>
          <p:cNvSpPr/>
          <p:nvPr/>
        </p:nvSpPr>
        <p:spPr>
          <a:xfrm>
            <a:off x="7870347" y="2659948"/>
            <a:ext cx="2474159" cy="314899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477" tIns="19739" rIns="39477" bIns="19739" anchor="ctr"/>
          <a:lstStyle/>
          <a:p>
            <a:pPr algn="just">
              <a:defRPr/>
            </a:pPr>
            <a:endParaRPr lang="fr-FR" sz="7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à coins arrondis 21">
            <a:extLst>
              <a:ext uri="{FF2B5EF4-FFF2-40B4-BE49-F238E27FC236}">
                <a16:creationId xmlns:a16="http://schemas.microsoft.com/office/drawing/2014/main" id="{04878F7F-D59A-6A8D-6172-2446A31F2BAD}"/>
              </a:ext>
            </a:extLst>
          </p:cNvPr>
          <p:cNvSpPr/>
          <p:nvPr/>
        </p:nvSpPr>
        <p:spPr bwMode="auto">
          <a:xfrm>
            <a:off x="4767541" y="4527166"/>
            <a:ext cx="5509000" cy="1216129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45714" tIns="22857" rIns="45714" bIns="22857"/>
          <a:lstStyle/>
          <a:p>
            <a:pPr algn="ctr">
              <a:defRPr/>
            </a:pPr>
            <a:r>
              <a:rPr lang="fr-FR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Dématérialisation de la commande publique</a:t>
            </a:r>
          </a:p>
          <a:p>
            <a:pPr marL="128588" indent="-128588" algn="just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à disposition du DCE sur le profil d’acheteur à partir de 40 000 € HT – Article.R.2132 -2 du Code de la Commande Publique (Seuil porté à 60 000 € HT à partir du 01/04/2026)</a:t>
            </a:r>
          </a:p>
          <a:p>
            <a:pPr algn="just">
              <a:defRPr/>
            </a:pPr>
            <a:r>
              <a:rPr lang="fr-FR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Nota : s’applique si le marché fait l’objet d’une procédure de publicité et mise en concurrence.</a:t>
            </a:r>
          </a:p>
          <a:p>
            <a:pPr marL="128588" indent="-128588" algn="just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Dépôt des candidatures et offres sur le profil d’acheteur </a:t>
            </a:r>
          </a:p>
          <a:p>
            <a:pPr marL="128588" indent="-128588" algn="just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 des données essentielles : OPEN DATA 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publication des résultats de marchés et des modifications du marché en cours d’exécution (à partir de 40 000 € HT) dans les 2 mois suivant la notification.</a:t>
            </a:r>
          </a:p>
          <a:p>
            <a:pPr>
              <a:defRPr/>
            </a:pPr>
            <a:endParaRPr lang="fr-FR" sz="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à coins arrondis 23">
            <a:extLst>
              <a:ext uri="{FF2B5EF4-FFF2-40B4-BE49-F238E27FC236}">
                <a16:creationId xmlns:a16="http://schemas.microsoft.com/office/drawing/2014/main" id="{CD3FE6AA-0648-BDEB-FD9D-2688F521585D}"/>
              </a:ext>
            </a:extLst>
          </p:cNvPr>
          <p:cNvSpPr/>
          <p:nvPr/>
        </p:nvSpPr>
        <p:spPr>
          <a:xfrm>
            <a:off x="7934880" y="2678792"/>
            <a:ext cx="2320266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anchor="ctr"/>
          <a:lstStyle/>
          <a:p>
            <a:pPr algn="ctr" defTabSz="311039">
              <a:lnSpc>
                <a:spcPct val="90000"/>
              </a:lnSpc>
              <a:defRPr/>
            </a:pPr>
            <a:endParaRPr lang="fr-FR" sz="6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lnSpc>
                <a:spcPct val="90000"/>
              </a:lnSpc>
              <a:defRPr/>
            </a:pPr>
            <a:r>
              <a:rPr lang="fr-FR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Publicité </a:t>
            </a:r>
          </a:p>
          <a:p>
            <a:pPr algn="ctr" defTabSz="311039">
              <a:lnSpc>
                <a:spcPts val="1000"/>
              </a:lnSpc>
              <a:defRPr/>
            </a:pPr>
            <a:r>
              <a:rPr lang="fr-FR" sz="1050" dirty="0">
                <a:solidFill>
                  <a:srgbClr val="0066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JOUE</a:t>
            </a:r>
            <a:r>
              <a:rPr lang="fr-FR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Journal Officiel de l’Union Européenne </a:t>
            </a:r>
            <a:r>
              <a:rPr lang="fr-FR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algn="ctr" defTabSz="311039">
              <a:lnSpc>
                <a:spcPts val="1000"/>
              </a:lnSpc>
              <a:spcAft>
                <a:spcPct val="35000"/>
              </a:spcAft>
              <a:defRPr/>
            </a:pPr>
            <a:endParaRPr lang="fr-FR" sz="37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lnSpc>
                <a:spcPct val="90000"/>
              </a:lnSpc>
              <a:spcAft>
                <a:spcPct val="35000"/>
              </a:spcAft>
              <a:defRPr/>
            </a:pPr>
            <a:endParaRPr lang="fr-FR" sz="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autre support si besoin                                      </a:t>
            </a:r>
            <a:r>
              <a:rPr lang="fr-FR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Formulaires e-Forms depuis janvier 2024</a:t>
            </a:r>
          </a:p>
          <a:p>
            <a:pPr algn="ctr" defTabSz="311039">
              <a:defRPr/>
            </a:pPr>
            <a:endParaRPr lang="fr-FR" sz="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68DDD4A-5F5C-F91F-7C7D-60C3631F82F0}"/>
              </a:ext>
            </a:extLst>
          </p:cNvPr>
          <p:cNvCxnSpPr>
            <a:cxnSpLocks/>
          </p:cNvCxnSpPr>
          <p:nvPr/>
        </p:nvCxnSpPr>
        <p:spPr>
          <a:xfrm flipV="1">
            <a:off x="3530116" y="1582287"/>
            <a:ext cx="475615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D05FCA3E-637E-F082-E3C3-B083229E18F7}"/>
              </a:ext>
            </a:extLst>
          </p:cNvPr>
          <p:cNvCxnSpPr>
            <a:cxnSpLocks/>
          </p:cNvCxnSpPr>
          <p:nvPr/>
        </p:nvCxnSpPr>
        <p:spPr>
          <a:xfrm>
            <a:off x="3530116" y="1593401"/>
            <a:ext cx="0" cy="1412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43D3C11E-A973-A43D-FFA0-755CEC935C71}"/>
              </a:ext>
            </a:extLst>
          </p:cNvPr>
          <p:cNvCxnSpPr>
            <a:cxnSpLocks/>
            <a:stCxn id="18" idx="0"/>
          </p:cNvCxnSpPr>
          <p:nvPr/>
        </p:nvCxnSpPr>
        <p:spPr>
          <a:xfrm flipH="1" flipV="1">
            <a:off x="5422417" y="1569588"/>
            <a:ext cx="4763" cy="200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B0E5EDC4-D8D1-1A98-3D55-6C5A1D89974E}"/>
              </a:ext>
            </a:extLst>
          </p:cNvPr>
          <p:cNvCxnSpPr>
            <a:cxnSpLocks/>
          </p:cNvCxnSpPr>
          <p:nvPr/>
        </p:nvCxnSpPr>
        <p:spPr>
          <a:xfrm>
            <a:off x="6776554" y="1828350"/>
            <a:ext cx="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738B9DA5-9058-7FBC-30DC-20097301491F}"/>
              </a:ext>
            </a:extLst>
          </p:cNvPr>
          <p:cNvCxnSpPr>
            <a:cxnSpLocks/>
          </p:cNvCxnSpPr>
          <p:nvPr/>
        </p:nvCxnSpPr>
        <p:spPr>
          <a:xfrm>
            <a:off x="8286266" y="1582288"/>
            <a:ext cx="0" cy="1825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à coins arrondis 42">
            <a:extLst>
              <a:ext uri="{FF2B5EF4-FFF2-40B4-BE49-F238E27FC236}">
                <a16:creationId xmlns:a16="http://schemas.microsoft.com/office/drawing/2014/main" id="{1194E459-85E7-6881-0E9D-C989E73A73BD}"/>
              </a:ext>
            </a:extLst>
          </p:cNvPr>
          <p:cNvSpPr/>
          <p:nvPr/>
        </p:nvSpPr>
        <p:spPr bwMode="auto">
          <a:xfrm>
            <a:off x="1653690" y="5949582"/>
            <a:ext cx="8690816" cy="355600"/>
          </a:xfrm>
          <a:prstGeom prst="roundRect">
            <a:avLst>
              <a:gd name="adj" fmla="val 10000"/>
            </a:avLst>
          </a:prstGeom>
          <a:solidFill>
            <a:srgbClr val="0070C4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45714" tIns="22857" rIns="45714" bIns="22857"/>
          <a:lstStyle/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Dépôt des factures numériques sur le portail Chorus Pro</a:t>
            </a:r>
          </a:p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Obligatoire pour l’ensemble des entreprises : titulaire, sous-traitant et co-traitant</a:t>
            </a:r>
          </a:p>
        </p:txBody>
      </p:sp>
      <p:pic>
        <p:nvPicPr>
          <p:cNvPr id="35864" name="Image 15">
            <a:extLst>
              <a:ext uri="{FF2B5EF4-FFF2-40B4-BE49-F238E27FC236}">
                <a16:creationId xmlns:a16="http://schemas.microsoft.com/office/drawing/2014/main" id="{A5CA2B16-A27B-4764-B61C-1CD426DD2F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101" y="5932183"/>
            <a:ext cx="1044575" cy="39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à coins arrondis 1">
            <a:extLst>
              <a:ext uri="{FF2B5EF4-FFF2-40B4-BE49-F238E27FC236}">
                <a16:creationId xmlns:a16="http://schemas.microsoft.com/office/drawing/2014/main" id="{314CEE5D-6F70-8F27-EF77-ABB34E5FE6A0}"/>
              </a:ext>
            </a:extLst>
          </p:cNvPr>
          <p:cNvSpPr/>
          <p:nvPr/>
        </p:nvSpPr>
        <p:spPr>
          <a:xfrm>
            <a:off x="1744178" y="3633338"/>
            <a:ext cx="2860676" cy="6842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309563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defTabSz="309563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defTabSz="309563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defTabSz="309563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defTabSz="309563"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3095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3095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3095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3095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900"/>
              </a:lnSpc>
              <a:defRPr/>
            </a:pPr>
            <a:endParaRPr lang="fr-FR" altLang="fr-FR" sz="11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altLang="fr-FR" sz="1300" dirty="0">
                <a:solidFill>
                  <a:srgbClr val="0070C0"/>
                </a:solidFill>
                <a:cs typeface="Arial" panose="020B0604020202020204" pitchFamily="34" charset="0"/>
              </a:rPr>
              <a:t>Travaux </a:t>
            </a:r>
          </a:p>
          <a:p>
            <a:pPr algn="ctr">
              <a:defRPr/>
            </a:pPr>
            <a:r>
              <a:rPr lang="fr-FR" altLang="fr-FR" sz="1100" dirty="0">
                <a:solidFill>
                  <a:srgbClr val="0070C0"/>
                </a:solidFill>
                <a:cs typeface="Arial" panose="020B0604020202020204" pitchFamily="34" charset="0"/>
              </a:rPr>
              <a:t>Marchés  &lt; à  100 000€ HT </a:t>
            </a:r>
          </a:p>
          <a:p>
            <a:pPr algn="ctr">
              <a:defRPr/>
            </a:pPr>
            <a:r>
              <a:rPr lang="fr-FR" altLang="fr-FR" sz="800" b="0" dirty="0">
                <a:solidFill>
                  <a:srgbClr val="002060"/>
                </a:solidFill>
                <a:cs typeface="Arial" panose="020B0604020202020204" pitchFamily="34" charset="0"/>
              </a:rPr>
              <a:t>Contrat écrit   pour tout marché &gt; 25 000€ HT </a:t>
            </a:r>
          </a:p>
          <a:p>
            <a:pPr algn="ctr">
              <a:defRPr/>
            </a:pPr>
            <a:endParaRPr lang="fr-FR" altLang="fr-FR" sz="9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pic>
        <p:nvPicPr>
          <p:cNvPr id="35866" name="Image 47">
            <a:extLst>
              <a:ext uri="{FF2B5EF4-FFF2-40B4-BE49-F238E27FC236}">
                <a16:creationId xmlns:a16="http://schemas.microsoft.com/office/drawing/2014/main" id="{17081B5E-B89E-74CD-4792-2013F6CBE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1" b="22758"/>
          <a:stretch>
            <a:fillRect/>
          </a:stretch>
        </p:blipFill>
        <p:spPr bwMode="auto">
          <a:xfrm>
            <a:off x="6596074" y="3038270"/>
            <a:ext cx="99853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7" name="Image 49">
            <a:extLst>
              <a:ext uri="{FF2B5EF4-FFF2-40B4-BE49-F238E27FC236}">
                <a16:creationId xmlns:a16="http://schemas.microsoft.com/office/drawing/2014/main" id="{47C91B3F-76B3-113B-F213-960D739D9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1" b="22758"/>
          <a:stretch>
            <a:fillRect/>
          </a:stretch>
        </p:blipFill>
        <p:spPr bwMode="auto">
          <a:xfrm>
            <a:off x="8627229" y="3054643"/>
            <a:ext cx="9858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ectangle à coins arrondis 53">
            <a:extLst>
              <a:ext uri="{FF2B5EF4-FFF2-40B4-BE49-F238E27FC236}">
                <a16:creationId xmlns:a16="http://schemas.microsoft.com/office/drawing/2014/main" id="{6D898CD8-39BA-D52F-E52E-992033495947}"/>
              </a:ext>
            </a:extLst>
          </p:cNvPr>
          <p:cNvSpPr/>
          <p:nvPr/>
        </p:nvSpPr>
        <p:spPr>
          <a:xfrm>
            <a:off x="1746208" y="4404070"/>
            <a:ext cx="2860676" cy="14048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11039">
              <a:defRPr/>
            </a:pPr>
            <a:endParaRPr lang="fr-FR" altLang="fr-FR" sz="11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r>
              <a:rPr lang="fr-FR" alt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 de </a:t>
            </a:r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sans pub </a:t>
            </a:r>
            <a:r>
              <a:rPr lang="fr-FR" alt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 mise en concurrence</a:t>
            </a:r>
          </a:p>
          <a:p>
            <a:pPr algn="ctr" defTabSz="311039">
              <a:defRPr/>
            </a:pPr>
            <a:endParaRPr lang="fr-FR" altLang="fr-FR" sz="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588" indent="-128588" defTabSz="311039">
              <a:buFont typeface="Arial" panose="020B0604020202020204" pitchFamily="34" charset="0"/>
              <a:buChar char="•"/>
              <a:defRPr/>
            </a:pPr>
            <a:r>
              <a:rPr lang="fr-FR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innovants :</a:t>
            </a:r>
          </a:p>
          <a:p>
            <a:pPr defTabSz="311039">
              <a:defRPr/>
            </a:pPr>
            <a:r>
              <a:rPr lang="fr-FR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&lt; 100 000€ HT</a:t>
            </a:r>
          </a:p>
          <a:p>
            <a:pPr defTabSz="311039">
              <a:lnSpc>
                <a:spcPts val="900"/>
              </a:lnSpc>
              <a:defRPr/>
            </a:pPr>
            <a:endParaRPr lang="fr-FR" sz="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588" indent="-128588" defTabSz="311039">
              <a:lnSpc>
                <a:spcPts val="1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000" b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Achat de livres non scolaires :                                 </a:t>
            </a:r>
            <a:r>
              <a:rPr lang="fr-FR" altLang="fr-FR" sz="9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90 000€ </a:t>
            </a:r>
            <a:r>
              <a:rPr lang="fr-FR" altLang="fr-FR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 </a:t>
            </a:r>
            <a:r>
              <a:rPr lang="fr-FR" altLang="fr-FR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destination des bibliothèques accueillant du public)</a:t>
            </a:r>
            <a:endParaRPr lang="fr-FR" altLang="fr-FR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11039">
              <a:defRPr/>
            </a:pPr>
            <a:endParaRPr lang="fr-FR" sz="7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tangle à coins arrondis 62">
            <a:extLst>
              <a:ext uri="{FF2B5EF4-FFF2-40B4-BE49-F238E27FC236}">
                <a16:creationId xmlns:a16="http://schemas.microsoft.com/office/drawing/2014/main" id="{A6F7357F-96B0-AD65-31A5-611732242649}"/>
              </a:ext>
            </a:extLst>
          </p:cNvPr>
          <p:cNvSpPr/>
          <p:nvPr/>
        </p:nvSpPr>
        <p:spPr>
          <a:xfrm>
            <a:off x="6291746" y="4101550"/>
            <a:ext cx="1498420" cy="3353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850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Formulaire Standardisé depuis le  1</a:t>
            </a:r>
            <a:r>
              <a:rPr lang="fr-FR" sz="850" baseline="30000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850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janvier 2022</a:t>
            </a:r>
          </a:p>
        </p:txBody>
      </p:sp>
      <p:sp>
        <p:nvSpPr>
          <p:cNvPr id="64" name="Rectangle à coins arrondis 63">
            <a:extLst>
              <a:ext uri="{FF2B5EF4-FFF2-40B4-BE49-F238E27FC236}">
                <a16:creationId xmlns:a16="http://schemas.microsoft.com/office/drawing/2014/main" id="{11FE7A41-15B8-8F5D-885B-768912A29B2A}"/>
              </a:ext>
            </a:extLst>
          </p:cNvPr>
          <p:cNvSpPr/>
          <p:nvPr/>
        </p:nvSpPr>
        <p:spPr>
          <a:xfrm>
            <a:off x="6301592" y="3642315"/>
            <a:ext cx="3953553" cy="4079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4450" algn="ctr">
              <a:lnSpc>
                <a:spcPts val="900"/>
              </a:lnSpc>
              <a:defRPr/>
            </a:pPr>
            <a:r>
              <a:rPr lang="fr-FR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Collectivités territoriales  : contrôle de légalité </a:t>
            </a:r>
          </a:p>
          <a:p>
            <a:pPr marL="44450" algn="ctr">
              <a:lnSpc>
                <a:spcPts val="900"/>
              </a:lnSpc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 des marchés et leurs avenants à partir de 216 000 € HT</a:t>
            </a:r>
          </a:p>
        </p:txBody>
      </p:sp>
      <p:sp>
        <p:nvSpPr>
          <p:cNvPr id="24609" name="Titre 4">
            <a:extLst>
              <a:ext uri="{FF2B5EF4-FFF2-40B4-BE49-F238E27FC236}">
                <a16:creationId xmlns:a16="http://schemas.microsoft.com/office/drawing/2014/main" id="{4A41F02C-FB4A-3546-271E-04A0C291C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690" y="347212"/>
            <a:ext cx="8742635" cy="388938"/>
          </a:xfrm>
          <a:solidFill>
            <a:srgbClr val="0033CC"/>
          </a:solidFill>
        </p:spPr>
        <p:txBody>
          <a:bodyPr/>
          <a:lstStyle/>
          <a:p>
            <a:pPr algn="ctr">
              <a:lnSpc>
                <a:spcPts val="2600"/>
              </a:lnSpc>
              <a:defRPr/>
            </a:pPr>
            <a:r>
              <a:rPr kumimoji="1" lang="fr-FR" altLang="fr-FR" sz="2250" b="1" dirty="0">
                <a:latin typeface="Arial Narrow" panose="020B0606020202030204" pitchFamily="34" charset="0"/>
                <a:ea typeface="+mn-ea"/>
              </a:rPr>
              <a:t>Seuils et publicité des marchés publics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50AFE5BB-FC37-AFCF-F36A-5EA43A3BF9A7}"/>
              </a:ext>
            </a:extLst>
          </p:cNvPr>
          <p:cNvCxnSpPr>
            <a:cxnSpLocks/>
          </p:cNvCxnSpPr>
          <p:nvPr/>
        </p:nvCxnSpPr>
        <p:spPr>
          <a:xfrm flipV="1">
            <a:off x="6711466" y="1588638"/>
            <a:ext cx="0" cy="200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10">
            <a:extLst>
              <a:ext uri="{FF2B5EF4-FFF2-40B4-BE49-F238E27FC236}">
                <a16:creationId xmlns:a16="http://schemas.microsoft.com/office/drawing/2014/main" id="{5C7AEBE8-83AB-1B28-9158-8DD42B484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8851" y="6065854"/>
            <a:ext cx="933600" cy="515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2B3441B-75B5-4B94-B038-D979763A65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690" y="6579601"/>
            <a:ext cx="837998" cy="86656"/>
          </a:xfrm>
          <a:prstGeom prst="rect">
            <a:avLst/>
          </a:prstGeom>
        </p:spPr>
      </p:pic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0E51F6B-9A1D-1F20-FDFA-FF642A5FB7CB}"/>
              </a:ext>
            </a:extLst>
          </p:cNvPr>
          <p:cNvSpPr/>
          <p:nvPr/>
        </p:nvSpPr>
        <p:spPr>
          <a:xfrm>
            <a:off x="7934880" y="4093971"/>
            <a:ext cx="2320266" cy="38079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Nota 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: marchés de maîtrise d’œuvre</a:t>
            </a:r>
          </a:p>
          <a:p>
            <a:pPr algn="ctr"/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des CT &gt; 300 000 € HT (concours sauf            cas dérogations)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488</Words>
  <Application>Microsoft Office PowerPoint</Application>
  <PresentationFormat>Grand écran</PresentationFormat>
  <Paragraphs>85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Univers LT Std</vt:lpstr>
      <vt:lpstr>Arial</vt:lpstr>
      <vt:lpstr>Arial Black</vt:lpstr>
      <vt:lpstr>Arial Narrow</vt:lpstr>
      <vt:lpstr>Calibri</vt:lpstr>
      <vt:lpstr>Calibri Light</vt:lpstr>
      <vt:lpstr>Times New Roman</vt:lpstr>
      <vt:lpstr>Verdana</vt:lpstr>
      <vt:lpstr>Thème Office</vt:lpstr>
      <vt:lpstr>Présentation PowerPoint</vt:lpstr>
      <vt:lpstr>Seuils et publicité des marchés publics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chantal brunet</dc:creator>
  <cp:lastModifiedBy>chantal brunet</cp:lastModifiedBy>
  <cp:revision>4</cp:revision>
  <dcterms:created xsi:type="dcterms:W3CDTF">2026-02-24T22:29:01Z</dcterms:created>
  <dcterms:modified xsi:type="dcterms:W3CDTF">2026-02-25T23:01:11Z</dcterms:modified>
</cp:coreProperties>
</file>