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7884" r:id="rId3"/>
    <p:sldId id="7883" r:id="rId4"/>
    <p:sldId id="530" r:id="rId5"/>
    <p:sldId id="3613" r:id="rId6"/>
    <p:sldId id="3605" r:id="rId7"/>
    <p:sldId id="3620" r:id="rId8"/>
    <p:sldId id="3623" r:id="rId9"/>
    <p:sldId id="3621" r:id="rId10"/>
    <p:sldId id="3614" r:id="rId11"/>
    <p:sldId id="7889" r:id="rId12"/>
    <p:sldId id="7885" r:id="rId13"/>
    <p:sldId id="7886" r:id="rId14"/>
    <p:sldId id="7887" r:id="rId15"/>
    <p:sldId id="7888" r:id="rId16"/>
    <p:sldId id="7895" r:id="rId17"/>
    <p:sldId id="7894" r:id="rId18"/>
    <p:sldId id="7893" r:id="rId19"/>
    <p:sldId id="7896" r:id="rId20"/>
    <p:sldId id="3606" r:id="rId21"/>
    <p:sldId id="1120" r:id="rId22"/>
    <p:sldId id="3545"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300" autoAdjust="0"/>
  </p:normalViewPr>
  <p:slideViewPr>
    <p:cSldViewPr snapToGrid="0">
      <p:cViewPr>
        <p:scale>
          <a:sx n="100" d="100"/>
          <a:sy n="100" d="100"/>
        </p:scale>
        <p:origin x="858" y="168"/>
      </p:cViewPr>
      <p:guideLst/>
    </p:cSldViewPr>
  </p:slideViewPr>
  <p:notesTextViewPr>
    <p:cViewPr>
      <p:scale>
        <a:sx n="1" d="1"/>
        <a:sy n="1" d="1"/>
      </p:scale>
      <p:origin x="0" y="0"/>
    </p:cViewPr>
  </p:notesTextViewPr>
  <p:sorterViewPr>
    <p:cViewPr varScale="1">
      <p:scale>
        <a:sx n="100" d="100"/>
        <a:sy n="100" d="100"/>
      </p:scale>
      <p:origin x="0" y="-13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84E313-A340-47D7-ACA4-410A4CBEFB8E}" type="datetimeFigureOut">
              <a:rPr lang="fr-FR" smtClean="0"/>
              <a:t>24/02/2026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5729C1-DD1A-4AD2-84ED-34C88965F38D}" type="slidenum">
              <a:rPr lang="fr-FR" smtClean="0"/>
              <a:t>‹N°›</a:t>
            </a:fld>
            <a:endParaRPr lang="fr-FR"/>
          </a:p>
        </p:txBody>
      </p:sp>
    </p:spTree>
    <p:extLst>
      <p:ext uri="{BB962C8B-B14F-4D97-AF65-F5344CB8AC3E}">
        <p14:creationId xmlns:p14="http://schemas.microsoft.com/office/powerpoint/2010/main" val="1155342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e l'image des diapositives 1">
            <a:extLst>
              <a:ext uri="{FF2B5EF4-FFF2-40B4-BE49-F238E27FC236}">
                <a16:creationId xmlns:a16="http://schemas.microsoft.com/office/drawing/2014/main" xmlns="" id="{44F95660-B764-11F6-BF77-EABC06C1BA75}"/>
              </a:ext>
            </a:extLst>
          </p:cNvPr>
          <p:cNvSpPr>
            <a:spLocks noGrp="1" noRot="1" noChangeAspect="1" noChangeArrowheads="1" noTextEdit="1"/>
          </p:cNvSpPr>
          <p:nvPr>
            <p:ph type="sldImg"/>
          </p:nvPr>
        </p:nvSpPr>
        <p:spPr>
          <a:ln/>
        </p:spPr>
      </p:sp>
      <p:sp>
        <p:nvSpPr>
          <p:cNvPr id="24579" name="Espace réservé des notes 2">
            <a:extLst>
              <a:ext uri="{FF2B5EF4-FFF2-40B4-BE49-F238E27FC236}">
                <a16:creationId xmlns:a16="http://schemas.microsoft.com/office/drawing/2014/main" xmlns="" id="{77188498-3D5A-F4DD-0DC8-A69B4CCE90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Times New Roman" panose="02020603050405020304" pitchFamily="18" charset="0"/>
            </a:endParaRPr>
          </a:p>
        </p:txBody>
      </p:sp>
      <p:sp>
        <p:nvSpPr>
          <p:cNvPr id="24580" name="Espace réservé du numéro de diapositive 3">
            <a:extLst>
              <a:ext uri="{FF2B5EF4-FFF2-40B4-BE49-F238E27FC236}">
                <a16:creationId xmlns:a16="http://schemas.microsoft.com/office/drawing/2014/main" xmlns="" id="{3C4383EB-67B6-270A-CA8A-1E23F6019FD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9pPr>
          </a:lstStyle>
          <a:p>
            <a:pPr>
              <a:spcBef>
                <a:spcPct val="0"/>
              </a:spcBef>
            </a:pPr>
            <a:fld id="{A944B28E-F1BE-440B-92C8-2C44E0A18F9D}" type="slidenum">
              <a:rPr lang="en-GB" altLang="fr-FR" smtClean="0"/>
              <a:pPr>
                <a:spcBef>
                  <a:spcPct val="0"/>
                </a:spcBef>
              </a:pPr>
              <a:t>3</a:t>
            </a:fld>
            <a:endParaRPr lang="en-GB" altLang="fr-FR"/>
          </a:p>
        </p:txBody>
      </p:sp>
    </p:spTree>
    <p:extLst>
      <p:ext uri="{BB962C8B-B14F-4D97-AF65-F5344CB8AC3E}">
        <p14:creationId xmlns:p14="http://schemas.microsoft.com/office/powerpoint/2010/main" val="2348236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89A7B1A-5C2D-0133-4E82-642E7CB9EF1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E207554E-0D7A-3D8D-D9D2-9D8F0D570B0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1BB5B18D-F54A-D80A-0BB7-2EF6A2C7C03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1849C288-0321-BF6A-5FE7-886855AAADDF}"/>
              </a:ext>
            </a:extLst>
          </p:cNvPr>
          <p:cNvSpPr>
            <a:spLocks noGrp="1"/>
          </p:cNvSpPr>
          <p:nvPr>
            <p:ph type="sldNum" sz="quarter" idx="5"/>
          </p:nvPr>
        </p:nvSpPr>
        <p:spPr/>
        <p:txBody>
          <a:bodyPr/>
          <a:lstStyle/>
          <a:p>
            <a:fld id="{9F4C36C3-7EA1-4D1A-A565-0E8E4AC5B30D}" type="slidenum">
              <a:rPr lang="fr-FR" smtClean="0"/>
              <a:t>15</a:t>
            </a:fld>
            <a:endParaRPr lang="fr-FR"/>
          </a:p>
        </p:txBody>
      </p:sp>
    </p:spTree>
    <p:extLst>
      <p:ext uri="{BB962C8B-B14F-4D97-AF65-F5344CB8AC3E}">
        <p14:creationId xmlns:p14="http://schemas.microsoft.com/office/powerpoint/2010/main" val="26184864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D43E867-2769-BAF1-B8A8-4D7F94908B0A}"/>
            </a:ext>
          </a:extLst>
        </p:cNvPr>
        <p:cNvGrpSpPr/>
        <p:nvPr/>
      </p:nvGrpSpPr>
      <p:grpSpPr>
        <a:xfrm>
          <a:off x="0" y="0"/>
          <a:ext cx="0" cy="0"/>
          <a:chOff x="0" y="0"/>
          <a:chExt cx="0" cy="0"/>
        </a:xfrm>
      </p:grpSpPr>
      <p:sp>
        <p:nvSpPr>
          <p:cNvPr id="107522" name="Espace réservé de l'image des diapositives 1">
            <a:extLst>
              <a:ext uri="{FF2B5EF4-FFF2-40B4-BE49-F238E27FC236}">
                <a16:creationId xmlns:a16="http://schemas.microsoft.com/office/drawing/2014/main" xmlns="" id="{8ACAA4AD-587A-3036-38C4-F1B5A3D8B0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Espace réservé des commentaires 2">
            <a:extLst>
              <a:ext uri="{FF2B5EF4-FFF2-40B4-BE49-F238E27FC236}">
                <a16:creationId xmlns:a16="http://schemas.microsoft.com/office/drawing/2014/main" xmlns="" id="{9CE0EFEB-A53C-BE06-C2F3-1E7F0F4E7D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7524" name="Espace réservé du numéro de diapositive 3">
            <a:extLst>
              <a:ext uri="{FF2B5EF4-FFF2-40B4-BE49-F238E27FC236}">
                <a16:creationId xmlns:a16="http://schemas.microsoft.com/office/drawing/2014/main" xmlns="" id="{9D820B96-4A64-7626-761F-CFF9EAFFBB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1FC98A5-86E7-4D7C-8348-803E5C0FB671}" type="slidenum">
              <a:rPr lang="fr-FR" altLang="fr-FR" smtClean="0"/>
              <a:pPr/>
              <a:t>17</a:t>
            </a:fld>
            <a:endParaRPr lang="fr-FR" altLang="fr-FR"/>
          </a:p>
        </p:txBody>
      </p:sp>
    </p:spTree>
    <p:extLst>
      <p:ext uri="{BB962C8B-B14F-4D97-AF65-F5344CB8AC3E}">
        <p14:creationId xmlns:p14="http://schemas.microsoft.com/office/powerpoint/2010/main" val="2832913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xmlns="" id="{F85664A8-AB68-7471-3335-01D2891BDFCD}"/>
              </a:ext>
            </a:extLst>
          </p:cNvPr>
          <p:cNvSpPr>
            <a:spLocks noGrp="1" noRot="1" noChangeAspect="1" noChangeArrowheads="1" noTextEdit="1"/>
          </p:cNvSpPr>
          <p:nvPr>
            <p:ph type="sldImg"/>
          </p:nvPr>
        </p:nvSpPr>
        <p:spPr>
          <a:xfrm>
            <a:off x="93663" y="746125"/>
            <a:ext cx="6621462" cy="3725863"/>
          </a:xfrm>
          <a:ln/>
        </p:spPr>
      </p:sp>
      <p:sp>
        <p:nvSpPr>
          <p:cNvPr id="36867" name="Espace réservé des commentaires 2">
            <a:extLst>
              <a:ext uri="{FF2B5EF4-FFF2-40B4-BE49-F238E27FC236}">
                <a16:creationId xmlns:a16="http://schemas.microsoft.com/office/drawing/2014/main" xmlns="" id="{B51A3CBE-0C94-04BF-6391-C46D7AAFE6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Times New Roman" panose="02020603050405020304" pitchFamily="18" charset="0"/>
            </a:endParaRPr>
          </a:p>
        </p:txBody>
      </p:sp>
      <p:sp>
        <p:nvSpPr>
          <p:cNvPr id="36868" name="Espace réservé du numéro de diapositive 3">
            <a:extLst>
              <a:ext uri="{FF2B5EF4-FFF2-40B4-BE49-F238E27FC236}">
                <a16:creationId xmlns:a16="http://schemas.microsoft.com/office/drawing/2014/main" xmlns="" id="{188FB434-C07C-4496-ADB1-F833237BC0AD}"/>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7788" algn="l"/>
                <a:tab pos="1797050" algn="l"/>
                <a:tab pos="2246313" algn="l"/>
                <a:tab pos="2697163" algn="l"/>
                <a:tab pos="3146425" algn="l"/>
                <a:tab pos="3597275" algn="l"/>
                <a:tab pos="4046538" algn="l"/>
                <a:tab pos="4495800" algn="l"/>
                <a:tab pos="4946650" algn="l"/>
                <a:tab pos="5395913" algn="l"/>
                <a:tab pos="5846763" algn="l"/>
                <a:tab pos="6296025" algn="l"/>
                <a:tab pos="6745288" algn="l"/>
                <a:tab pos="7196138" algn="l"/>
                <a:tab pos="7645400" algn="l"/>
                <a:tab pos="8096250" algn="l"/>
                <a:tab pos="8545513" algn="l"/>
                <a:tab pos="8994775" algn="l"/>
              </a:tabLst>
              <a:defRPr sz="1200">
                <a:solidFill>
                  <a:srgbClr val="000000"/>
                </a:solidFill>
                <a:latin typeface="Times New Roman" panose="02020603050405020304" pitchFamily="18" charset="0"/>
              </a:defRPr>
            </a:lvl9pPr>
          </a:lstStyle>
          <a:p>
            <a:pPr>
              <a:spcBef>
                <a:spcPct val="0"/>
              </a:spcBef>
            </a:pPr>
            <a:fld id="{B90450E1-A771-4559-A91A-EBDAAD818829}" type="slidenum">
              <a:rPr lang="fr-FR" altLang="fr-FR" smtClean="0">
                <a:latin typeface="Calibri" panose="020F0502020204030204" pitchFamily="34" charset="0"/>
              </a:rPr>
              <a:pPr>
                <a:spcBef>
                  <a:spcPct val="0"/>
                </a:spcBef>
              </a:pPr>
              <a:t>18</a:t>
            </a:fld>
            <a:endParaRPr lang="fr-FR" altLang="fr-FR">
              <a:latin typeface="Calibri" panose="020F0502020204030204" pitchFamily="34" charset="0"/>
            </a:endParaRPr>
          </a:p>
        </p:txBody>
      </p:sp>
    </p:spTree>
    <p:extLst>
      <p:ext uri="{BB962C8B-B14F-4D97-AF65-F5344CB8AC3E}">
        <p14:creationId xmlns:p14="http://schemas.microsoft.com/office/powerpoint/2010/main" val="3689894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xmlns="" id="{5E7A2CD3-A87C-BE27-5812-180D2D8719D6}"/>
            </a:ext>
          </a:extLst>
        </p:cNvPr>
        <p:cNvGrpSpPr/>
        <p:nvPr/>
      </p:nvGrpSpPr>
      <p:grpSpPr>
        <a:xfrm>
          <a:off x="0" y="0"/>
          <a:ext cx="0" cy="0"/>
          <a:chOff x="0" y="0"/>
          <a:chExt cx="0" cy="0"/>
        </a:xfrm>
      </p:grpSpPr>
      <p:sp>
        <p:nvSpPr>
          <p:cNvPr id="152578" name="Rectangle 22">
            <a:extLst>
              <a:ext uri="{FF2B5EF4-FFF2-40B4-BE49-F238E27FC236}">
                <a16:creationId xmlns:a16="http://schemas.microsoft.com/office/drawing/2014/main" xmlns="" id="{2A914ACB-6AD0-A9C1-31B2-D2652EF0A1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69A8B3-9893-4FC3-8388-2A4620FE2FA6}" type="slidenum">
              <a:rPr lang="en-GB" altLang="fr-FR"/>
              <a:pPr>
                <a:spcBef>
                  <a:spcPct val="0"/>
                </a:spcBef>
              </a:pPr>
              <a:t>19</a:t>
            </a:fld>
            <a:endParaRPr lang="en-GB" altLang="fr-FR"/>
          </a:p>
        </p:txBody>
      </p:sp>
      <p:sp>
        <p:nvSpPr>
          <p:cNvPr id="152579" name="Text Box 3">
            <a:extLst>
              <a:ext uri="{FF2B5EF4-FFF2-40B4-BE49-F238E27FC236}">
                <a16:creationId xmlns:a16="http://schemas.microsoft.com/office/drawing/2014/main" xmlns="" id="{C1C7B585-20F6-98E5-109A-C501B547DDEF}"/>
              </a:ext>
            </a:extLst>
          </p:cNvPr>
          <p:cNvSpPr txBox="1">
            <a:spLocks noChangeArrowheads="1"/>
          </p:cNvSpPr>
          <p:nvPr/>
        </p:nvSpPr>
        <p:spPr bwMode="auto">
          <a:xfrm>
            <a:off x="3886200" y="8680450"/>
            <a:ext cx="29511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3E8CED66-D6D4-4D21-83A3-E035306A9968}" type="slidenum">
              <a:rPr lang="en-GB" altLang="fr-FR">
                <a:solidFill>
                  <a:srgbClr val="000000"/>
                </a:solidFill>
                <a:latin typeface="Times New Roman" panose="02020603050405020304" pitchFamily="18" charset="0"/>
              </a:rPr>
              <a:pPr algn="r" eaLnBrk="1" hangingPunct="1">
                <a:spcBef>
                  <a:spcPct val="0"/>
                </a:spcBef>
              </a:pPr>
              <a:t>19</a:t>
            </a:fld>
            <a:endParaRPr lang="en-GB" altLang="fr-FR">
              <a:solidFill>
                <a:srgbClr val="000000"/>
              </a:solidFill>
              <a:latin typeface="Times New Roman" panose="02020603050405020304" pitchFamily="18" charset="0"/>
            </a:endParaRPr>
          </a:p>
        </p:txBody>
      </p:sp>
      <p:sp>
        <p:nvSpPr>
          <p:cNvPr id="152580" name="Text Box 6">
            <a:extLst>
              <a:ext uri="{FF2B5EF4-FFF2-40B4-BE49-F238E27FC236}">
                <a16:creationId xmlns:a16="http://schemas.microsoft.com/office/drawing/2014/main" xmlns="" id="{F8F208AB-0FA3-E7A8-12C7-FCF4C6B4D17B}"/>
              </a:ext>
            </a:extLst>
          </p:cNvPr>
          <p:cNvSpPr txBox="1">
            <a:spLocks noChangeArrowheads="1"/>
          </p:cNvSpPr>
          <p:nvPr/>
        </p:nvSpPr>
        <p:spPr bwMode="auto">
          <a:xfrm>
            <a:off x="3886200" y="8682038"/>
            <a:ext cx="29733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CA284EA3-722E-49D2-8D32-5E9645045FE7}" type="slidenum">
              <a:rPr lang="en-GB" altLang="fr-FR">
                <a:solidFill>
                  <a:srgbClr val="000000"/>
                </a:solidFill>
              </a:rPr>
              <a:pPr algn="r" eaLnBrk="1" hangingPunct="1">
                <a:spcBef>
                  <a:spcPct val="0"/>
                </a:spcBef>
              </a:pPr>
              <a:t>19</a:t>
            </a:fld>
            <a:endParaRPr lang="en-GB" altLang="fr-FR">
              <a:solidFill>
                <a:srgbClr val="000000"/>
              </a:solidFill>
            </a:endParaRPr>
          </a:p>
        </p:txBody>
      </p:sp>
    </p:spTree>
    <p:extLst>
      <p:ext uri="{BB962C8B-B14F-4D97-AF65-F5344CB8AC3E}">
        <p14:creationId xmlns:p14="http://schemas.microsoft.com/office/powerpoint/2010/main" val="139323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F4C36C3-7EA1-4D1A-A565-0E8E4AC5B30D}" type="slidenum">
              <a:rPr lang="fr-FR" smtClean="0"/>
              <a:t>20</a:t>
            </a:fld>
            <a:endParaRPr lang="fr-FR"/>
          </a:p>
        </p:txBody>
      </p:sp>
    </p:spTree>
    <p:extLst>
      <p:ext uri="{BB962C8B-B14F-4D97-AF65-F5344CB8AC3E}">
        <p14:creationId xmlns:p14="http://schemas.microsoft.com/office/powerpoint/2010/main" val="395942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8" name="Rectangle 22">
            <a:extLst>
              <a:ext uri="{FF2B5EF4-FFF2-40B4-BE49-F238E27FC236}">
                <a16:creationId xmlns:a16="http://schemas.microsoft.com/office/drawing/2014/main" xmlns="" id="{7CDE21B2-167D-4BD4-ECED-8FC6773749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69A8B3-9893-4FC3-8388-2A4620FE2FA6}" type="slidenum">
              <a:rPr lang="en-GB" altLang="fr-FR"/>
              <a:pPr>
                <a:spcBef>
                  <a:spcPct val="0"/>
                </a:spcBef>
              </a:pPr>
              <a:t>21</a:t>
            </a:fld>
            <a:endParaRPr lang="en-GB" altLang="fr-FR"/>
          </a:p>
        </p:txBody>
      </p:sp>
      <p:sp>
        <p:nvSpPr>
          <p:cNvPr id="152579" name="Text Box 3">
            <a:extLst>
              <a:ext uri="{FF2B5EF4-FFF2-40B4-BE49-F238E27FC236}">
                <a16:creationId xmlns:a16="http://schemas.microsoft.com/office/drawing/2014/main" xmlns="" id="{4D35B78C-94D8-CFB2-CA51-3C3D9F768D50}"/>
              </a:ext>
            </a:extLst>
          </p:cNvPr>
          <p:cNvSpPr txBox="1">
            <a:spLocks noChangeArrowheads="1"/>
          </p:cNvSpPr>
          <p:nvPr/>
        </p:nvSpPr>
        <p:spPr bwMode="auto">
          <a:xfrm>
            <a:off x="3886200" y="8680450"/>
            <a:ext cx="29511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3E8CED66-D6D4-4D21-83A3-E035306A9968}" type="slidenum">
              <a:rPr lang="en-GB" altLang="fr-FR">
                <a:solidFill>
                  <a:srgbClr val="000000"/>
                </a:solidFill>
                <a:latin typeface="Times New Roman" panose="02020603050405020304" pitchFamily="18" charset="0"/>
              </a:rPr>
              <a:pPr algn="r" eaLnBrk="1" hangingPunct="1">
                <a:spcBef>
                  <a:spcPct val="0"/>
                </a:spcBef>
              </a:pPr>
              <a:t>21</a:t>
            </a:fld>
            <a:endParaRPr lang="en-GB" altLang="fr-FR">
              <a:solidFill>
                <a:srgbClr val="000000"/>
              </a:solidFill>
              <a:latin typeface="Times New Roman" panose="02020603050405020304" pitchFamily="18" charset="0"/>
            </a:endParaRPr>
          </a:p>
        </p:txBody>
      </p:sp>
      <p:sp>
        <p:nvSpPr>
          <p:cNvPr id="152580" name="Text Box 6">
            <a:extLst>
              <a:ext uri="{FF2B5EF4-FFF2-40B4-BE49-F238E27FC236}">
                <a16:creationId xmlns:a16="http://schemas.microsoft.com/office/drawing/2014/main" xmlns="" id="{3F3C6C3F-F89A-53ED-6A77-70B435559229}"/>
              </a:ext>
            </a:extLst>
          </p:cNvPr>
          <p:cNvSpPr txBox="1">
            <a:spLocks noChangeArrowheads="1"/>
          </p:cNvSpPr>
          <p:nvPr/>
        </p:nvSpPr>
        <p:spPr bwMode="auto">
          <a:xfrm>
            <a:off x="3886200" y="8682038"/>
            <a:ext cx="29733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60" tIns="46800" rIns="93960" bIns="46800"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tx1"/>
                </a:solidFill>
                <a:latin typeface="Calibri" panose="020F0502020204030204" pitchFamily="34" charset="0"/>
              </a:defRPr>
            </a:lvl9pPr>
          </a:lstStyle>
          <a:p>
            <a:pPr algn="r" eaLnBrk="1" hangingPunct="1">
              <a:spcBef>
                <a:spcPct val="0"/>
              </a:spcBef>
            </a:pPr>
            <a:fld id="{CA284EA3-722E-49D2-8D32-5E9645045FE7}" type="slidenum">
              <a:rPr lang="en-GB" altLang="fr-FR">
                <a:solidFill>
                  <a:srgbClr val="000000"/>
                </a:solidFill>
              </a:rPr>
              <a:pPr algn="r" eaLnBrk="1" hangingPunct="1">
                <a:spcBef>
                  <a:spcPct val="0"/>
                </a:spcBef>
              </a:pPr>
              <a:t>21</a:t>
            </a:fld>
            <a:endParaRPr lang="en-GB" altLang="fr-FR">
              <a:solidFill>
                <a:srgbClr val="000000"/>
              </a:solidFill>
            </a:endParaRPr>
          </a:p>
        </p:txBody>
      </p:sp>
    </p:spTree>
    <p:extLst>
      <p:ext uri="{BB962C8B-B14F-4D97-AF65-F5344CB8AC3E}">
        <p14:creationId xmlns:p14="http://schemas.microsoft.com/office/powerpoint/2010/main" val="892238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a:extLst>
              <a:ext uri="{FF2B5EF4-FFF2-40B4-BE49-F238E27FC236}">
                <a16:creationId xmlns:a16="http://schemas.microsoft.com/office/drawing/2014/main" xmlns="" id="{F60D53DA-2D4D-305D-5032-AF8BBD02A90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Espace réservé des notes 2">
            <a:extLst>
              <a:ext uri="{FF2B5EF4-FFF2-40B4-BE49-F238E27FC236}">
                <a16:creationId xmlns:a16="http://schemas.microsoft.com/office/drawing/2014/main" xmlns="" id="{C5A7A300-82C0-A848-7BED-16FDE8AFF55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5364" name="Espace réservé du numéro de diapositive 3">
            <a:extLst>
              <a:ext uri="{FF2B5EF4-FFF2-40B4-BE49-F238E27FC236}">
                <a16:creationId xmlns:a16="http://schemas.microsoft.com/office/drawing/2014/main" xmlns="" id="{69432870-A349-4E4A-D0C3-8AB0DEF60CB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A925560-F7A8-4E1F-A2F0-768FBF905459}" type="slidenum">
              <a:rPr lang="fr-FR" altLang="fr-FR" smtClean="0"/>
              <a:pPr/>
              <a:t>4</a:t>
            </a:fld>
            <a:endParaRPr lang="fr-FR" altLang="fr-FR"/>
          </a:p>
        </p:txBody>
      </p:sp>
    </p:spTree>
    <p:extLst>
      <p:ext uri="{BB962C8B-B14F-4D97-AF65-F5344CB8AC3E}">
        <p14:creationId xmlns:p14="http://schemas.microsoft.com/office/powerpoint/2010/main" val="1375093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17B69D6-F705-2E5C-FA24-1CDC8D01888B}"/>
            </a:ext>
          </a:extLst>
        </p:cNvPr>
        <p:cNvGrpSpPr/>
        <p:nvPr/>
      </p:nvGrpSpPr>
      <p:grpSpPr>
        <a:xfrm>
          <a:off x="0" y="0"/>
          <a:ext cx="0" cy="0"/>
          <a:chOff x="0" y="0"/>
          <a:chExt cx="0" cy="0"/>
        </a:xfrm>
      </p:grpSpPr>
      <p:sp>
        <p:nvSpPr>
          <p:cNvPr id="107522" name="Espace réservé de l'image des diapositives 1">
            <a:extLst>
              <a:ext uri="{FF2B5EF4-FFF2-40B4-BE49-F238E27FC236}">
                <a16:creationId xmlns:a16="http://schemas.microsoft.com/office/drawing/2014/main" xmlns="" id="{39461EB8-E137-E4E9-DBD0-1F6B77E178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Espace réservé des commentaires 2">
            <a:extLst>
              <a:ext uri="{FF2B5EF4-FFF2-40B4-BE49-F238E27FC236}">
                <a16:creationId xmlns:a16="http://schemas.microsoft.com/office/drawing/2014/main" xmlns="" id="{78C5E732-CA27-2155-A439-CB672006D9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7524" name="Espace réservé du numéro de diapositive 3">
            <a:extLst>
              <a:ext uri="{FF2B5EF4-FFF2-40B4-BE49-F238E27FC236}">
                <a16:creationId xmlns:a16="http://schemas.microsoft.com/office/drawing/2014/main" xmlns="" id="{775BA13D-1959-AA03-B0FF-E59D189EDC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1FC98A5-86E7-4D7C-8348-803E5C0FB671}" type="slidenum">
              <a:rPr lang="fr-FR" altLang="fr-FR" smtClean="0"/>
              <a:pPr/>
              <a:t>5</a:t>
            </a:fld>
            <a:endParaRPr lang="fr-FR" altLang="fr-FR"/>
          </a:p>
        </p:txBody>
      </p:sp>
    </p:spTree>
    <p:extLst>
      <p:ext uri="{BB962C8B-B14F-4D97-AF65-F5344CB8AC3E}">
        <p14:creationId xmlns:p14="http://schemas.microsoft.com/office/powerpoint/2010/main" val="3375715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F4C36C3-7EA1-4D1A-A565-0E8E4AC5B30D}" type="slidenum">
              <a:rPr lang="fr-FR" smtClean="0"/>
              <a:t>6</a:t>
            </a:fld>
            <a:endParaRPr lang="fr-FR"/>
          </a:p>
        </p:txBody>
      </p:sp>
    </p:spTree>
    <p:extLst>
      <p:ext uri="{BB962C8B-B14F-4D97-AF65-F5344CB8AC3E}">
        <p14:creationId xmlns:p14="http://schemas.microsoft.com/office/powerpoint/2010/main" val="2388076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F8EE5E7-ADEF-CA99-F384-AEEADE146BB2}"/>
            </a:ext>
          </a:extLst>
        </p:cNvPr>
        <p:cNvGrpSpPr/>
        <p:nvPr/>
      </p:nvGrpSpPr>
      <p:grpSpPr>
        <a:xfrm>
          <a:off x="0" y="0"/>
          <a:ext cx="0" cy="0"/>
          <a:chOff x="0" y="0"/>
          <a:chExt cx="0" cy="0"/>
        </a:xfrm>
      </p:grpSpPr>
      <p:sp>
        <p:nvSpPr>
          <p:cNvPr id="107522" name="Espace réservé de l'image des diapositives 1">
            <a:extLst>
              <a:ext uri="{FF2B5EF4-FFF2-40B4-BE49-F238E27FC236}">
                <a16:creationId xmlns:a16="http://schemas.microsoft.com/office/drawing/2014/main" xmlns="" id="{C40B5F2E-AC27-9797-EF22-ABE085154F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Espace réservé des commentaires 2">
            <a:extLst>
              <a:ext uri="{FF2B5EF4-FFF2-40B4-BE49-F238E27FC236}">
                <a16:creationId xmlns:a16="http://schemas.microsoft.com/office/drawing/2014/main" xmlns="" id="{8CAD5598-2A00-0176-CBC8-0F140B8373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107524" name="Espace réservé du numéro de diapositive 3">
            <a:extLst>
              <a:ext uri="{FF2B5EF4-FFF2-40B4-BE49-F238E27FC236}">
                <a16:creationId xmlns:a16="http://schemas.microsoft.com/office/drawing/2014/main" xmlns="" id="{3019A510-C17D-CC0E-F55A-097E855617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1FC98A5-86E7-4D7C-8348-803E5C0FB671}" type="slidenum">
              <a:rPr lang="fr-FR" altLang="fr-FR" smtClean="0"/>
              <a:pPr/>
              <a:t>10</a:t>
            </a:fld>
            <a:endParaRPr lang="fr-FR" altLang="fr-FR"/>
          </a:p>
        </p:txBody>
      </p:sp>
    </p:spTree>
    <p:extLst>
      <p:ext uri="{BB962C8B-B14F-4D97-AF65-F5344CB8AC3E}">
        <p14:creationId xmlns:p14="http://schemas.microsoft.com/office/powerpoint/2010/main" val="4254545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FCCF800-EA6D-E8B1-4487-36BB89310D7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6CAA3BB8-9298-F5F8-79E0-3048EEE4C81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48609249-32DB-6F5A-7DE0-DDCE2F25F78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8B5C9AAA-D62B-BB70-921B-660CB692A474}"/>
              </a:ext>
            </a:extLst>
          </p:cNvPr>
          <p:cNvSpPr>
            <a:spLocks noGrp="1"/>
          </p:cNvSpPr>
          <p:nvPr>
            <p:ph type="sldNum" sz="quarter" idx="5"/>
          </p:nvPr>
        </p:nvSpPr>
        <p:spPr/>
        <p:txBody>
          <a:bodyPr/>
          <a:lstStyle/>
          <a:p>
            <a:fld id="{9F4C36C3-7EA1-4D1A-A565-0E8E4AC5B30D}" type="slidenum">
              <a:rPr lang="fr-FR" smtClean="0"/>
              <a:t>11</a:t>
            </a:fld>
            <a:endParaRPr lang="fr-FR"/>
          </a:p>
        </p:txBody>
      </p:sp>
    </p:spTree>
    <p:extLst>
      <p:ext uri="{BB962C8B-B14F-4D97-AF65-F5344CB8AC3E}">
        <p14:creationId xmlns:p14="http://schemas.microsoft.com/office/powerpoint/2010/main" val="3305517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B9EB0B1-CE62-1554-DCEB-559508B11E5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31E84D49-DBC2-7DDF-11FF-E5289B20E9C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738E6F66-F90D-44F4-4056-23BFC7868FA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C29336E1-0831-1490-3DA1-7D4CE53FFBB4}"/>
              </a:ext>
            </a:extLst>
          </p:cNvPr>
          <p:cNvSpPr>
            <a:spLocks noGrp="1"/>
          </p:cNvSpPr>
          <p:nvPr>
            <p:ph type="sldNum" sz="quarter" idx="5"/>
          </p:nvPr>
        </p:nvSpPr>
        <p:spPr/>
        <p:txBody>
          <a:bodyPr/>
          <a:lstStyle/>
          <a:p>
            <a:fld id="{9F4C36C3-7EA1-4D1A-A565-0E8E4AC5B30D}" type="slidenum">
              <a:rPr lang="fr-FR" smtClean="0"/>
              <a:t>12</a:t>
            </a:fld>
            <a:endParaRPr lang="fr-FR"/>
          </a:p>
        </p:txBody>
      </p:sp>
    </p:spTree>
    <p:extLst>
      <p:ext uri="{BB962C8B-B14F-4D97-AF65-F5344CB8AC3E}">
        <p14:creationId xmlns:p14="http://schemas.microsoft.com/office/powerpoint/2010/main" val="2749391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E148C1E-DCEC-4567-38B2-6FFD989F1B3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5140F68E-05F6-59C9-427E-4E5B5AEC036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A486C3C9-42AF-801C-E5B9-CF18337004E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BF7E4688-AEA8-C4DD-E512-B85D31669A64}"/>
              </a:ext>
            </a:extLst>
          </p:cNvPr>
          <p:cNvSpPr>
            <a:spLocks noGrp="1"/>
          </p:cNvSpPr>
          <p:nvPr>
            <p:ph type="sldNum" sz="quarter" idx="5"/>
          </p:nvPr>
        </p:nvSpPr>
        <p:spPr/>
        <p:txBody>
          <a:bodyPr/>
          <a:lstStyle/>
          <a:p>
            <a:fld id="{9F4C36C3-7EA1-4D1A-A565-0E8E4AC5B30D}" type="slidenum">
              <a:rPr lang="fr-FR" smtClean="0"/>
              <a:t>13</a:t>
            </a:fld>
            <a:endParaRPr lang="fr-FR"/>
          </a:p>
        </p:txBody>
      </p:sp>
    </p:spTree>
    <p:extLst>
      <p:ext uri="{BB962C8B-B14F-4D97-AF65-F5344CB8AC3E}">
        <p14:creationId xmlns:p14="http://schemas.microsoft.com/office/powerpoint/2010/main" val="908224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A0257C6-4612-148C-B837-985027035B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ECB2CC98-F06C-9330-099E-7E5E6E866A1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xmlns="" id="{EE2340CA-E0DE-34B7-267D-B066C257469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xmlns="" id="{890DC093-1496-27B3-3D97-9A92F5828742}"/>
              </a:ext>
            </a:extLst>
          </p:cNvPr>
          <p:cNvSpPr>
            <a:spLocks noGrp="1"/>
          </p:cNvSpPr>
          <p:nvPr>
            <p:ph type="sldNum" sz="quarter" idx="5"/>
          </p:nvPr>
        </p:nvSpPr>
        <p:spPr/>
        <p:txBody>
          <a:bodyPr/>
          <a:lstStyle/>
          <a:p>
            <a:fld id="{9F4C36C3-7EA1-4D1A-A565-0E8E4AC5B30D}" type="slidenum">
              <a:rPr lang="fr-FR" smtClean="0"/>
              <a:t>14</a:t>
            </a:fld>
            <a:endParaRPr lang="fr-FR"/>
          </a:p>
        </p:txBody>
      </p:sp>
    </p:spTree>
    <p:extLst>
      <p:ext uri="{BB962C8B-B14F-4D97-AF65-F5344CB8AC3E}">
        <p14:creationId xmlns:p14="http://schemas.microsoft.com/office/powerpoint/2010/main" val="251155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7ECF41-CFBE-ADCA-0D88-986E290BF3A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2681E06A-9C3C-E9B7-A91B-F25567E03B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DA14D003-1E98-9A30-EB6E-E8280BD382C5}"/>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xmlns="" id="{54082B49-CC8F-88BE-C50E-ED67058C2B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5BAB9BB7-3D16-17BF-2806-152367D99948}"/>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148818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10A6364-2879-3DF8-D1A4-79FBCBF6DB5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F7E8B87A-D736-627A-B81D-6378F4FC04F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A85EC826-9C97-3A47-B944-1413D9812B75}"/>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xmlns="" id="{ED2593FC-5373-0E19-30A0-4335CEE672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4E43459F-1ADF-DEC8-6ADC-9E21CC766AB3}"/>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1620517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C2F59858-35A6-4692-9B8D-169C31A40C2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D0A4E940-B50A-2A1E-B481-A6CD3A0A086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D03237F-A7E0-E54A-D030-A39F7C7449F6}"/>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xmlns="" id="{9CB2E522-EC36-A3FB-8E23-E9C19FB5DD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884A5150-7BBD-28EA-33E7-363E410D1836}"/>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2885908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de section">
    <p:spTree>
      <p:nvGrpSpPr>
        <p:cNvPr id="1" name=""/>
        <p:cNvGrpSpPr/>
        <p:nvPr/>
      </p:nvGrpSpPr>
      <p:grpSpPr>
        <a:xfrm>
          <a:off x="0" y="0"/>
          <a:ext cx="0" cy="0"/>
          <a:chOff x="0" y="0"/>
          <a:chExt cx="0" cy="0"/>
        </a:xfrm>
      </p:grpSpPr>
      <p:sp>
        <p:nvSpPr>
          <p:cNvPr id="13" name="Espace réservé du texte 12"/>
          <p:cNvSpPr>
            <a:spLocks noGrp="1"/>
          </p:cNvSpPr>
          <p:nvPr>
            <p:ph type="body" sz="quarter" idx="12"/>
          </p:nvPr>
        </p:nvSpPr>
        <p:spPr>
          <a:xfrm>
            <a:off x="875275" y="6381576"/>
            <a:ext cx="4321141" cy="431800"/>
          </a:xfrm>
        </p:spPr>
        <p:txBody>
          <a:bodyPr>
            <a:noAutofit/>
          </a:bodyPr>
          <a:lstStyle>
            <a:lvl1pPr marL="0" indent="0">
              <a:buFontTx/>
              <a:buNone/>
              <a:defRPr sz="1200" baseline="0">
                <a:latin typeface="Arial" pitchFamily="34" charset="0"/>
                <a:cs typeface="Arial" pitchFamily="34" charset="0"/>
              </a:defRPr>
            </a:lvl1pPr>
            <a:lvl2pPr marL="457200" indent="0">
              <a:buFontTx/>
              <a:buNone/>
              <a:defRPr sz="1400"/>
            </a:lvl2pPr>
            <a:lvl3pPr marL="914400" indent="0">
              <a:buFontTx/>
              <a:buNone/>
              <a:defRPr sz="1400"/>
            </a:lvl3pPr>
            <a:lvl4pPr marL="1371600" indent="0">
              <a:buFontTx/>
              <a:buNone/>
              <a:defRPr sz="1400"/>
            </a:lvl4pPr>
            <a:lvl5pPr marL="1828800" indent="0">
              <a:buFontTx/>
              <a:buNone/>
              <a:defRPr sz="1400"/>
            </a:lvl5pPr>
          </a:lstStyle>
          <a:p>
            <a:pPr lvl="0"/>
            <a:r>
              <a:rPr lang="fr-FR"/>
              <a:t>Modifiez les styles du texte du masque</a:t>
            </a:r>
          </a:p>
        </p:txBody>
      </p:sp>
      <p:sp>
        <p:nvSpPr>
          <p:cNvPr id="4" name="Espace réservé du texte 3"/>
          <p:cNvSpPr>
            <a:spLocks noGrp="1"/>
          </p:cNvSpPr>
          <p:nvPr>
            <p:ph type="body" sz="quarter" idx="13"/>
          </p:nvPr>
        </p:nvSpPr>
        <p:spPr>
          <a:xfrm>
            <a:off x="7869755" y="6401114"/>
            <a:ext cx="3359680" cy="215553"/>
          </a:xfrm>
        </p:spPr>
        <p:txBody>
          <a:bodyPr>
            <a:noAutofit/>
          </a:bodyPr>
          <a:lstStyle>
            <a:lvl1pPr marL="0" indent="0">
              <a:buNone/>
              <a:defRPr sz="1400" baseline="0">
                <a:latin typeface="Arial" pitchFamily="34" charset="0"/>
                <a:cs typeface="Arial" pitchFamily="34" charset="0"/>
              </a:defRPr>
            </a:lvl1pPr>
          </a:lstStyle>
          <a:p>
            <a:pPr lvl="0"/>
            <a:r>
              <a:rPr lang="fr-FR"/>
              <a:t>Modifiez les styles du texte du masque</a:t>
            </a:r>
          </a:p>
        </p:txBody>
      </p:sp>
      <p:sp>
        <p:nvSpPr>
          <p:cNvPr id="6" name="Titre 5"/>
          <p:cNvSpPr>
            <a:spLocks noGrp="1"/>
          </p:cNvSpPr>
          <p:nvPr>
            <p:ph type="title"/>
          </p:nvPr>
        </p:nvSpPr>
        <p:spPr/>
        <p:txBody>
          <a:bodyPr/>
          <a:lstStyle/>
          <a:p>
            <a:r>
              <a:rPr lang="fr-FR"/>
              <a:t>Modifiez le style du titre</a:t>
            </a:r>
          </a:p>
        </p:txBody>
      </p:sp>
      <p:sp>
        <p:nvSpPr>
          <p:cNvPr id="14" name="Espace réservé du texte 13"/>
          <p:cNvSpPr>
            <a:spLocks noGrp="1"/>
          </p:cNvSpPr>
          <p:nvPr>
            <p:ph type="body" sz="quarter" idx="14"/>
          </p:nvPr>
        </p:nvSpPr>
        <p:spPr>
          <a:xfrm>
            <a:off x="1498600" y="2852936"/>
            <a:ext cx="9696451" cy="2305050"/>
          </a:xfrm>
          <a:solidFill>
            <a:srgbClr val="0D0DAB"/>
          </a:solidFill>
        </p:spPr>
        <p:txBody>
          <a:bodyPr>
            <a:normAutofit/>
          </a:bodyPr>
          <a:lstStyle>
            <a:lvl1pPr marL="0" indent="0" algn="ctr">
              <a:buNone/>
              <a:defRPr sz="4000" baseline="0">
                <a:solidFill>
                  <a:schemeClr val="bg1"/>
                </a:solidFill>
                <a:latin typeface="Arial" pitchFamily="34" charset="0"/>
                <a:cs typeface="Arial" pitchFamily="34" charset="0"/>
              </a:defRPr>
            </a:lvl1pPr>
          </a:lstStyle>
          <a:p>
            <a:pPr lvl="0"/>
            <a:r>
              <a:rPr lang="fr-FR"/>
              <a:t>Modifiez les styles du texte du masque</a:t>
            </a:r>
          </a:p>
        </p:txBody>
      </p:sp>
      <p:sp>
        <p:nvSpPr>
          <p:cNvPr id="7" name="Espace réservé du numéro de diapositive 5">
            <a:extLst>
              <a:ext uri="{FF2B5EF4-FFF2-40B4-BE49-F238E27FC236}">
                <a16:creationId xmlns:a16="http://schemas.microsoft.com/office/drawing/2014/main" xmlns="" id="{3F11FC34-4BC1-46FE-9321-AFE3C55FF88E}"/>
              </a:ext>
            </a:extLst>
          </p:cNvPr>
          <p:cNvSpPr>
            <a:spLocks noGrp="1"/>
          </p:cNvSpPr>
          <p:nvPr>
            <p:ph type="sldNum" sz="quarter" idx="15"/>
          </p:nvPr>
        </p:nvSpPr>
        <p:spPr/>
        <p:txBody>
          <a:bodyPr/>
          <a:lstStyle>
            <a:lvl1pPr>
              <a:defRPr/>
            </a:lvl1pPr>
          </a:lstStyle>
          <a:p>
            <a:pPr>
              <a:defRPr/>
            </a:pPr>
            <a:fld id="{BBECDF23-5E3B-4C09-895C-D3025673E403}" type="slidenum">
              <a:rPr lang="fr-FR" altLang="fr-FR"/>
              <a:pPr>
                <a:defRPr/>
              </a:pPr>
              <a:t>‹N°›</a:t>
            </a:fld>
            <a:endParaRPr lang="fr-FR" altLang="fr-FR" dirty="0"/>
          </a:p>
        </p:txBody>
      </p:sp>
    </p:spTree>
    <p:extLst>
      <p:ext uri="{BB962C8B-B14F-4D97-AF65-F5344CB8AC3E}">
        <p14:creationId xmlns:p14="http://schemas.microsoft.com/office/powerpoint/2010/main" val="3015783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35360" y="260648"/>
            <a:ext cx="11521280" cy="490066"/>
          </a:xfrm>
          <a:solidFill>
            <a:srgbClr val="0D0DAB"/>
          </a:solidFill>
        </p:spPr>
        <p:txBody>
          <a:bodyPr>
            <a:noAutofit/>
          </a:bodyPr>
          <a:lstStyle>
            <a:lvl1pPr algn="r">
              <a:defRPr sz="2400">
                <a:solidFill>
                  <a:schemeClr val="bg1"/>
                </a:solidFill>
                <a:latin typeface="Arial" pitchFamily="34" charset="0"/>
                <a:cs typeface="Arial" pitchFamily="34" charset="0"/>
              </a:defRPr>
            </a:lvl1pPr>
          </a:lstStyle>
          <a:p>
            <a:r>
              <a:rPr lang="fr-FR"/>
              <a:t>Modifiez le style du titre</a:t>
            </a:r>
            <a:endParaRPr lang="fr-FR" dirty="0"/>
          </a:p>
        </p:txBody>
      </p:sp>
      <p:sp>
        <p:nvSpPr>
          <p:cNvPr id="3" name="Espace réservé du contenu 2"/>
          <p:cNvSpPr>
            <a:spLocks noGrp="1"/>
          </p:cNvSpPr>
          <p:nvPr>
            <p:ph idx="1"/>
          </p:nvPr>
        </p:nvSpPr>
        <p:spPr>
          <a:xfrm>
            <a:off x="335360" y="1095201"/>
            <a:ext cx="11425269" cy="5001419"/>
          </a:xfrm>
        </p:spPr>
        <p:txBody>
          <a:bodyPr/>
          <a:lstStyle>
            <a:lvl1pPr>
              <a:defRPr>
                <a:latin typeface="Arial" pitchFamily="34" charset="0"/>
                <a:cs typeface="Arial" pitchFamily="34" charset="0"/>
              </a:defRPr>
            </a:lvl1pPr>
            <a:lvl2pPr>
              <a:defRPr>
                <a:solidFill>
                  <a:srgbClr val="C00000"/>
                </a:solidFill>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marL="1371600" indent="0">
              <a:buNone/>
              <a:defRPr>
                <a:latin typeface="Arial" pitchFamily="34" charset="0"/>
                <a:cs typeface="Arial"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u texte 12"/>
          <p:cNvSpPr>
            <a:spLocks noGrp="1"/>
          </p:cNvSpPr>
          <p:nvPr>
            <p:ph type="body" sz="quarter" idx="12"/>
          </p:nvPr>
        </p:nvSpPr>
        <p:spPr>
          <a:xfrm>
            <a:off x="875276" y="6381576"/>
            <a:ext cx="4321141" cy="431800"/>
          </a:xfrm>
        </p:spPr>
        <p:txBody>
          <a:bodyPr>
            <a:noAutofit/>
          </a:bodyPr>
          <a:lstStyle>
            <a:lvl1pPr marL="0" marR="0" indent="0" algn="l" defTabSz="685800" rtl="0" eaLnBrk="1" fontAlgn="auto" latinLnBrk="0" hangingPunct="1">
              <a:lnSpc>
                <a:spcPct val="100000"/>
              </a:lnSpc>
              <a:spcBef>
                <a:spcPct val="20000"/>
              </a:spcBef>
              <a:spcAft>
                <a:spcPts val="0"/>
              </a:spcAft>
              <a:buClrTx/>
              <a:buSzTx/>
              <a:buFontTx/>
              <a:buNone/>
              <a:tabLst/>
              <a:defRPr sz="900" baseline="0">
                <a:latin typeface="Arial" pitchFamily="34" charset="0"/>
                <a:cs typeface="Arial" pitchFamily="34" charset="0"/>
              </a:defRPr>
            </a:lvl1pPr>
            <a:lvl2pPr marL="342900" indent="0">
              <a:buFontTx/>
              <a:buNone/>
              <a:defRPr sz="1050"/>
            </a:lvl2pPr>
            <a:lvl3pPr marL="685800" indent="0">
              <a:buFontTx/>
              <a:buNone/>
              <a:defRPr sz="1050"/>
            </a:lvl3pPr>
            <a:lvl4pPr marL="1028700" indent="0">
              <a:buFontTx/>
              <a:buNone/>
              <a:defRPr sz="1050"/>
            </a:lvl4pPr>
            <a:lvl5pPr marL="1371600" indent="0">
              <a:buFontTx/>
              <a:buNone/>
              <a:defRPr sz="1050"/>
            </a:lvl5pPr>
          </a:lstStyle>
          <a:p>
            <a:pPr lvl="0"/>
            <a:r>
              <a:rPr lang="fr-FR"/>
              <a:t>Modifiez les styles du texte du masque</a:t>
            </a:r>
          </a:p>
          <a:p>
            <a:pPr lvl="1"/>
            <a:r>
              <a:rPr lang="fr-FR"/>
              <a:t>Deuxième niveau</a:t>
            </a:r>
          </a:p>
        </p:txBody>
      </p:sp>
      <p:sp>
        <p:nvSpPr>
          <p:cNvPr id="10" name="Espace réservé du texte 3"/>
          <p:cNvSpPr>
            <a:spLocks noGrp="1"/>
          </p:cNvSpPr>
          <p:nvPr>
            <p:ph type="body" sz="quarter" idx="13"/>
          </p:nvPr>
        </p:nvSpPr>
        <p:spPr>
          <a:xfrm>
            <a:off x="7869755" y="6401116"/>
            <a:ext cx="3359680" cy="215553"/>
          </a:xfrm>
        </p:spPr>
        <p:txBody>
          <a:bodyPr>
            <a:noAutofit/>
          </a:bodyPr>
          <a:lstStyle>
            <a:lvl1pPr marL="0" indent="0">
              <a:buNone/>
              <a:defRPr sz="1050" baseline="0">
                <a:latin typeface="Arial" pitchFamily="34" charset="0"/>
                <a:cs typeface="Arial" pitchFamily="34" charset="0"/>
              </a:defRPr>
            </a:lvl1pPr>
          </a:lstStyle>
          <a:p>
            <a:pPr lvl="0"/>
            <a:r>
              <a:rPr lang="fr-FR" dirty="0"/>
              <a:t>Modifiez les styles du texte du masque</a:t>
            </a:r>
          </a:p>
        </p:txBody>
      </p:sp>
      <p:sp>
        <p:nvSpPr>
          <p:cNvPr id="6" name="Espace réservé du numéro de diapositive 5"/>
          <p:cNvSpPr>
            <a:spLocks noGrp="1"/>
          </p:cNvSpPr>
          <p:nvPr>
            <p:ph type="sldNum" sz="quarter" idx="14"/>
          </p:nvPr>
        </p:nvSpPr>
        <p:spPr/>
        <p:txBody>
          <a:bodyPr/>
          <a:lstStyle>
            <a:lvl1pPr>
              <a:defRPr/>
            </a:lvl1pPr>
          </a:lstStyle>
          <a:p>
            <a:pPr>
              <a:defRPr/>
            </a:pPr>
            <a:fld id="{0F991882-63D7-402A-AB34-B32F97BBDF34}" type="slidenum">
              <a:rPr lang="fr-FR" altLang="fr-FR"/>
              <a:pPr>
                <a:defRPr/>
              </a:pPr>
              <a:t>‹N°›</a:t>
            </a:fld>
            <a:endParaRPr lang="fr-FR" altLang="fr-FR" dirty="0"/>
          </a:p>
        </p:txBody>
      </p:sp>
    </p:spTree>
    <p:extLst>
      <p:ext uri="{BB962C8B-B14F-4D97-AF65-F5344CB8AC3E}">
        <p14:creationId xmlns:p14="http://schemas.microsoft.com/office/powerpoint/2010/main" val="3518705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35360" y="260648"/>
            <a:ext cx="11521280" cy="490066"/>
          </a:xfrm>
          <a:solidFill>
            <a:srgbClr val="C00000"/>
          </a:solidFill>
        </p:spPr>
        <p:txBody>
          <a:bodyPr>
            <a:noAutofit/>
          </a:bodyPr>
          <a:lstStyle>
            <a:lvl1pPr algn="r">
              <a:defRPr sz="3200">
                <a:solidFill>
                  <a:schemeClr val="bg1"/>
                </a:solidFill>
                <a:latin typeface="Arial" pitchFamily="34" charset="0"/>
                <a:cs typeface="Arial" pitchFamily="34" charset="0"/>
              </a:defRPr>
            </a:lvl1pPr>
          </a:lstStyle>
          <a:p>
            <a:r>
              <a:rPr lang="fr-FR"/>
              <a:t>Modifiez le style du titre</a:t>
            </a:r>
            <a:endParaRPr lang="fr-FR" dirty="0"/>
          </a:p>
        </p:txBody>
      </p:sp>
      <p:sp>
        <p:nvSpPr>
          <p:cNvPr id="3" name="Espace réservé du contenu 2"/>
          <p:cNvSpPr>
            <a:spLocks noGrp="1"/>
          </p:cNvSpPr>
          <p:nvPr>
            <p:ph idx="1"/>
          </p:nvPr>
        </p:nvSpPr>
        <p:spPr>
          <a:xfrm>
            <a:off x="431371" y="1124745"/>
            <a:ext cx="11425269" cy="5001419"/>
          </a:xfrm>
        </p:spPr>
        <p:txBody>
          <a:bodyPr/>
          <a:lstStyle>
            <a:lvl1pPr>
              <a:defRPr>
                <a:latin typeface="Arial" pitchFamily="34" charset="0"/>
                <a:cs typeface="Arial" pitchFamily="34" charset="0"/>
              </a:defRPr>
            </a:lvl1pPr>
            <a:lvl2pPr>
              <a:defRPr>
                <a:solidFill>
                  <a:srgbClr val="C00000"/>
                </a:solidFill>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marL="1828800" indent="0">
              <a:buNone/>
              <a:defRPr>
                <a:latin typeface="Arial" pitchFamily="34" charset="0"/>
                <a:cs typeface="Arial"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p:txBody>
      </p:sp>
      <p:sp>
        <p:nvSpPr>
          <p:cNvPr id="9" name="Espace réservé du texte 12"/>
          <p:cNvSpPr>
            <a:spLocks noGrp="1"/>
          </p:cNvSpPr>
          <p:nvPr>
            <p:ph type="body" sz="quarter" idx="12"/>
          </p:nvPr>
        </p:nvSpPr>
        <p:spPr>
          <a:xfrm>
            <a:off x="875275" y="6381576"/>
            <a:ext cx="4321141" cy="431800"/>
          </a:xfrm>
        </p:spPr>
        <p:txBody>
          <a:bodyPr>
            <a:noAutofit/>
          </a:bodyPr>
          <a:lstStyle>
            <a:lvl1pPr marL="0" indent="0">
              <a:buFontTx/>
              <a:buNone/>
              <a:defRPr sz="1200" baseline="0">
                <a:latin typeface="Arial" pitchFamily="34" charset="0"/>
                <a:cs typeface="Arial" pitchFamily="34" charset="0"/>
              </a:defRPr>
            </a:lvl1pPr>
            <a:lvl2pPr marL="457200" indent="0">
              <a:buFontTx/>
              <a:buNone/>
              <a:defRPr sz="1400"/>
            </a:lvl2pPr>
            <a:lvl3pPr marL="914400" indent="0">
              <a:buFontTx/>
              <a:buNone/>
              <a:defRPr sz="1400"/>
            </a:lvl3pPr>
            <a:lvl4pPr marL="1371600" indent="0">
              <a:buFontTx/>
              <a:buNone/>
              <a:defRPr sz="1400"/>
            </a:lvl4pPr>
            <a:lvl5pPr marL="1828800" indent="0">
              <a:buFontTx/>
              <a:buNone/>
              <a:defRPr sz="1400"/>
            </a:lvl5pPr>
          </a:lstStyle>
          <a:p>
            <a:pPr lvl="0"/>
            <a:r>
              <a:rPr lang="fr-FR"/>
              <a:t>Cliquez pour modifier les styles du texte du masque</a:t>
            </a:r>
          </a:p>
        </p:txBody>
      </p:sp>
      <p:sp>
        <p:nvSpPr>
          <p:cNvPr id="10" name="Espace réservé du texte 3"/>
          <p:cNvSpPr>
            <a:spLocks noGrp="1"/>
          </p:cNvSpPr>
          <p:nvPr>
            <p:ph type="body" sz="quarter" idx="13"/>
          </p:nvPr>
        </p:nvSpPr>
        <p:spPr>
          <a:xfrm>
            <a:off x="7869755" y="6401114"/>
            <a:ext cx="3359680" cy="215553"/>
          </a:xfrm>
        </p:spPr>
        <p:txBody>
          <a:bodyPr>
            <a:noAutofit/>
          </a:bodyPr>
          <a:lstStyle>
            <a:lvl1pPr marL="0" indent="0">
              <a:buNone/>
              <a:defRPr sz="1400" baseline="0">
                <a:latin typeface="Arial" pitchFamily="34" charset="0"/>
                <a:cs typeface="Arial" pitchFamily="34" charset="0"/>
              </a:defRPr>
            </a:lvl1pPr>
          </a:lstStyle>
          <a:p>
            <a:pPr lvl="0"/>
            <a:r>
              <a:rPr lang="fr-FR"/>
              <a:t>Cliquez pour modifier les styles du texte du masque</a:t>
            </a:r>
          </a:p>
        </p:txBody>
      </p:sp>
      <p:sp>
        <p:nvSpPr>
          <p:cNvPr id="4" name="Espace réservé du numéro de diapositive 5">
            <a:extLst>
              <a:ext uri="{FF2B5EF4-FFF2-40B4-BE49-F238E27FC236}">
                <a16:creationId xmlns:a16="http://schemas.microsoft.com/office/drawing/2014/main" xmlns="" id="{03669ADB-7443-4991-9D1C-D37CA1558A1F}"/>
              </a:ext>
            </a:extLst>
          </p:cNvPr>
          <p:cNvSpPr>
            <a:spLocks noGrp="1"/>
          </p:cNvSpPr>
          <p:nvPr>
            <p:ph type="sldNum" sz="quarter" idx="14"/>
          </p:nvPr>
        </p:nvSpPr>
        <p:spPr>
          <a:xfrm>
            <a:off x="11279718" y="6381751"/>
            <a:ext cx="673100" cy="365125"/>
          </a:xfrm>
        </p:spPr>
        <p:txBody>
          <a:bodyPr/>
          <a:lstStyle>
            <a:lvl1pPr>
              <a:defRPr/>
            </a:lvl1pPr>
          </a:lstStyle>
          <a:p>
            <a:pPr>
              <a:defRPr/>
            </a:pPr>
            <a:fld id="{52952106-09E6-4D4C-A803-436422831CBF}" type="slidenum">
              <a:rPr lang="fr-FR" altLang="fr-FR"/>
              <a:pPr>
                <a:defRPr/>
              </a:pPr>
              <a:t>‹N°›</a:t>
            </a:fld>
            <a:endParaRPr lang="fr-FR" altLang="fr-FR"/>
          </a:p>
        </p:txBody>
      </p:sp>
    </p:spTree>
    <p:extLst>
      <p:ext uri="{BB962C8B-B14F-4D97-AF65-F5344CB8AC3E}">
        <p14:creationId xmlns:p14="http://schemas.microsoft.com/office/powerpoint/2010/main" val="165010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FEB2C36-D29B-3790-9ACA-77BB71DEEDE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C886E8C6-37BB-4B7A-7B46-1BA1643D56D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F46F743B-A656-01D0-8DCB-25A076A406FC}"/>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xmlns="" id="{301B0BEB-1F50-8CEC-B1C8-386BD1F204F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0D447A89-20BC-51C4-BCAC-D4B7772A0F73}"/>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183939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F545C40-CDBC-5EB4-A5C6-732B6F2AC3B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1BB72DC3-07A6-0CF7-5D67-ECC2BF7A8E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65672003-FF8E-0052-6E55-8E42A10257C5}"/>
              </a:ext>
            </a:extLst>
          </p:cNvPr>
          <p:cNvSpPr>
            <a:spLocks noGrp="1"/>
          </p:cNvSpPr>
          <p:nvPr>
            <p:ph type="dt" sz="half" idx="10"/>
          </p:nvPr>
        </p:nvSpPr>
        <p:spPr/>
        <p:txBody>
          <a:bodyPr/>
          <a:lstStyle/>
          <a:p>
            <a:endParaRPr lang="fr-FR"/>
          </a:p>
        </p:txBody>
      </p:sp>
      <p:sp>
        <p:nvSpPr>
          <p:cNvPr id="5" name="Espace réservé du pied de page 4">
            <a:extLst>
              <a:ext uri="{FF2B5EF4-FFF2-40B4-BE49-F238E27FC236}">
                <a16:creationId xmlns:a16="http://schemas.microsoft.com/office/drawing/2014/main" xmlns="" id="{C04DBF00-68F8-F86B-56E7-A8AD846E87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F1C526F-87CA-FEA9-C003-8062B031D487}"/>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2036958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C7FE4C0-B7C5-220F-22A0-A1854A7A81A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BA403530-333B-E6C0-6A7A-E066A0841EB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93D1553C-7853-8F82-400A-16DF1D73E6B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CBD5B3EF-B329-C45E-A106-62F2610FB2DC}"/>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xmlns="" id="{7881A20F-CC91-44D5-6F7D-7AED2F0C980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47703855-5CCB-B302-7495-D78EA97479E8}"/>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3844930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270F160-EC14-51CE-6D9E-7A0E29E9E34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C0C95602-815A-7A59-97AA-995AA2A708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706FBC84-DAF3-1CBB-9418-20EAA49E084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AE4256C1-EBDB-097F-CA1F-C9FFC473F3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13020622-0E4A-C0DF-BF59-263BDD193AD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6107C42F-0F97-4B9F-917F-27481EB162BC}"/>
              </a:ext>
            </a:extLst>
          </p:cNvPr>
          <p:cNvSpPr>
            <a:spLocks noGrp="1"/>
          </p:cNvSpPr>
          <p:nvPr>
            <p:ph type="dt" sz="half" idx="10"/>
          </p:nvPr>
        </p:nvSpPr>
        <p:spPr/>
        <p:txBody>
          <a:bodyPr/>
          <a:lstStyle/>
          <a:p>
            <a:endParaRPr lang="fr-FR"/>
          </a:p>
        </p:txBody>
      </p:sp>
      <p:sp>
        <p:nvSpPr>
          <p:cNvPr id="8" name="Espace réservé du pied de page 7">
            <a:extLst>
              <a:ext uri="{FF2B5EF4-FFF2-40B4-BE49-F238E27FC236}">
                <a16:creationId xmlns:a16="http://schemas.microsoft.com/office/drawing/2014/main" xmlns="" id="{6FF405E9-C279-7A50-2492-78D606415F3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E066D94C-DD33-AB19-6F3C-0EE0B035B56A}"/>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1428360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03A877F-3875-4E1A-E817-C48FA9CFE0F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AC455344-BC64-61ED-A2A0-1514926F20F4}"/>
              </a:ext>
            </a:extLst>
          </p:cNvPr>
          <p:cNvSpPr>
            <a:spLocks noGrp="1"/>
          </p:cNvSpPr>
          <p:nvPr>
            <p:ph type="dt" sz="half" idx="10"/>
          </p:nvPr>
        </p:nvSpPr>
        <p:spPr/>
        <p:txBody>
          <a:bodyPr/>
          <a:lstStyle/>
          <a:p>
            <a:endParaRPr lang="fr-FR"/>
          </a:p>
        </p:txBody>
      </p:sp>
      <p:sp>
        <p:nvSpPr>
          <p:cNvPr id="4" name="Espace réservé du pied de page 3">
            <a:extLst>
              <a:ext uri="{FF2B5EF4-FFF2-40B4-BE49-F238E27FC236}">
                <a16:creationId xmlns:a16="http://schemas.microsoft.com/office/drawing/2014/main" xmlns="" id="{C476C7D6-EE88-3DD0-BD67-B088D73FA8C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95FB5FF8-1257-B57C-A378-4B928A2FDA25}"/>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421748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7D7F533-CA5C-7F98-4608-617DB25B9926}"/>
              </a:ext>
            </a:extLst>
          </p:cNvPr>
          <p:cNvSpPr>
            <a:spLocks noGrp="1"/>
          </p:cNvSpPr>
          <p:nvPr>
            <p:ph type="dt" sz="half" idx="10"/>
          </p:nvPr>
        </p:nvSpPr>
        <p:spPr/>
        <p:txBody>
          <a:bodyPr/>
          <a:lstStyle/>
          <a:p>
            <a:endParaRPr lang="fr-FR"/>
          </a:p>
        </p:txBody>
      </p:sp>
      <p:sp>
        <p:nvSpPr>
          <p:cNvPr id="3" name="Espace réservé du pied de page 2">
            <a:extLst>
              <a:ext uri="{FF2B5EF4-FFF2-40B4-BE49-F238E27FC236}">
                <a16:creationId xmlns:a16="http://schemas.microsoft.com/office/drawing/2014/main" xmlns="" id="{02BB3833-B27C-D904-6BCB-A507BDACE4A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FE6663DC-02DE-76D0-F1E1-324A8707FAC2}"/>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7529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AFC7A9D-737E-D58C-316F-37C84B2898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72BEDE0C-1FA5-2073-6880-D47730CA4B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BD1749B0-F503-F439-3853-56F8088170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BF1D132E-63AA-CA27-1FE5-9BC333C06D45}"/>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xmlns="" id="{B01D6CE6-2960-4CC1-0FAF-56F2BB4D966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EE1270C1-E04C-4AF7-8A62-CB497E5B62A0}"/>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701012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0287B38-4950-B984-471B-030236EF073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D1C2FB60-01B8-7AC5-39BE-1F4D715124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804546B0-7BB7-FFC0-BA7B-7DD76534FD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66F27D5F-BC7F-3576-02DA-5BD5B7F98656}"/>
              </a:ext>
            </a:extLst>
          </p:cNvPr>
          <p:cNvSpPr>
            <a:spLocks noGrp="1"/>
          </p:cNvSpPr>
          <p:nvPr>
            <p:ph type="dt" sz="half" idx="10"/>
          </p:nvPr>
        </p:nvSpPr>
        <p:spPr/>
        <p:txBody>
          <a:bodyPr/>
          <a:lstStyle/>
          <a:p>
            <a:endParaRPr lang="fr-FR"/>
          </a:p>
        </p:txBody>
      </p:sp>
      <p:sp>
        <p:nvSpPr>
          <p:cNvPr id="6" name="Espace réservé du pied de page 5">
            <a:extLst>
              <a:ext uri="{FF2B5EF4-FFF2-40B4-BE49-F238E27FC236}">
                <a16:creationId xmlns:a16="http://schemas.microsoft.com/office/drawing/2014/main" xmlns="" id="{140C9E7B-4F7B-9989-A5AD-6369D23710B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7078ECF8-358A-4314-FB39-A42DBCC902D9}"/>
              </a:ext>
            </a:extLst>
          </p:cNvPr>
          <p:cNvSpPr>
            <a:spLocks noGrp="1"/>
          </p:cNvSpPr>
          <p:nvPr>
            <p:ph type="sldNum" sz="quarter" idx="12"/>
          </p:nvPr>
        </p:nvSpPr>
        <p:spPr/>
        <p:txBody>
          <a:bodyPr/>
          <a:lstStyle/>
          <a:p>
            <a:fld id="{E019C1E9-BA57-4C3B-8C55-5A3CBCADEABD}" type="slidenum">
              <a:rPr lang="fr-FR" smtClean="0"/>
              <a:t>‹N°›</a:t>
            </a:fld>
            <a:endParaRPr lang="fr-FR"/>
          </a:p>
        </p:txBody>
      </p:sp>
    </p:spTree>
    <p:extLst>
      <p:ext uri="{BB962C8B-B14F-4D97-AF65-F5344CB8AC3E}">
        <p14:creationId xmlns:p14="http://schemas.microsoft.com/office/powerpoint/2010/main" val="2877075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F4DD10C4-F9D7-E17D-694A-18A1CCD3FA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0E274BDC-C7CA-EE78-D06C-8D90370FDB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4040FDCC-91D2-7CFF-6D0F-97F093009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xmlns="" id="{A0CC62D9-6A2B-2ED3-F96E-423D7A941C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486EA5CC-445D-5662-E933-89375C5BF9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9C1E9-BA57-4C3B-8C55-5A3CBCADEABD}" type="slidenum">
              <a:rPr lang="fr-FR" smtClean="0"/>
              <a:t>‹N°›</a:t>
            </a:fld>
            <a:endParaRPr lang="fr-FR"/>
          </a:p>
        </p:txBody>
      </p:sp>
    </p:spTree>
    <p:extLst>
      <p:ext uri="{BB962C8B-B14F-4D97-AF65-F5344CB8AC3E}">
        <p14:creationId xmlns:p14="http://schemas.microsoft.com/office/powerpoint/2010/main" val="1660006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4.xml"/><Relationship Id="rId5" Type="http://schemas.openxmlformats.org/officeDocument/2006/relationships/image" Target="../media/image1.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apasso.fr/"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9CD180F-61D5-B2B7-3285-CB81D1B4EE29}"/>
              </a:ext>
            </a:extLst>
          </p:cNvPr>
          <p:cNvSpPr>
            <a:spLocks noGrp="1"/>
          </p:cNvSpPr>
          <p:nvPr>
            <p:ph type="ctrTitle"/>
          </p:nvPr>
        </p:nvSpPr>
        <p:spPr>
          <a:xfrm>
            <a:off x="2037522" y="2603292"/>
            <a:ext cx="8438321" cy="3111707"/>
          </a:xfrm>
          <a:solidFill>
            <a:srgbClr val="0033CC"/>
          </a:solidFill>
        </p:spPr>
        <p:txBody>
          <a:bodyPr>
            <a:normAutofit fontScale="90000"/>
          </a:bodyPr>
          <a:lstStyle/>
          <a:p>
            <a:r>
              <a:rPr lang="fr-FR" sz="3600" b="1" dirty="0">
                <a:solidFill>
                  <a:schemeClr val="bg1"/>
                </a:solidFill>
                <a:latin typeface="Arial" panose="020B0604020202020204" pitchFamily="34" charset="0"/>
                <a:cs typeface="Arial" panose="020B0604020202020204" pitchFamily="34" charset="0"/>
              </a:rPr>
              <a:t>Commande publique</a:t>
            </a:r>
            <a:br>
              <a:rPr lang="fr-FR" sz="3600" b="1" dirty="0">
                <a:solidFill>
                  <a:schemeClr val="bg1"/>
                </a:solidFill>
                <a:latin typeface="Arial" panose="020B0604020202020204" pitchFamily="34" charset="0"/>
                <a:cs typeface="Arial" panose="020B0604020202020204" pitchFamily="34" charset="0"/>
              </a:rPr>
            </a:br>
            <a:r>
              <a:rPr lang="fr-FR" sz="3600" b="1" dirty="0">
                <a:solidFill>
                  <a:schemeClr val="bg1"/>
                </a:solidFill>
                <a:latin typeface="Arial" panose="020B0604020202020204" pitchFamily="34" charset="0"/>
                <a:cs typeface="Arial" panose="020B0604020202020204" pitchFamily="34" charset="0"/>
              </a:rPr>
              <a:t/>
            </a:r>
            <a:br>
              <a:rPr lang="fr-FR" sz="3600" b="1" dirty="0">
                <a:solidFill>
                  <a:schemeClr val="bg1"/>
                </a:solidFill>
                <a:latin typeface="Arial" panose="020B0604020202020204" pitchFamily="34" charset="0"/>
                <a:cs typeface="Arial" panose="020B0604020202020204" pitchFamily="34" charset="0"/>
              </a:rPr>
            </a:br>
            <a: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t>Nouveaux seuils applicables </a:t>
            </a:r>
            <a:b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br>
            <a: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t>au 1</a:t>
            </a:r>
            <a:r>
              <a:rPr lang="fr-FR" altLang="fr-FR" sz="3600" b="1" baseline="30000" dirty="0">
                <a:solidFill>
                  <a:schemeClr val="bg1"/>
                </a:solidFill>
                <a:latin typeface="Arial" panose="020B0604020202020204" pitchFamily="34" charset="0"/>
                <a:ea typeface="Lucida Sans Unicode" panose="020B0602030504020204" pitchFamily="34" charset="0"/>
                <a:cs typeface="Arial" panose="020B0604020202020204" pitchFamily="34" charset="0"/>
              </a:rPr>
              <a:t>er</a:t>
            </a:r>
            <a: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t> janvier 2026, décrets de simplification </a:t>
            </a:r>
            <a:r>
              <a:rPr lang="fr-FR" altLang="fr-FR" sz="3600" b="1" dirty="0">
                <a:solidFill>
                  <a:schemeClr val="bg1"/>
                </a:solidFill>
                <a:latin typeface="Arial" panose="020B0604020202020204" pitchFamily="34" charset="0"/>
                <a:ea typeface="Times New Roman" panose="02020603050405020304" pitchFamily="18" charset="0"/>
                <a:cs typeface="Arial" panose="020B0604020202020204" pitchFamily="34" charset="0"/>
              </a:rPr>
              <a:t>du 29 décembre 2025 </a:t>
            </a:r>
            <a: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t>et autres actualités</a:t>
            </a:r>
            <a:br>
              <a:rPr lang="fr-FR" altLang="fr-FR" sz="3600" b="1" dirty="0">
                <a:solidFill>
                  <a:schemeClr val="bg1"/>
                </a:solidFill>
                <a:latin typeface="Arial" panose="020B0604020202020204" pitchFamily="34" charset="0"/>
                <a:ea typeface="Lucida Sans Unicode" panose="020B0602030504020204" pitchFamily="34" charset="0"/>
                <a:cs typeface="Arial" panose="020B0604020202020204" pitchFamily="34" charset="0"/>
              </a:rPr>
            </a:br>
            <a:endParaRPr lang="fr-FR" sz="3600" b="1" dirty="0">
              <a:solidFill>
                <a:schemeClr val="bg1"/>
              </a:solidFill>
              <a:latin typeface="Arial" panose="020B0604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xmlns="" id="{DA3F8693-8F06-A7A4-62B7-B46229252009}"/>
              </a:ext>
            </a:extLst>
          </p:cNvPr>
          <p:cNvSpPr txBox="1"/>
          <p:nvPr/>
        </p:nvSpPr>
        <p:spPr>
          <a:xfrm>
            <a:off x="2713383" y="1008030"/>
            <a:ext cx="7564506" cy="646331"/>
          </a:xfrm>
          <a:prstGeom prst="rect">
            <a:avLst/>
          </a:prstGeom>
          <a:noFill/>
        </p:spPr>
        <p:txBody>
          <a:bodyPr wrap="square">
            <a:spAutoFit/>
          </a:bodyPr>
          <a:lstStyle/>
          <a:p>
            <a:r>
              <a:rPr lang="fr-FR" sz="3600" b="1" dirty="0">
                <a:solidFill>
                  <a:srgbClr val="0033CC"/>
                </a:solidFill>
              </a:rPr>
              <a:t>Actualité de la commande publique</a:t>
            </a:r>
          </a:p>
        </p:txBody>
      </p:sp>
      <p:pic>
        <p:nvPicPr>
          <p:cNvPr id="6" name="Image 10">
            <a:extLst>
              <a:ext uri="{FF2B5EF4-FFF2-40B4-BE49-F238E27FC236}">
                <a16:creationId xmlns:a16="http://schemas.microsoft.com/office/drawing/2014/main" xmlns="" id="{ED349DAC-101D-7C94-E8A5-FD96C201DE3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75843" y="5939825"/>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4374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49CC710-847D-5E44-D3B4-72511A3E1A61}"/>
            </a:ext>
          </a:extLst>
        </p:cNvPr>
        <p:cNvGrpSpPr/>
        <p:nvPr/>
      </p:nvGrpSpPr>
      <p:grpSpPr>
        <a:xfrm>
          <a:off x="0" y="0"/>
          <a:ext cx="0" cy="0"/>
          <a:chOff x="0" y="0"/>
          <a:chExt cx="0" cy="0"/>
        </a:xfrm>
      </p:grpSpPr>
      <p:sp>
        <p:nvSpPr>
          <p:cNvPr id="22531" name="Espace réservé du contenu 2">
            <a:extLst>
              <a:ext uri="{FF2B5EF4-FFF2-40B4-BE49-F238E27FC236}">
                <a16:creationId xmlns:a16="http://schemas.microsoft.com/office/drawing/2014/main" xmlns="" id="{00F0FD5F-3DBD-20AD-F646-C369EB39C6AC}"/>
              </a:ext>
            </a:extLst>
          </p:cNvPr>
          <p:cNvSpPr>
            <a:spLocks noGrp="1"/>
          </p:cNvSpPr>
          <p:nvPr>
            <p:ph idx="1"/>
          </p:nvPr>
        </p:nvSpPr>
        <p:spPr>
          <a:xfrm>
            <a:off x="2063751" y="2143593"/>
            <a:ext cx="7866312" cy="3588871"/>
          </a:xfrm>
          <a:ln>
            <a:solidFill>
              <a:schemeClr val="accent1"/>
            </a:solidFill>
            <a:miter lim="800000"/>
            <a:headEnd/>
            <a:tailEnd/>
          </a:ln>
        </p:spPr>
        <p:txBody>
          <a:bodyPr>
            <a:normAutofit/>
          </a:bodyPr>
          <a:lstStyle/>
          <a:p>
            <a:pPr algn="just">
              <a:defRPr/>
            </a:pPr>
            <a:endParaRPr lang="fr-FR" altLang="fr-FR" sz="2400" dirty="0">
              <a:solidFill>
                <a:srgbClr val="E64162"/>
              </a:solidFill>
              <a:latin typeface="Arial" panose="020B0604020202020204" pitchFamily="34" charset="0"/>
            </a:endParaRPr>
          </a:p>
          <a:p>
            <a:pPr algn="just">
              <a:defRPr/>
            </a:pPr>
            <a:endParaRPr lang="fr-FR" altLang="fr-FR" sz="2400" dirty="0">
              <a:solidFill>
                <a:srgbClr val="E64162"/>
              </a:solidFill>
              <a:latin typeface="Arial" panose="020B0604020202020204" pitchFamily="34" charset="0"/>
            </a:endParaRPr>
          </a:p>
          <a:p>
            <a:pPr algn="l"/>
            <a:endParaRPr lang="fr-FR" sz="1800" b="0" i="0" u="none" strike="noStrike" baseline="0" dirty="0">
              <a:solidFill>
                <a:srgbClr val="000000"/>
              </a:solidFill>
              <a:latin typeface="Univers LT Std"/>
            </a:endParaRPr>
          </a:p>
          <a:p>
            <a:pPr marL="0" indent="0" algn="ctr">
              <a:buNone/>
            </a:pPr>
            <a:r>
              <a:rPr lang="fr-FR" sz="2400" dirty="0">
                <a:latin typeface="Arial" panose="020B0604020202020204" pitchFamily="34" charset="0"/>
                <a:cs typeface="Arial" panose="020B0604020202020204" pitchFamily="34" charset="0"/>
              </a:rPr>
              <a:t>2. Décret n°2025-1386 du 29/12/2025 modifiant certains seuils relatifs aux marchés publics</a:t>
            </a:r>
            <a:endParaRPr lang="fr-FR" altLang="fr-FR" sz="2400" dirty="0">
              <a:solidFill>
                <a:srgbClr val="E64162"/>
              </a:solidFill>
              <a:latin typeface="Arial" panose="020B0604020202020204" pitchFamily="34" charset="0"/>
              <a:cs typeface="Arial" panose="020B0604020202020204" pitchFamily="34" charset="0"/>
            </a:endParaRPr>
          </a:p>
          <a:p>
            <a:pPr marL="0" indent="0" algn="ctr">
              <a:buNone/>
              <a:defRPr/>
            </a:pPr>
            <a:endParaRPr lang="fr-FR" kern="1800" dirty="0">
              <a:latin typeface="Arial" panose="020B0604020202020204" pitchFamily="34" charset="0"/>
              <a:ea typeface="Times New Roman" panose="02020603050405020304" pitchFamily="18" charset="0"/>
              <a:cs typeface="Arial" panose="020B0604020202020204" pitchFamily="34" charset="0"/>
            </a:endParaRPr>
          </a:p>
          <a:p>
            <a:pPr marL="0" indent="0" algn="ctr">
              <a:buNone/>
              <a:defRPr/>
            </a:pPr>
            <a:endParaRPr lang="fr-FR" sz="800" i="1" dirty="0">
              <a:latin typeface="Arial" panose="020B0604020202020204" pitchFamily="34" charset="0"/>
              <a:cs typeface="Arial" panose="020B0604020202020204" pitchFamily="34" charset="0"/>
            </a:endParaRPr>
          </a:p>
          <a:p>
            <a:pPr marL="0" indent="0" algn="ctr">
              <a:buNone/>
              <a:defRPr/>
            </a:pPr>
            <a:r>
              <a:rPr lang="fr-FR" sz="1400" i="1" dirty="0">
                <a:latin typeface="Arial" panose="020B0604020202020204" pitchFamily="34" charset="0"/>
                <a:cs typeface="Arial" panose="020B0604020202020204" pitchFamily="34" charset="0"/>
              </a:rPr>
              <a:t>Fiche technique de la DAJ  concernant les mesures de simplification du droit de la commande publique et rehaussement des seuils</a:t>
            </a:r>
            <a:endParaRPr lang="fr-FR" sz="1400" kern="180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xmlns="" id="{9DA711D3-F287-A7AD-5226-0100BE7782D8}"/>
              </a:ext>
            </a:extLst>
          </p:cNvPr>
          <p:cNvSpPr>
            <a:spLocks noGrp="1"/>
          </p:cNvSpPr>
          <p:nvPr>
            <p:ph type="sldNum" sz="quarter" idx="12"/>
          </p:nvPr>
        </p:nvSpPr>
        <p:spPr/>
        <p:txBody>
          <a:bodyPr/>
          <a:lstStyle/>
          <a:p>
            <a:fld id="{E019C1E9-BA57-4C3B-8C55-5A3CBCADEABD}" type="slidenum">
              <a:rPr lang="fr-FR" smtClean="0"/>
              <a:t>10</a:t>
            </a:fld>
            <a:endParaRPr lang="fr-FR"/>
          </a:p>
        </p:txBody>
      </p:sp>
      <p:pic>
        <p:nvPicPr>
          <p:cNvPr id="3" name="Image 10">
            <a:extLst>
              <a:ext uri="{FF2B5EF4-FFF2-40B4-BE49-F238E27FC236}">
                <a16:creationId xmlns:a16="http://schemas.microsoft.com/office/drawing/2014/main" xmlns="" id="{5DDD7520-4841-3A3E-92B8-C32917AC8E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6931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75747A7-2E5B-E09E-B6DC-10EE088B438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8A4CE9BF-FD39-D3DF-3278-0DB9D24E465F}"/>
              </a:ext>
            </a:extLst>
          </p:cNvPr>
          <p:cNvSpPr>
            <a:spLocks noGrp="1"/>
          </p:cNvSpPr>
          <p:nvPr>
            <p:ph type="title"/>
          </p:nvPr>
        </p:nvSpPr>
        <p:spPr>
          <a:xfrm>
            <a:off x="335360" y="260647"/>
            <a:ext cx="11521280" cy="500733"/>
          </a:xfrm>
        </p:spPr>
        <p:txBody>
          <a:bodyPr>
            <a:normAutofit fontScale="90000"/>
          </a:bodyPr>
          <a:lstStyle/>
          <a:p>
            <a:pPr algn="l"/>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latin typeface="Arial" panose="020B0604020202020204" pitchFamily="34" charset="0"/>
                <a:cs typeface="Arial" panose="020B0604020202020204" pitchFamily="34" charset="0"/>
              </a:rPr>
              <a:t>Modifications de certains </a:t>
            </a:r>
            <a:r>
              <a:rPr lang="fr-FR" sz="2800" b="1" dirty="0"/>
              <a:t>seuils relatifs aux marchés publics</a:t>
            </a:r>
            <a:r>
              <a:rPr lang="fr-FR" b="1" dirty="0">
                <a:latin typeface="Arial" panose="020B0604020202020204" pitchFamily="34" charset="0"/>
                <a:cs typeface="Arial" panose="020B0604020202020204" pitchFamily="34" charset="0"/>
              </a:rPr>
              <a:t/>
            </a:r>
            <a:br>
              <a:rPr lang="fr-FR" b="1" dirty="0">
                <a:latin typeface="Arial" panose="020B0604020202020204" pitchFamily="34" charset="0"/>
                <a:cs typeface="Arial" panose="020B0604020202020204" pitchFamily="34" charset="0"/>
              </a:rPr>
            </a:br>
            <a:endParaRPr lang="fr-FR" b="1" dirty="0"/>
          </a:p>
        </p:txBody>
      </p:sp>
      <p:sp>
        <p:nvSpPr>
          <p:cNvPr id="3" name="Espace réservé du contenu 2">
            <a:extLst>
              <a:ext uri="{FF2B5EF4-FFF2-40B4-BE49-F238E27FC236}">
                <a16:creationId xmlns:a16="http://schemas.microsoft.com/office/drawing/2014/main" xmlns="" id="{39E25A53-79E1-E213-C08B-C853A452DC7E}"/>
              </a:ext>
            </a:extLst>
          </p:cNvPr>
          <p:cNvSpPr>
            <a:spLocks noGrp="1"/>
          </p:cNvSpPr>
          <p:nvPr>
            <p:ph idx="1"/>
          </p:nvPr>
        </p:nvSpPr>
        <p:spPr>
          <a:xfrm>
            <a:off x="609600" y="1095201"/>
            <a:ext cx="10972800" cy="5001419"/>
          </a:xfrm>
        </p:spPr>
        <p:txBody>
          <a:bodyPr>
            <a:noAutofit/>
          </a:bodyPr>
          <a:lstStyle/>
          <a:p>
            <a:pPr algn="just"/>
            <a:r>
              <a:rPr lang="fr-FR" b="1" dirty="0">
                <a:solidFill>
                  <a:srgbClr val="0070C0"/>
                </a:solidFill>
              </a:rPr>
              <a:t>Le décret procède à la modification de certains seuils :</a:t>
            </a:r>
          </a:p>
          <a:p>
            <a:pPr algn="just"/>
            <a:endParaRPr lang="fr-FR" sz="800" b="1" dirty="0">
              <a:solidFill>
                <a:srgbClr val="0070C0"/>
              </a:solidFill>
            </a:endParaRPr>
          </a:p>
          <a:p>
            <a:pPr marL="542925" indent="-271463"/>
            <a:r>
              <a:rPr lang="fr-FR" sz="2400" dirty="0"/>
              <a:t>Pérennisation du seuil de 100 000 € HT pour les marchés de travaux</a:t>
            </a:r>
          </a:p>
          <a:p>
            <a:pPr marL="542925" indent="-271463"/>
            <a:r>
              <a:rPr lang="fr-FR" sz="2400" dirty="0"/>
              <a:t>Relèvement du seuil à 60 000 € HT pour les fournitures et services</a:t>
            </a:r>
          </a:p>
          <a:p>
            <a:pPr marL="542925" indent="-271463"/>
            <a:r>
              <a:rPr lang="fr-FR" sz="2400" dirty="0"/>
              <a:t>Relèvement coordonné du seuil de dématérialisation</a:t>
            </a:r>
          </a:p>
          <a:p>
            <a:pPr marL="542925" indent="-271463"/>
            <a:r>
              <a:rPr lang="fr-FR" sz="2400" dirty="0"/>
              <a:t>Point sur la </a:t>
            </a:r>
            <a:r>
              <a:rPr lang="fr-FR" altLang="fr-FR" sz="2400" dirty="0"/>
              <a:t>publication des données essentielles </a:t>
            </a:r>
            <a:endParaRPr lang="fr-FR" sz="2400" dirty="0"/>
          </a:p>
          <a:p>
            <a:pPr marL="0" indent="0">
              <a:buNone/>
            </a:pPr>
            <a:endParaRPr lang="fr-FR" b="1" dirty="0"/>
          </a:p>
        </p:txBody>
      </p:sp>
      <p:sp>
        <p:nvSpPr>
          <p:cNvPr id="5" name="Espace réservé du numéro de diapositive 4">
            <a:extLst>
              <a:ext uri="{FF2B5EF4-FFF2-40B4-BE49-F238E27FC236}">
                <a16:creationId xmlns:a16="http://schemas.microsoft.com/office/drawing/2014/main" xmlns="" id="{275C107A-FD08-83C1-87D6-3CD58A1E80E9}"/>
              </a:ext>
            </a:extLst>
          </p:cNvPr>
          <p:cNvSpPr>
            <a:spLocks noGrp="1"/>
          </p:cNvSpPr>
          <p:nvPr>
            <p:ph type="sldNum" sz="quarter" idx="14"/>
          </p:nvPr>
        </p:nvSpPr>
        <p:spPr/>
        <p:txBody>
          <a:bodyPr/>
          <a:lstStyle/>
          <a:p>
            <a:pPr>
              <a:defRPr/>
            </a:pPr>
            <a:fld id="{0F991882-63D7-402A-AB34-B32F97BBDF34}" type="slidenum">
              <a:rPr lang="fr-FR" altLang="fr-FR" smtClean="0"/>
              <a:pPr>
                <a:defRPr/>
              </a:pPr>
              <a:t>11</a:t>
            </a:fld>
            <a:endParaRPr lang="fr-FR" altLang="fr-FR" dirty="0"/>
          </a:p>
        </p:txBody>
      </p:sp>
      <p:pic>
        <p:nvPicPr>
          <p:cNvPr id="6" name="Image 10">
            <a:extLst>
              <a:ext uri="{FF2B5EF4-FFF2-40B4-BE49-F238E27FC236}">
                <a16:creationId xmlns:a16="http://schemas.microsoft.com/office/drawing/2014/main" xmlns="" id="{11C1AFD0-4524-D0D0-E411-5FE62527711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5927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2D38030-A8B4-23FA-1D11-9966D4945D0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D7505596-611A-DE8C-C072-2B1AF99E8892}"/>
              </a:ext>
            </a:extLst>
          </p:cNvPr>
          <p:cNvSpPr>
            <a:spLocks noGrp="1"/>
          </p:cNvSpPr>
          <p:nvPr>
            <p:ph type="title"/>
          </p:nvPr>
        </p:nvSpPr>
        <p:spPr>
          <a:xfrm>
            <a:off x="335360" y="260647"/>
            <a:ext cx="11521280" cy="500733"/>
          </a:xfrm>
        </p:spPr>
        <p:txBody>
          <a:bodyPr>
            <a:normAutofit fontScale="90000"/>
          </a:bodyPr>
          <a:lstStyle/>
          <a:p>
            <a:pPr algn="l"/>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latin typeface="Arial" panose="020B0604020202020204" pitchFamily="34" charset="0"/>
                <a:cs typeface="Arial" panose="020B0604020202020204" pitchFamily="34" charset="0"/>
              </a:rPr>
              <a:t>Modifications de certains </a:t>
            </a:r>
            <a:r>
              <a:rPr lang="fr-FR" sz="2800" b="1" dirty="0"/>
              <a:t>seuils relatifs aux marchés publics</a:t>
            </a:r>
            <a:r>
              <a:rPr lang="fr-FR" b="1" dirty="0">
                <a:latin typeface="Arial" panose="020B0604020202020204" pitchFamily="34" charset="0"/>
                <a:cs typeface="Arial" panose="020B0604020202020204" pitchFamily="34" charset="0"/>
              </a:rPr>
              <a:t/>
            </a:r>
            <a:br>
              <a:rPr lang="fr-FR" b="1" dirty="0">
                <a:latin typeface="Arial" panose="020B0604020202020204" pitchFamily="34" charset="0"/>
                <a:cs typeface="Arial" panose="020B0604020202020204" pitchFamily="34" charset="0"/>
              </a:rPr>
            </a:br>
            <a:endParaRPr lang="fr-FR" b="1" dirty="0"/>
          </a:p>
        </p:txBody>
      </p:sp>
      <p:sp>
        <p:nvSpPr>
          <p:cNvPr id="3" name="Espace réservé du contenu 2">
            <a:extLst>
              <a:ext uri="{FF2B5EF4-FFF2-40B4-BE49-F238E27FC236}">
                <a16:creationId xmlns:a16="http://schemas.microsoft.com/office/drawing/2014/main" xmlns="" id="{28F31996-B705-2D6A-BD75-8183CFC4E36D}"/>
              </a:ext>
            </a:extLst>
          </p:cNvPr>
          <p:cNvSpPr>
            <a:spLocks noGrp="1"/>
          </p:cNvSpPr>
          <p:nvPr>
            <p:ph idx="1"/>
          </p:nvPr>
        </p:nvSpPr>
        <p:spPr>
          <a:xfrm>
            <a:off x="245165" y="1065384"/>
            <a:ext cx="11611475" cy="5001419"/>
          </a:xfrm>
        </p:spPr>
        <p:txBody>
          <a:bodyPr>
            <a:noAutofit/>
          </a:bodyPr>
          <a:lstStyle/>
          <a:p>
            <a:pPr algn="just"/>
            <a:r>
              <a:rPr lang="fr-FR" b="1" dirty="0">
                <a:solidFill>
                  <a:srgbClr val="0070C0"/>
                </a:solidFill>
              </a:rPr>
              <a:t>Marchés de travaux : pérennisation du seuil de 100 000 € HT  </a:t>
            </a:r>
            <a:r>
              <a:rPr lang="fr-FR" sz="2400" dirty="0"/>
              <a:t>L’article R 2122 8 du CCP concernant les marchés sans publicité ni mise en concurrence préalables distingue désormais les marchés de fournitures et services et les marchés de travaux.</a:t>
            </a:r>
          </a:p>
          <a:p>
            <a:r>
              <a:rPr lang="fr-FR" sz="2400" dirty="0"/>
              <a:t>Le seuil de 100 000 euros HT pour les marchés de travaux, instauré à titre temporaire par le décret n° 2020-893 du 22 juillet 2020 en application de la loi ASAP, est désormais pérennisé dans le CCP. </a:t>
            </a:r>
          </a:p>
          <a:p>
            <a:r>
              <a:rPr lang="fr-FR" sz="2400" dirty="0"/>
              <a:t>La dispense s'applique également aux petits lots dont le montant est inférieur à ce seuil, à condition que leur valeur cumulée n'excède pas 20 % de la valeur estimée de tous les lots (R 2123-1-b-2° du CCP).</a:t>
            </a:r>
          </a:p>
          <a:p>
            <a:r>
              <a:rPr lang="fr-FR" sz="2400" b="1" dirty="0">
                <a:solidFill>
                  <a:srgbClr val="0070C0"/>
                </a:solidFill>
              </a:rPr>
              <a:t>Date d’entrée en vigueur : 1er janvier 2026 </a:t>
            </a:r>
          </a:p>
          <a:p>
            <a:endParaRPr lang="fr-FR" sz="400" b="1" dirty="0">
              <a:solidFill>
                <a:srgbClr val="0070C0"/>
              </a:solidFill>
            </a:endParaRPr>
          </a:p>
          <a:p>
            <a:r>
              <a:rPr lang="fr-FR" sz="2000" b="1" i="1" dirty="0">
                <a:solidFill>
                  <a:srgbClr val="0070C0"/>
                </a:solidFill>
              </a:rPr>
              <a:t>Commentaires : </a:t>
            </a:r>
            <a:r>
              <a:rPr lang="fr-FR" sz="2000" i="1" dirty="0"/>
              <a:t>cette modification met fin au régime des prorogations successives qui créait une incertitude juridique.</a:t>
            </a:r>
          </a:p>
        </p:txBody>
      </p:sp>
      <p:sp>
        <p:nvSpPr>
          <p:cNvPr id="5" name="Espace réservé du numéro de diapositive 4">
            <a:extLst>
              <a:ext uri="{FF2B5EF4-FFF2-40B4-BE49-F238E27FC236}">
                <a16:creationId xmlns:a16="http://schemas.microsoft.com/office/drawing/2014/main" xmlns="" id="{EA0E6F47-9FFC-12DA-A2EE-55A8850041E4}"/>
              </a:ext>
            </a:extLst>
          </p:cNvPr>
          <p:cNvSpPr>
            <a:spLocks noGrp="1"/>
          </p:cNvSpPr>
          <p:nvPr>
            <p:ph type="sldNum" sz="quarter" idx="14"/>
          </p:nvPr>
        </p:nvSpPr>
        <p:spPr/>
        <p:txBody>
          <a:bodyPr/>
          <a:lstStyle/>
          <a:p>
            <a:pPr>
              <a:defRPr/>
            </a:pPr>
            <a:fld id="{0F991882-63D7-402A-AB34-B32F97BBDF34}" type="slidenum">
              <a:rPr lang="fr-FR" altLang="fr-FR" smtClean="0"/>
              <a:pPr>
                <a:defRPr/>
              </a:pPr>
              <a:t>12</a:t>
            </a:fld>
            <a:endParaRPr lang="fr-FR" altLang="fr-FR" dirty="0"/>
          </a:p>
        </p:txBody>
      </p:sp>
      <p:pic>
        <p:nvPicPr>
          <p:cNvPr id="6" name="Image 10">
            <a:extLst>
              <a:ext uri="{FF2B5EF4-FFF2-40B4-BE49-F238E27FC236}">
                <a16:creationId xmlns:a16="http://schemas.microsoft.com/office/drawing/2014/main" xmlns="" id="{3131B2C7-4264-EED6-2A5C-E84E8081897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46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5ED515E-056D-D8FB-D300-09956333282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EBDCF356-1E85-0824-D6A6-46001CF0C4A7}"/>
              </a:ext>
            </a:extLst>
          </p:cNvPr>
          <p:cNvSpPr>
            <a:spLocks noGrp="1"/>
          </p:cNvSpPr>
          <p:nvPr>
            <p:ph type="title"/>
          </p:nvPr>
        </p:nvSpPr>
        <p:spPr>
          <a:xfrm>
            <a:off x="335360" y="260647"/>
            <a:ext cx="11521280" cy="425153"/>
          </a:xfrm>
        </p:spPr>
        <p:txBody>
          <a:bodyPr>
            <a:normAutofit fontScale="90000"/>
          </a:bodyPr>
          <a:lstStyle/>
          <a:p>
            <a:pPr algn="l"/>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t>Modifications de certains </a:t>
            </a:r>
            <a:r>
              <a:rPr lang="fr-FR" sz="2800" b="1" dirty="0"/>
              <a:t>seuils relatifs aux marchés publics</a:t>
            </a:r>
            <a:br>
              <a:rPr lang="fr-FR" sz="2800" b="1" dirty="0"/>
            </a:b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B2EF5277-6BB9-EB65-06E0-7ED4075746CD}"/>
              </a:ext>
            </a:extLst>
          </p:cNvPr>
          <p:cNvSpPr>
            <a:spLocks noGrp="1"/>
          </p:cNvSpPr>
          <p:nvPr>
            <p:ph idx="1"/>
          </p:nvPr>
        </p:nvSpPr>
        <p:spPr>
          <a:xfrm>
            <a:off x="245165" y="1020365"/>
            <a:ext cx="11611475" cy="5001419"/>
          </a:xfrm>
        </p:spPr>
        <p:txBody>
          <a:bodyPr>
            <a:noAutofit/>
          </a:bodyPr>
          <a:lstStyle/>
          <a:p>
            <a:r>
              <a:rPr lang="fr-FR" b="1" dirty="0">
                <a:solidFill>
                  <a:srgbClr val="0070C0"/>
                </a:solidFill>
              </a:rPr>
              <a:t>Marchés de fournitures et services : Relèvement à 60 000 € HT du seuil de dispense de procédure</a:t>
            </a:r>
          </a:p>
          <a:p>
            <a:r>
              <a:rPr lang="fr-FR" sz="2400" dirty="0"/>
              <a:t>Pour les marchés de fournitures et de services, le seuil de dispense est relevé de 40 000 à 60 000 euros HT (+50 %). </a:t>
            </a:r>
          </a:p>
          <a:p>
            <a:r>
              <a:rPr lang="fr-FR" sz="2400" b="1" dirty="0">
                <a:solidFill>
                  <a:srgbClr val="0070C0"/>
                </a:solidFill>
              </a:rPr>
              <a:t>Date d’entrée en vigueur : 1er avril 2026</a:t>
            </a:r>
          </a:p>
          <a:p>
            <a:r>
              <a:rPr lang="fr-FR" sz="2400" dirty="0"/>
              <a:t>La dispense s'applique également aux petits lots dont le montant est inférieur à ce seuil, à condition que leur valeur cumulée n'excède pas 20 % de la valeur estimée de tous les lots (R 2123-1-b-2° du CCP).</a:t>
            </a:r>
          </a:p>
          <a:p>
            <a:pPr algn="just"/>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xmlns="" id="{E942F6BC-5F9D-D712-2834-9AEE76FD7DA3}"/>
              </a:ext>
            </a:extLst>
          </p:cNvPr>
          <p:cNvSpPr>
            <a:spLocks noGrp="1"/>
          </p:cNvSpPr>
          <p:nvPr>
            <p:ph type="sldNum" sz="quarter" idx="14"/>
          </p:nvPr>
        </p:nvSpPr>
        <p:spPr/>
        <p:txBody>
          <a:bodyPr/>
          <a:lstStyle/>
          <a:p>
            <a:pPr>
              <a:defRPr/>
            </a:pPr>
            <a:fld id="{0F991882-63D7-402A-AB34-B32F97BBDF34}" type="slidenum">
              <a:rPr lang="fr-FR" altLang="fr-FR" smtClean="0"/>
              <a:pPr>
                <a:defRPr/>
              </a:pPr>
              <a:t>13</a:t>
            </a:fld>
            <a:endParaRPr lang="fr-FR" altLang="fr-FR" dirty="0"/>
          </a:p>
        </p:txBody>
      </p:sp>
      <p:pic>
        <p:nvPicPr>
          <p:cNvPr id="6" name="Image 10">
            <a:extLst>
              <a:ext uri="{FF2B5EF4-FFF2-40B4-BE49-F238E27FC236}">
                <a16:creationId xmlns:a16="http://schemas.microsoft.com/office/drawing/2014/main" xmlns="" id="{73781EE7-32E0-7E5A-E213-D5736B8CBC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4132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D69DC06-61E4-D6B4-3F84-C7E124554A9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85DACE3E-69CE-D461-C3DF-5CBEB33E1668}"/>
              </a:ext>
            </a:extLst>
          </p:cNvPr>
          <p:cNvSpPr>
            <a:spLocks noGrp="1"/>
          </p:cNvSpPr>
          <p:nvPr>
            <p:ph type="title"/>
          </p:nvPr>
        </p:nvSpPr>
        <p:spPr>
          <a:xfrm>
            <a:off x="335360" y="260647"/>
            <a:ext cx="11521280" cy="500733"/>
          </a:xfrm>
        </p:spPr>
        <p:txBody>
          <a:bodyPr>
            <a:normAutofit fontScale="90000"/>
          </a:bodyPr>
          <a:lstStyle/>
          <a:p>
            <a:pPr algn="l"/>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latin typeface="Arial" panose="020B0604020202020204" pitchFamily="34" charset="0"/>
                <a:cs typeface="Arial" panose="020B0604020202020204" pitchFamily="34" charset="0"/>
              </a:rPr>
              <a:t/>
            </a:r>
            <a:br>
              <a:rPr lang="fr-FR" sz="2700" b="1" dirty="0">
                <a:latin typeface="Arial" panose="020B0604020202020204" pitchFamily="34" charset="0"/>
                <a:cs typeface="Arial" panose="020B0604020202020204" pitchFamily="34" charset="0"/>
              </a:rPr>
            </a:br>
            <a:r>
              <a:rPr lang="fr-FR" sz="2700" b="1" dirty="0"/>
              <a:t>Modifications de certains </a:t>
            </a:r>
            <a:r>
              <a:rPr lang="fr-FR" sz="2800" b="1" dirty="0"/>
              <a:t>seuils relatifs aux marchés publics</a:t>
            </a:r>
            <a:br>
              <a:rPr lang="fr-FR" sz="2800" b="1" dirty="0"/>
            </a:b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CD9E4184-2D8A-495E-DE05-A27690074966}"/>
              </a:ext>
            </a:extLst>
          </p:cNvPr>
          <p:cNvSpPr>
            <a:spLocks noGrp="1"/>
          </p:cNvSpPr>
          <p:nvPr>
            <p:ph idx="1"/>
          </p:nvPr>
        </p:nvSpPr>
        <p:spPr>
          <a:xfrm>
            <a:off x="245165" y="1065383"/>
            <a:ext cx="11611475" cy="5001419"/>
          </a:xfrm>
        </p:spPr>
        <p:txBody>
          <a:bodyPr>
            <a:noAutofit/>
          </a:bodyPr>
          <a:lstStyle/>
          <a:p>
            <a:r>
              <a:rPr lang="fr-FR" b="1" dirty="0">
                <a:solidFill>
                  <a:srgbClr val="0070C0"/>
                </a:solidFill>
              </a:rPr>
              <a:t>Relèvement coordonné du seuil de dématérialisation </a:t>
            </a:r>
          </a:p>
          <a:p>
            <a:r>
              <a:rPr lang="fr-FR" sz="2400" dirty="0"/>
              <a:t>Par coordination, l’article 2132-2 du CCP est modifié, la mise à disposition des documents de la consultation sur un profil d'acheteur sera obligatoire pour les marchés concernés :</a:t>
            </a:r>
          </a:p>
          <a:p>
            <a:r>
              <a:rPr lang="fr-FR" sz="2400" dirty="0"/>
              <a:t>Deux conditions cumulatives : </a:t>
            </a:r>
          </a:p>
          <a:p>
            <a:pPr marL="715963" indent="396875">
              <a:buFont typeface="Wingdings" panose="05000000000000000000" pitchFamily="2" charset="2"/>
              <a:buChar char="Ø"/>
            </a:pPr>
            <a:r>
              <a:rPr lang="fr-FR" sz="2400" dirty="0"/>
              <a:t> valeur estimée est égale ou supérieure à 60 000 euros HT,</a:t>
            </a:r>
          </a:p>
          <a:p>
            <a:pPr marL="715963" indent="396875">
              <a:buFont typeface="Wingdings" panose="05000000000000000000" pitchFamily="2" charset="2"/>
              <a:buChar char="Ø"/>
            </a:pPr>
            <a:r>
              <a:rPr lang="fr-FR" sz="2400" dirty="0"/>
              <a:t>Le marché fait l'objet d'une procédure de publicité. </a:t>
            </a:r>
          </a:p>
          <a:p>
            <a:pPr marL="715963" indent="396875">
              <a:buFont typeface="Wingdings" panose="05000000000000000000" pitchFamily="2" charset="2"/>
              <a:buChar char="Ø"/>
            </a:pPr>
            <a:endParaRPr lang="fr-FR" sz="300" dirty="0"/>
          </a:p>
          <a:p>
            <a:pPr marL="715963" indent="-627063">
              <a:buNone/>
            </a:pPr>
            <a:r>
              <a:rPr lang="fr-FR" sz="2400" b="1" dirty="0">
                <a:solidFill>
                  <a:srgbClr val="0070C0"/>
                </a:solidFill>
              </a:rPr>
              <a:t>Date d’entrée en vigueur : 1er avril 2026</a:t>
            </a:r>
          </a:p>
          <a:p>
            <a:pPr marL="715963" indent="-627063">
              <a:buNone/>
            </a:pPr>
            <a:endParaRPr lang="fr-FR" sz="400" b="1" dirty="0">
              <a:solidFill>
                <a:srgbClr val="0070C0"/>
              </a:solidFill>
            </a:endParaRPr>
          </a:p>
          <a:p>
            <a:r>
              <a:rPr lang="fr-FR" sz="2400" b="1" dirty="0">
                <a:solidFill>
                  <a:srgbClr val="0070C0"/>
                </a:solidFill>
              </a:rPr>
              <a:t>A noter : </a:t>
            </a:r>
            <a:r>
              <a:rPr lang="fr-FR" sz="2400" dirty="0"/>
              <a:t>un marché de travaux &lt; à 100 000 € HT, passé sans publicité n'est pas soumis à cette obligation.</a:t>
            </a:r>
          </a:p>
          <a:p>
            <a:pPr algn="just"/>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xmlns="" id="{54B2DF56-BD4E-F05B-977C-99FA281AF50D}"/>
              </a:ext>
            </a:extLst>
          </p:cNvPr>
          <p:cNvSpPr>
            <a:spLocks noGrp="1"/>
          </p:cNvSpPr>
          <p:nvPr>
            <p:ph type="sldNum" sz="quarter" idx="14"/>
          </p:nvPr>
        </p:nvSpPr>
        <p:spPr/>
        <p:txBody>
          <a:bodyPr/>
          <a:lstStyle/>
          <a:p>
            <a:pPr>
              <a:defRPr/>
            </a:pPr>
            <a:fld id="{0F991882-63D7-402A-AB34-B32F97BBDF34}" type="slidenum">
              <a:rPr lang="fr-FR" altLang="fr-FR" smtClean="0"/>
              <a:pPr>
                <a:defRPr/>
              </a:pPr>
              <a:t>14</a:t>
            </a:fld>
            <a:endParaRPr lang="fr-FR" altLang="fr-FR" dirty="0"/>
          </a:p>
        </p:txBody>
      </p:sp>
      <p:pic>
        <p:nvPicPr>
          <p:cNvPr id="6" name="Image 10">
            <a:extLst>
              <a:ext uri="{FF2B5EF4-FFF2-40B4-BE49-F238E27FC236}">
                <a16:creationId xmlns:a16="http://schemas.microsoft.com/office/drawing/2014/main" xmlns="" id="{8489FFCE-EF37-686D-C3FE-EA7071B2700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548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E35E93A-FF63-B840-1C8E-620839AA2DD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4C38F0FA-2D2C-3AAA-8A31-D38C9CE8265B}"/>
              </a:ext>
            </a:extLst>
          </p:cNvPr>
          <p:cNvSpPr>
            <a:spLocks noGrp="1"/>
          </p:cNvSpPr>
          <p:nvPr>
            <p:ph type="title"/>
          </p:nvPr>
        </p:nvSpPr>
        <p:spPr>
          <a:xfrm>
            <a:off x="425555" y="464603"/>
            <a:ext cx="11521280" cy="500733"/>
          </a:xfrm>
        </p:spPr>
        <p:txBody>
          <a:bodyPr>
            <a:normAutofit/>
          </a:bodyPr>
          <a:lstStyle/>
          <a:p>
            <a:pPr algn="l"/>
            <a:r>
              <a:rPr lang="fr-FR" sz="2700" b="1" dirty="0"/>
              <a:t>Modifications de certains </a:t>
            </a:r>
            <a:r>
              <a:rPr lang="fr-FR" sz="2800" b="1" dirty="0"/>
              <a:t>seuils relatifs aux marchés publics</a:t>
            </a:r>
            <a:endParaRPr lang="fr-FR" dirty="0"/>
          </a:p>
        </p:txBody>
      </p:sp>
      <p:sp>
        <p:nvSpPr>
          <p:cNvPr id="3" name="Espace réservé du contenu 2">
            <a:extLst>
              <a:ext uri="{FF2B5EF4-FFF2-40B4-BE49-F238E27FC236}">
                <a16:creationId xmlns:a16="http://schemas.microsoft.com/office/drawing/2014/main" xmlns="" id="{393E1E4E-FC68-B49B-10EF-45A02BC8A8F7}"/>
              </a:ext>
            </a:extLst>
          </p:cNvPr>
          <p:cNvSpPr>
            <a:spLocks noGrp="1"/>
          </p:cNvSpPr>
          <p:nvPr>
            <p:ph idx="1"/>
          </p:nvPr>
        </p:nvSpPr>
        <p:spPr>
          <a:xfrm>
            <a:off x="245164" y="1137307"/>
            <a:ext cx="11822905" cy="5001419"/>
          </a:xfrm>
        </p:spPr>
        <p:txBody>
          <a:bodyPr>
            <a:noAutofit/>
          </a:bodyPr>
          <a:lstStyle/>
          <a:p>
            <a:r>
              <a:rPr lang="fr-FR" b="1" dirty="0">
                <a:solidFill>
                  <a:srgbClr val="0070C0"/>
                </a:solidFill>
              </a:rPr>
              <a:t>La dispense de formalisme n'est pas une dispense de principes</a:t>
            </a:r>
          </a:p>
          <a:p>
            <a:r>
              <a:rPr lang="fr-FR" sz="2400" b="1" dirty="0">
                <a:solidFill>
                  <a:srgbClr val="0070C0"/>
                </a:solidFill>
              </a:rPr>
              <a:t>Obligation de respecter les principes fondamentaux de la commande publique </a:t>
            </a:r>
            <a:r>
              <a:rPr lang="fr-FR" sz="2400" dirty="0"/>
              <a:t>ainsi que le</a:t>
            </a:r>
            <a:r>
              <a:rPr lang="fr-FR" sz="2400" b="1" dirty="0">
                <a:solidFill>
                  <a:srgbClr val="0070C0"/>
                </a:solidFill>
              </a:rPr>
              <a:t> </a:t>
            </a:r>
            <a:r>
              <a:rPr lang="fr-FR" sz="2400" dirty="0"/>
              <a:t>rappelle la DAJ.</a:t>
            </a:r>
          </a:p>
          <a:p>
            <a:r>
              <a:rPr lang="fr-FR" sz="2400" dirty="0"/>
              <a:t>L’article R 2122 8 du CCP précise que l'acheteur doit veiller à choisir une offre pertinente, faire une bonne utilisation des deniers publics et ne pas contracter systématiquement avec un même opérateur économique.</a:t>
            </a:r>
          </a:p>
          <a:p>
            <a:r>
              <a:rPr lang="fr-FR" sz="2400" dirty="0"/>
              <a:t>L'acheteur doit pouvoir justifier de son choix et assurer la traçabilité de ses achats. Un rappel : </a:t>
            </a:r>
            <a:r>
              <a:rPr lang="fr-FR" sz="2400" b="1" dirty="0">
                <a:solidFill>
                  <a:srgbClr val="0070C0"/>
                </a:solidFill>
              </a:rPr>
              <a:t>interdiction du « saucissonnage»</a:t>
            </a:r>
            <a:r>
              <a:rPr lang="fr-FR" sz="2400" dirty="0"/>
              <a:t>,</a:t>
            </a:r>
            <a:r>
              <a:rPr lang="fr-FR" sz="2400" b="1" dirty="0">
                <a:solidFill>
                  <a:srgbClr val="0070C0"/>
                </a:solidFill>
              </a:rPr>
              <a:t> </a:t>
            </a:r>
            <a:r>
              <a:rPr lang="fr-FR" sz="2400" dirty="0"/>
              <a:t>c'est-à-dire le découpage artificiel des opérations d'achat pour éviter les formalités de mise en concurrence.</a:t>
            </a:r>
          </a:p>
          <a:p>
            <a:pPr algn="just"/>
            <a:endParaRPr lang="fr-FR" sz="2400" dirty="0"/>
          </a:p>
          <a:p>
            <a:pPr algn="just"/>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xmlns="" id="{CFE75D6A-6B66-577D-C5C4-C64C2B0FDF5B}"/>
              </a:ext>
            </a:extLst>
          </p:cNvPr>
          <p:cNvSpPr>
            <a:spLocks noGrp="1"/>
          </p:cNvSpPr>
          <p:nvPr>
            <p:ph type="sldNum" sz="quarter" idx="14"/>
          </p:nvPr>
        </p:nvSpPr>
        <p:spPr/>
        <p:txBody>
          <a:bodyPr/>
          <a:lstStyle/>
          <a:p>
            <a:pPr>
              <a:defRPr/>
            </a:pPr>
            <a:fld id="{0F991882-63D7-402A-AB34-B32F97BBDF34}" type="slidenum">
              <a:rPr lang="fr-FR" altLang="fr-FR" smtClean="0"/>
              <a:pPr>
                <a:defRPr/>
              </a:pPr>
              <a:t>15</a:t>
            </a:fld>
            <a:endParaRPr lang="fr-FR" altLang="fr-FR" dirty="0"/>
          </a:p>
        </p:txBody>
      </p:sp>
      <p:pic>
        <p:nvPicPr>
          <p:cNvPr id="6" name="Image 10">
            <a:extLst>
              <a:ext uri="{FF2B5EF4-FFF2-40B4-BE49-F238E27FC236}">
                <a16:creationId xmlns:a16="http://schemas.microsoft.com/office/drawing/2014/main" xmlns="" id="{D6FE42DF-3EC1-6682-96DA-3DF4A0D2CA7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4215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247090F-2E3E-2E7C-B786-B82950B9B595}"/>
              </a:ext>
            </a:extLst>
          </p:cNvPr>
          <p:cNvSpPr>
            <a:spLocks noGrp="1"/>
          </p:cNvSpPr>
          <p:nvPr>
            <p:ph type="title"/>
          </p:nvPr>
        </p:nvSpPr>
        <p:spPr/>
        <p:txBody>
          <a:bodyPr/>
          <a:lstStyle/>
          <a:p>
            <a:pPr algn="l"/>
            <a:r>
              <a:rPr lang="fr-FR" b="1" dirty="0"/>
              <a:t>Et qu’en est-il de la publication des </a:t>
            </a:r>
            <a:r>
              <a:rPr lang="fr-FR" altLang="fr-FR" b="1" dirty="0"/>
              <a:t>données essentielles des marchés ?</a:t>
            </a:r>
            <a:endParaRPr lang="fr-FR" b="1" dirty="0"/>
          </a:p>
        </p:txBody>
      </p:sp>
      <p:sp>
        <p:nvSpPr>
          <p:cNvPr id="3" name="Espace réservé du contenu 2">
            <a:extLst>
              <a:ext uri="{FF2B5EF4-FFF2-40B4-BE49-F238E27FC236}">
                <a16:creationId xmlns:a16="http://schemas.microsoft.com/office/drawing/2014/main" xmlns="" id="{7DBF6ED4-2EBF-AA1F-DF55-54979261582F}"/>
              </a:ext>
            </a:extLst>
          </p:cNvPr>
          <p:cNvSpPr>
            <a:spLocks noGrp="1"/>
          </p:cNvSpPr>
          <p:nvPr>
            <p:ph idx="1"/>
          </p:nvPr>
        </p:nvSpPr>
        <p:spPr/>
        <p:txBody>
          <a:bodyPr>
            <a:normAutofit/>
          </a:bodyPr>
          <a:lstStyle/>
          <a:p>
            <a:r>
              <a:rPr lang="fr-FR" altLang="fr-FR" b="1" dirty="0">
                <a:solidFill>
                  <a:srgbClr val="0070C0"/>
                </a:solidFill>
              </a:rPr>
              <a:t>Publication des données essentielles sur le profil d’acheteur ou OPEN DATA </a:t>
            </a:r>
          </a:p>
          <a:p>
            <a:r>
              <a:rPr lang="fr-FR" altLang="fr-FR" sz="2400" b="1" dirty="0">
                <a:solidFill>
                  <a:srgbClr val="0070C0"/>
                </a:solidFill>
              </a:rPr>
              <a:t>Le seuil de de 40 000€ HT. n’a pas été modifié </a:t>
            </a:r>
            <a:r>
              <a:rPr lang="fr-FR" altLang="fr-FR" sz="2400" dirty="0"/>
              <a:t>par le </a:t>
            </a:r>
            <a:r>
              <a:rPr lang="fr-FR" sz="2400" dirty="0"/>
              <a:t>décret du 29 décembre 2025 modifiant certains seuils relatifs aux marchés publics.</a:t>
            </a:r>
          </a:p>
          <a:p>
            <a:r>
              <a:rPr lang="fr-FR" sz="2400" dirty="0"/>
              <a:t>L’acheteur doit publier les données essentielles du marché, dans les 2 mois de la notification du marché au titulaire, soit directement sur data.gouv.fr, soit en les renseignant dans son Profil d’Acheteur.</a:t>
            </a:r>
          </a:p>
          <a:p>
            <a:r>
              <a:rPr lang="fr-FR" sz="2400" b="1" dirty="0">
                <a:solidFill>
                  <a:srgbClr val="0070C0"/>
                </a:solidFill>
              </a:rPr>
              <a:t>Marchés compris entre 25 000 et 40 000 € HT : </a:t>
            </a:r>
            <a:r>
              <a:rPr lang="fr-FR" sz="2400" dirty="0">
                <a:solidFill>
                  <a:schemeClr val="tx1"/>
                </a:solidFill>
              </a:rPr>
              <a:t>Obligation de publier les données essentielles de ces marchés. </a:t>
            </a:r>
            <a:r>
              <a:rPr lang="fr-FR" sz="2400" dirty="0"/>
              <a:t>Toutefois, l’acheteur peut satisfaire à cette obligation en publiant au cours du premier trimestre de chaque année, sur le support de son choix, la liste de ces marchés conclus l’année précédente.</a:t>
            </a:r>
          </a:p>
        </p:txBody>
      </p:sp>
      <p:sp>
        <p:nvSpPr>
          <p:cNvPr id="6" name="Espace réservé du numéro de diapositive 5">
            <a:extLst>
              <a:ext uri="{FF2B5EF4-FFF2-40B4-BE49-F238E27FC236}">
                <a16:creationId xmlns:a16="http://schemas.microsoft.com/office/drawing/2014/main" xmlns="" id="{2DB79F3A-9697-683D-5117-823544750EC6}"/>
              </a:ext>
            </a:extLst>
          </p:cNvPr>
          <p:cNvSpPr>
            <a:spLocks noGrp="1"/>
          </p:cNvSpPr>
          <p:nvPr>
            <p:ph type="sldNum" sz="quarter" idx="14"/>
          </p:nvPr>
        </p:nvSpPr>
        <p:spPr/>
        <p:txBody>
          <a:bodyPr/>
          <a:lstStyle/>
          <a:p>
            <a:pPr>
              <a:defRPr/>
            </a:pPr>
            <a:fld id="{0F991882-63D7-402A-AB34-B32F97BBDF34}" type="slidenum">
              <a:rPr lang="fr-FR" altLang="fr-FR" smtClean="0"/>
              <a:pPr>
                <a:defRPr/>
              </a:pPr>
              <a:t>16</a:t>
            </a:fld>
            <a:endParaRPr lang="fr-FR" altLang="fr-FR" dirty="0"/>
          </a:p>
        </p:txBody>
      </p:sp>
      <p:pic>
        <p:nvPicPr>
          <p:cNvPr id="4" name="Image 10">
            <a:extLst>
              <a:ext uri="{FF2B5EF4-FFF2-40B4-BE49-F238E27FC236}">
                <a16:creationId xmlns:a16="http://schemas.microsoft.com/office/drawing/2014/main" xmlns="" id="{5FFE119C-0927-A775-E151-689E316198E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8575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4CA888-AE2C-EFF9-8205-CB55894BCDBF}"/>
            </a:ext>
          </a:extLst>
        </p:cNvPr>
        <p:cNvGrpSpPr/>
        <p:nvPr/>
      </p:nvGrpSpPr>
      <p:grpSpPr>
        <a:xfrm>
          <a:off x="0" y="0"/>
          <a:ext cx="0" cy="0"/>
          <a:chOff x="0" y="0"/>
          <a:chExt cx="0" cy="0"/>
        </a:xfrm>
      </p:grpSpPr>
      <p:sp>
        <p:nvSpPr>
          <p:cNvPr id="22531" name="Espace réservé du contenu 2">
            <a:extLst>
              <a:ext uri="{FF2B5EF4-FFF2-40B4-BE49-F238E27FC236}">
                <a16:creationId xmlns:a16="http://schemas.microsoft.com/office/drawing/2014/main" xmlns="" id="{1DA57BEE-81FE-0608-5AD3-783EAB10CDB1}"/>
              </a:ext>
            </a:extLst>
          </p:cNvPr>
          <p:cNvSpPr>
            <a:spLocks noGrp="1"/>
          </p:cNvSpPr>
          <p:nvPr>
            <p:ph idx="1"/>
          </p:nvPr>
        </p:nvSpPr>
        <p:spPr>
          <a:xfrm>
            <a:off x="2063751" y="2143593"/>
            <a:ext cx="7866312" cy="3588871"/>
          </a:xfrm>
          <a:ln>
            <a:solidFill>
              <a:schemeClr val="accent1"/>
            </a:solidFill>
            <a:miter lim="800000"/>
            <a:headEnd/>
            <a:tailEnd/>
          </a:ln>
        </p:spPr>
        <p:txBody>
          <a:bodyPr>
            <a:normAutofit/>
          </a:bodyPr>
          <a:lstStyle/>
          <a:p>
            <a:pPr algn="just">
              <a:defRPr/>
            </a:pPr>
            <a:endParaRPr lang="fr-FR" altLang="fr-FR" sz="2400" dirty="0">
              <a:solidFill>
                <a:srgbClr val="E64162"/>
              </a:solidFill>
              <a:latin typeface="Arial" panose="020B0604020202020204" pitchFamily="34" charset="0"/>
            </a:endParaRPr>
          </a:p>
          <a:p>
            <a:pPr algn="just">
              <a:defRPr/>
            </a:pPr>
            <a:endParaRPr lang="fr-FR" altLang="fr-FR" sz="2400" dirty="0">
              <a:solidFill>
                <a:srgbClr val="E64162"/>
              </a:solidFill>
              <a:latin typeface="Arial" panose="020B0604020202020204" pitchFamily="34" charset="0"/>
            </a:endParaRPr>
          </a:p>
          <a:p>
            <a:pPr algn="l"/>
            <a:endParaRPr lang="fr-FR" sz="1800" b="0" i="0" u="none" strike="noStrike" baseline="0" dirty="0">
              <a:solidFill>
                <a:srgbClr val="000000"/>
              </a:solidFill>
              <a:latin typeface="Univers LT Std"/>
            </a:endParaRPr>
          </a:p>
          <a:p>
            <a:pPr marL="0" indent="0" algn="ctr">
              <a:buNone/>
            </a:pPr>
            <a:r>
              <a:rPr lang="fr-FR" sz="2400" dirty="0">
                <a:latin typeface="Arial" panose="020B0604020202020204" pitchFamily="34" charset="0"/>
                <a:cs typeface="Arial" panose="020B0604020202020204" pitchFamily="34" charset="0"/>
              </a:rPr>
              <a:t>Tableau récapitulatif des seuils européens                                      et des seuils intermédiaires</a:t>
            </a:r>
            <a:endParaRPr lang="fr-FR" sz="1400" kern="180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xmlns="" id="{6EBD1A34-466D-4DC7-67A5-75F5503DD69E}"/>
              </a:ext>
            </a:extLst>
          </p:cNvPr>
          <p:cNvSpPr>
            <a:spLocks noGrp="1"/>
          </p:cNvSpPr>
          <p:nvPr>
            <p:ph type="sldNum" sz="quarter" idx="12"/>
          </p:nvPr>
        </p:nvSpPr>
        <p:spPr/>
        <p:txBody>
          <a:bodyPr/>
          <a:lstStyle/>
          <a:p>
            <a:fld id="{E019C1E9-BA57-4C3B-8C55-5A3CBCADEABD}" type="slidenum">
              <a:rPr lang="fr-FR" smtClean="0"/>
              <a:t>17</a:t>
            </a:fld>
            <a:endParaRPr lang="fr-FR"/>
          </a:p>
        </p:txBody>
      </p:sp>
      <p:pic>
        <p:nvPicPr>
          <p:cNvPr id="3" name="Image 10">
            <a:extLst>
              <a:ext uri="{FF2B5EF4-FFF2-40B4-BE49-F238E27FC236}">
                <a16:creationId xmlns:a16="http://schemas.microsoft.com/office/drawing/2014/main" xmlns="" id="{0B8C0F31-310D-FD9F-38DB-070C4AE341F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711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8E55DF3C-4802-67F3-138B-09010615ADBF}"/>
              </a:ext>
            </a:extLst>
          </p:cNvPr>
          <p:cNvSpPr/>
          <p:nvPr/>
        </p:nvSpPr>
        <p:spPr>
          <a:xfrm>
            <a:off x="5043489" y="2662238"/>
            <a:ext cx="1455737" cy="3275012"/>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xmlns="" id="{838152D0-FE5B-0C45-079A-6A04EA1C9F5A}"/>
              </a:ext>
            </a:extLst>
          </p:cNvPr>
          <p:cNvSpPr/>
          <p:nvPr/>
        </p:nvSpPr>
        <p:spPr>
          <a:xfrm>
            <a:off x="1958974" y="2641602"/>
            <a:ext cx="3014665" cy="329564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xmlns="" id="{60D73C37-BF54-14C4-1E2C-B49669482202}"/>
              </a:ext>
            </a:extLst>
          </p:cNvPr>
          <p:cNvSpPr/>
          <p:nvPr/>
        </p:nvSpPr>
        <p:spPr>
          <a:xfrm>
            <a:off x="6538912" y="2613026"/>
            <a:ext cx="1556539" cy="332422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4" name="Rectangle à coins arrondis 3">
            <a:extLst>
              <a:ext uri="{FF2B5EF4-FFF2-40B4-BE49-F238E27FC236}">
                <a16:creationId xmlns:a16="http://schemas.microsoft.com/office/drawing/2014/main" xmlns="" id="{AEBB9996-EAD7-69EE-7689-13B454548C6A}"/>
              </a:ext>
            </a:extLst>
          </p:cNvPr>
          <p:cNvSpPr/>
          <p:nvPr/>
        </p:nvSpPr>
        <p:spPr>
          <a:xfrm>
            <a:off x="5100638" y="2689225"/>
            <a:ext cx="1363662" cy="17399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lvl1pPr defTabSz="685800" eaLnBrk="0" hangingPunct="0">
              <a:defRPr sz="2000">
                <a:solidFill>
                  <a:schemeClr val="tx1"/>
                </a:solidFill>
                <a:latin typeface="Calibri" pitchFamily="34" charset="0"/>
                <a:cs typeface="Arial" charset="0"/>
              </a:defRPr>
            </a:lvl1pPr>
            <a:lvl2pPr defTabSz="685800" eaLnBrk="0" hangingPunct="0">
              <a:defRPr sz="2000">
                <a:solidFill>
                  <a:schemeClr val="tx1"/>
                </a:solidFill>
                <a:latin typeface="Calibri" pitchFamily="34" charset="0"/>
                <a:cs typeface="Arial" charset="0"/>
              </a:defRPr>
            </a:lvl2pPr>
            <a:lvl3pPr defTabSz="685800" eaLnBrk="0" hangingPunct="0">
              <a:defRPr sz="2000">
                <a:solidFill>
                  <a:schemeClr val="tx1"/>
                </a:solidFill>
                <a:latin typeface="Calibri" pitchFamily="34" charset="0"/>
                <a:cs typeface="Arial" charset="0"/>
              </a:defRPr>
            </a:lvl3pPr>
            <a:lvl4pPr defTabSz="685800" eaLnBrk="0" hangingPunct="0">
              <a:defRPr sz="2000">
                <a:solidFill>
                  <a:schemeClr val="tx1"/>
                </a:solidFill>
                <a:latin typeface="Calibri" pitchFamily="34" charset="0"/>
                <a:cs typeface="Arial" charset="0"/>
              </a:defRPr>
            </a:lvl4pPr>
            <a:lvl5pPr defTabSz="685800" eaLnBrk="0" hangingPunct="0">
              <a:defRPr sz="2000">
                <a:solidFill>
                  <a:schemeClr val="tx1"/>
                </a:solidFill>
                <a:latin typeface="Calibri" pitchFamily="34" charset="0"/>
                <a:cs typeface="Arial" charset="0"/>
              </a:defRPr>
            </a:lvl5pPr>
            <a:lvl6pPr marL="2471738" indent="-185738" defTabSz="685800" eaLnBrk="0" fontAlgn="base" hangingPunct="0">
              <a:spcBef>
                <a:spcPct val="0"/>
              </a:spcBef>
              <a:spcAft>
                <a:spcPct val="0"/>
              </a:spcAft>
              <a:defRPr sz="2000">
                <a:solidFill>
                  <a:schemeClr val="tx1"/>
                </a:solidFill>
                <a:latin typeface="Calibri" pitchFamily="34" charset="0"/>
                <a:cs typeface="Arial" charset="0"/>
              </a:defRPr>
            </a:lvl6pPr>
            <a:lvl7pPr marL="2928938" indent="-185738" defTabSz="685800" eaLnBrk="0" fontAlgn="base" hangingPunct="0">
              <a:spcBef>
                <a:spcPct val="0"/>
              </a:spcBef>
              <a:spcAft>
                <a:spcPct val="0"/>
              </a:spcAft>
              <a:defRPr sz="2000">
                <a:solidFill>
                  <a:schemeClr val="tx1"/>
                </a:solidFill>
                <a:latin typeface="Calibri" pitchFamily="34" charset="0"/>
                <a:cs typeface="Arial" charset="0"/>
              </a:defRPr>
            </a:lvl7pPr>
            <a:lvl8pPr marL="3386138" indent="-185738" defTabSz="685800" eaLnBrk="0" fontAlgn="base" hangingPunct="0">
              <a:spcBef>
                <a:spcPct val="0"/>
              </a:spcBef>
              <a:spcAft>
                <a:spcPct val="0"/>
              </a:spcAft>
              <a:defRPr sz="2000">
                <a:solidFill>
                  <a:schemeClr val="tx1"/>
                </a:solidFill>
                <a:latin typeface="Calibri" pitchFamily="34" charset="0"/>
                <a:cs typeface="Arial" charset="0"/>
              </a:defRPr>
            </a:lvl8pPr>
            <a:lvl9pPr marL="3843338" indent="-185738" defTabSz="685800" eaLnBrk="0" fontAlgn="base" hangingPunct="0">
              <a:spcBef>
                <a:spcPct val="0"/>
              </a:spcBef>
              <a:spcAft>
                <a:spcPct val="0"/>
              </a:spcAft>
              <a:defRPr sz="2000">
                <a:solidFill>
                  <a:schemeClr val="tx1"/>
                </a:solidFill>
                <a:latin typeface="Calibri" pitchFamily="34" charset="0"/>
                <a:cs typeface="Arial" charset="0"/>
              </a:defRPr>
            </a:lvl9pPr>
          </a:lstStyle>
          <a:p>
            <a:pPr algn="ctr" eaLnBrk="1" hangingPunct="1">
              <a:defRPr/>
            </a:pPr>
            <a:endParaRPr lang="fr-FR" altLang="fr-FR" sz="700" dirty="0">
              <a:solidFill>
                <a:srgbClr val="C00000"/>
              </a:solidFill>
              <a:latin typeface="Arial" charset="0"/>
            </a:endParaRPr>
          </a:p>
          <a:p>
            <a:pPr algn="ctr" eaLnBrk="1" hangingPunct="1">
              <a:defRPr/>
            </a:pPr>
            <a:endParaRPr lang="fr-FR" altLang="fr-FR" sz="800" dirty="0">
              <a:solidFill>
                <a:srgbClr val="C00000"/>
              </a:solidFill>
              <a:latin typeface="Arial" charset="0"/>
            </a:endParaRPr>
          </a:p>
          <a:p>
            <a:pPr algn="ctr" eaLnBrk="1" hangingPunct="1">
              <a:lnSpc>
                <a:spcPts val="1000"/>
              </a:lnSpc>
              <a:defRPr/>
            </a:pPr>
            <a:r>
              <a:rPr lang="fr-FR" altLang="fr-FR" sz="1050" dirty="0">
                <a:solidFill>
                  <a:srgbClr val="C00000"/>
                </a:solidFill>
                <a:latin typeface="Arial" charset="0"/>
              </a:rPr>
              <a:t>Mesures de publicité  adaptée</a:t>
            </a:r>
          </a:p>
          <a:p>
            <a:pPr algn="ctr" eaLnBrk="1" hangingPunct="1">
              <a:defRPr/>
            </a:pPr>
            <a:endParaRPr lang="fr-FR" altLang="fr-FR" sz="400" dirty="0">
              <a:solidFill>
                <a:prstClr val="black"/>
              </a:solidFill>
              <a:latin typeface="Arial" charset="0"/>
            </a:endParaRPr>
          </a:p>
          <a:p>
            <a:pPr algn="ctr" eaLnBrk="1" hangingPunct="1">
              <a:lnSpc>
                <a:spcPts val="900"/>
              </a:lnSpc>
              <a:defRPr/>
            </a:pPr>
            <a:r>
              <a:rPr lang="fr-FR" altLang="fr-FR" sz="1050" dirty="0">
                <a:solidFill>
                  <a:prstClr val="black"/>
                </a:solidFill>
                <a:latin typeface="Arial" charset="0"/>
              </a:rPr>
              <a:t>Principe du libre choix</a:t>
            </a:r>
          </a:p>
          <a:p>
            <a:pPr algn="ctr" eaLnBrk="1" hangingPunct="1">
              <a:lnSpc>
                <a:spcPts val="900"/>
              </a:lnSpc>
              <a:defRPr/>
            </a:pPr>
            <a:r>
              <a:rPr lang="fr-FR" sz="1050" dirty="0">
                <a:solidFill>
                  <a:prstClr val="black"/>
                </a:solidFill>
                <a:latin typeface="Arial" panose="020B0604020202020204" pitchFamily="34" charset="0"/>
                <a:cs typeface="Arial" panose="020B0604020202020204" pitchFamily="34" charset="0"/>
              </a:rPr>
              <a:t>=&gt; </a:t>
            </a:r>
            <a:r>
              <a:rPr lang="fr-FR" altLang="fr-FR" sz="1050" dirty="0">
                <a:solidFill>
                  <a:prstClr val="black"/>
                </a:solidFill>
                <a:latin typeface="Arial" charset="0"/>
              </a:rPr>
              <a:t>support libre</a:t>
            </a:r>
          </a:p>
          <a:p>
            <a:pPr algn="ctr" eaLnBrk="1" hangingPunct="1">
              <a:defRPr/>
            </a:pPr>
            <a:endParaRPr lang="fr-FR" altLang="fr-FR" sz="350" dirty="0">
              <a:solidFill>
                <a:prstClr val="black"/>
              </a:solidFill>
              <a:latin typeface="Arial" charset="0"/>
            </a:endParaRPr>
          </a:p>
          <a:p>
            <a:pPr algn="ctr" eaLnBrk="1" hangingPunct="1">
              <a:defRPr/>
            </a:pPr>
            <a:r>
              <a:rPr lang="fr-FR" altLang="fr-FR" sz="900" dirty="0">
                <a:solidFill>
                  <a:prstClr val="black"/>
                </a:solidFill>
                <a:latin typeface="Arial" charset="0"/>
              </a:rPr>
              <a:t>Idem pour les </a:t>
            </a:r>
          </a:p>
          <a:p>
            <a:pPr algn="ctr" eaLnBrk="1" hangingPunct="1">
              <a:defRPr/>
            </a:pPr>
            <a:r>
              <a:rPr lang="fr-FR" altLang="fr-FR" sz="900" dirty="0">
                <a:solidFill>
                  <a:srgbClr val="0070C0"/>
                </a:solidFill>
                <a:latin typeface="Arial" charset="0"/>
              </a:rPr>
              <a:t>services sociaux &amp; spécifiques  </a:t>
            </a:r>
          </a:p>
          <a:p>
            <a:pPr algn="ctr" eaLnBrk="1" hangingPunct="1">
              <a:defRPr/>
            </a:pPr>
            <a:r>
              <a:rPr lang="fr-FR" altLang="fr-FR" sz="900" dirty="0">
                <a:solidFill>
                  <a:srgbClr val="0070C0"/>
                </a:solidFill>
                <a:latin typeface="Arial" charset="0"/>
              </a:rPr>
              <a:t>&lt; à 750 000€ HT</a:t>
            </a:r>
          </a:p>
          <a:p>
            <a:pPr algn="ctr" eaLnBrk="1" hangingPunct="1">
              <a:defRPr/>
            </a:pPr>
            <a:r>
              <a:rPr lang="fr-FR" altLang="fr-FR" sz="900" dirty="0">
                <a:solidFill>
                  <a:prstClr val="black"/>
                </a:solidFill>
                <a:latin typeface="Arial" charset="0"/>
              </a:rPr>
              <a:t> pour les Pouvoirs Adjudicateurs</a:t>
            </a:r>
          </a:p>
          <a:p>
            <a:pPr algn="ctr" eaLnBrk="1" hangingPunct="1">
              <a:defRPr/>
            </a:pPr>
            <a:endParaRPr lang="fr-FR" altLang="fr-FR" sz="675" dirty="0">
              <a:solidFill>
                <a:prstClr val="black"/>
              </a:solidFill>
              <a:latin typeface="Arial" charset="0"/>
            </a:endParaRPr>
          </a:p>
          <a:p>
            <a:pPr algn="ctr" eaLnBrk="1" hangingPunct="1">
              <a:defRPr/>
            </a:pPr>
            <a:endParaRPr lang="fr-FR" altLang="fr-FR" sz="700" dirty="0">
              <a:solidFill>
                <a:prstClr val="black"/>
              </a:solidFill>
              <a:latin typeface="Arial" charset="0"/>
            </a:endParaRPr>
          </a:p>
        </p:txBody>
      </p:sp>
      <p:sp>
        <p:nvSpPr>
          <p:cNvPr id="45" name="Rectangle à coins arrondis 44">
            <a:extLst>
              <a:ext uri="{FF2B5EF4-FFF2-40B4-BE49-F238E27FC236}">
                <a16:creationId xmlns:a16="http://schemas.microsoft.com/office/drawing/2014/main" xmlns="" id="{AD677E52-FF2F-F9B5-62FC-91F01A7951B4}"/>
              </a:ext>
            </a:extLst>
          </p:cNvPr>
          <p:cNvSpPr/>
          <p:nvPr/>
        </p:nvSpPr>
        <p:spPr>
          <a:xfrm>
            <a:off x="6604001" y="2667000"/>
            <a:ext cx="1274763" cy="10795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lnSpc>
                <a:spcPct val="90000"/>
              </a:lnSpc>
              <a:defRPr/>
            </a:pPr>
            <a:r>
              <a:rPr lang="fr-FR" sz="1050" dirty="0">
                <a:solidFill>
                  <a:srgbClr val="C00000"/>
                </a:solidFill>
                <a:latin typeface="Arial" panose="020B0604020202020204" pitchFamily="34" charset="0"/>
                <a:cs typeface="Arial" panose="020B0604020202020204" pitchFamily="34" charset="0"/>
              </a:rPr>
              <a:t>Publicité </a:t>
            </a:r>
          </a:p>
          <a:p>
            <a:pPr algn="ctr" defTabSz="311039">
              <a:lnSpc>
                <a:spcPct val="90000"/>
              </a:lnSpc>
              <a:defRPr/>
            </a:pPr>
            <a:r>
              <a:rPr lang="fr-FR" sz="800" dirty="0">
                <a:solidFill>
                  <a:srgbClr val="006666"/>
                </a:solidFill>
                <a:latin typeface="Arial" panose="020B0604020202020204" pitchFamily="34" charset="0"/>
                <a:cs typeface="Arial" panose="020B0604020202020204" pitchFamily="34" charset="0"/>
              </a:rPr>
              <a:t>Journal d’Annonces Légales </a:t>
            </a:r>
            <a:r>
              <a:rPr lang="fr-FR" sz="1000" dirty="0">
                <a:solidFill>
                  <a:srgbClr val="006666"/>
                </a:solidFill>
                <a:latin typeface="Arial" panose="020B0604020202020204" pitchFamily="34" charset="0"/>
                <a:cs typeface="Arial" panose="020B0604020202020204" pitchFamily="34" charset="0"/>
              </a:rPr>
              <a:t>(JAL)</a:t>
            </a:r>
          </a:p>
          <a:p>
            <a:pPr algn="ctr" defTabSz="311039">
              <a:lnSpc>
                <a:spcPct val="90000"/>
              </a:lnSpc>
              <a:defRPr/>
            </a:pPr>
            <a:r>
              <a:rPr lang="fr-FR" sz="700" dirty="0">
                <a:solidFill>
                  <a:srgbClr val="C00000"/>
                </a:solidFill>
                <a:latin typeface="Arial Black" panose="020B0A04020102020204" pitchFamily="34" charset="0"/>
                <a:cs typeface="Arial" panose="020B0604020202020204" pitchFamily="34" charset="0"/>
              </a:rPr>
              <a:t>ou</a:t>
            </a:r>
          </a:p>
          <a:p>
            <a:pPr algn="ctr" defTabSz="311039">
              <a:lnSpc>
                <a:spcPct val="90000"/>
              </a:lnSpc>
              <a:defRPr/>
            </a:pPr>
            <a:endParaRPr lang="fr-FR" sz="700" dirty="0">
              <a:solidFill>
                <a:prstClr val="black"/>
              </a:solidFill>
              <a:latin typeface="Arial Black" panose="020B0A04020102020204" pitchFamily="34" charset="0"/>
              <a:cs typeface="Arial" panose="020B0604020202020204" pitchFamily="34" charset="0"/>
            </a:endParaRPr>
          </a:p>
          <a:p>
            <a:pPr algn="ctr" defTabSz="311039">
              <a:lnSpc>
                <a:spcPct val="90000"/>
              </a:lnSpc>
              <a:defRPr/>
            </a:pPr>
            <a:endParaRPr lang="fr-FR" sz="700" dirty="0">
              <a:solidFill>
                <a:prstClr val="black"/>
              </a:solidFill>
              <a:latin typeface="Arial Black" panose="020B0A04020102020204" pitchFamily="34" charset="0"/>
              <a:cs typeface="Arial" panose="020B0604020202020204" pitchFamily="34" charset="0"/>
            </a:endParaRPr>
          </a:p>
          <a:p>
            <a:pPr algn="ctr" defTabSz="311039">
              <a:defRPr/>
            </a:pPr>
            <a:r>
              <a:rPr lang="fr-FR" sz="800" dirty="0">
                <a:solidFill>
                  <a:prstClr val="black"/>
                </a:solidFill>
                <a:latin typeface="Arial" panose="020B0604020202020204" pitchFamily="34" charset="0"/>
                <a:cs typeface="Arial" panose="020B0604020202020204" pitchFamily="34" charset="0"/>
              </a:rPr>
              <a:t>+ autre support si besoin</a:t>
            </a:r>
          </a:p>
        </p:txBody>
      </p:sp>
      <p:sp>
        <p:nvSpPr>
          <p:cNvPr id="46" name="Rectangle à coins arrondis 45">
            <a:extLst>
              <a:ext uri="{FF2B5EF4-FFF2-40B4-BE49-F238E27FC236}">
                <a16:creationId xmlns:a16="http://schemas.microsoft.com/office/drawing/2014/main" xmlns="" id="{68EB39AE-A6DD-7137-16FE-C9B296C74FBF}"/>
              </a:ext>
            </a:extLst>
          </p:cNvPr>
          <p:cNvSpPr/>
          <p:nvPr/>
        </p:nvSpPr>
        <p:spPr>
          <a:xfrm>
            <a:off x="2043113" y="2678113"/>
            <a:ext cx="2860676" cy="1244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a:defRPr/>
            </a:pPr>
            <a:endParaRPr lang="fr-FR" sz="825" dirty="0">
              <a:solidFill>
                <a:srgbClr val="0070C0"/>
              </a:solidFill>
              <a:latin typeface="Arial" panose="020B0604020202020204" pitchFamily="34" charset="0"/>
              <a:cs typeface="Arial" panose="020B0604020202020204" pitchFamily="34" charset="0"/>
            </a:endParaRPr>
          </a:p>
          <a:p>
            <a:pPr algn="ctr">
              <a:defRPr/>
            </a:pPr>
            <a:r>
              <a:rPr lang="fr-FR" sz="1300" b="1" dirty="0">
                <a:solidFill>
                  <a:srgbClr val="0070C0"/>
                </a:solidFill>
                <a:latin typeface="Arial" panose="020B0604020202020204" pitchFamily="34" charset="0"/>
                <a:cs typeface="Arial" panose="020B0604020202020204" pitchFamily="34" charset="0"/>
              </a:rPr>
              <a:t>Fournitures et services </a:t>
            </a:r>
          </a:p>
          <a:p>
            <a:pPr algn="ctr">
              <a:defRPr/>
            </a:pPr>
            <a:r>
              <a:rPr lang="fr-FR" sz="1100" dirty="0">
                <a:solidFill>
                  <a:srgbClr val="0070C0"/>
                </a:solidFill>
                <a:latin typeface="Arial" panose="020B0604020202020204" pitchFamily="34" charset="0"/>
                <a:cs typeface="Arial" panose="020B0604020202020204" pitchFamily="34" charset="0"/>
              </a:rPr>
              <a:t>Marchés  &lt; à 40 000€ HT </a:t>
            </a:r>
            <a:r>
              <a:rPr lang="fr-FR" sz="1050" dirty="0">
                <a:solidFill>
                  <a:srgbClr val="0070C0"/>
                </a:solidFill>
                <a:latin typeface="Arial" panose="020B0604020202020204" pitchFamily="34" charset="0"/>
                <a:cs typeface="Arial" panose="020B0604020202020204" pitchFamily="34" charset="0"/>
              </a:rPr>
              <a:t>(seuil porté à                   60 000 € HT à compter du 01.04.2026</a:t>
            </a:r>
          </a:p>
          <a:p>
            <a:pPr algn="ctr">
              <a:defRPr/>
            </a:pPr>
            <a:r>
              <a:rPr lang="fr-FR" sz="750" dirty="0">
                <a:solidFill>
                  <a:prstClr val="black"/>
                </a:solidFill>
                <a:latin typeface="Arial" panose="020B0604020202020204" pitchFamily="34" charset="0"/>
                <a:cs typeface="Arial" panose="020B0604020202020204" pitchFamily="34" charset="0"/>
              </a:rPr>
              <a:t>Nota : Possibilité de  demander des devis</a:t>
            </a:r>
            <a:endParaRPr lang="fr-FR" sz="750" dirty="0">
              <a:solidFill>
                <a:srgbClr val="002060"/>
              </a:solidFill>
              <a:latin typeface="Arial" panose="020B0604020202020204" pitchFamily="34" charset="0"/>
              <a:cs typeface="Arial" panose="020B0604020202020204" pitchFamily="34" charset="0"/>
            </a:endParaRPr>
          </a:p>
          <a:p>
            <a:pPr algn="ctr">
              <a:defRPr/>
            </a:pPr>
            <a:r>
              <a:rPr lang="fr-FR" sz="800" dirty="0">
                <a:solidFill>
                  <a:srgbClr val="008080"/>
                </a:solidFill>
                <a:latin typeface="Arial" panose="020B0604020202020204" pitchFamily="34" charset="0"/>
                <a:cs typeface="Arial" panose="020B0604020202020204" pitchFamily="34" charset="0"/>
              </a:rPr>
              <a:t>Mais contrat écrit </a:t>
            </a:r>
          </a:p>
          <a:p>
            <a:pPr algn="ctr">
              <a:defRPr/>
            </a:pPr>
            <a:r>
              <a:rPr lang="fr-FR" sz="800" dirty="0">
                <a:solidFill>
                  <a:srgbClr val="008080"/>
                </a:solidFill>
                <a:latin typeface="Arial" panose="020B0604020202020204" pitchFamily="34" charset="0"/>
                <a:cs typeface="Arial" panose="020B0604020202020204" pitchFamily="34" charset="0"/>
              </a:rPr>
              <a:t> pour tout marché &gt; 25 000€ HT </a:t>
            </a:r>
          </a:p>
          <a:p>
            <a:pPr algn="ctr">
              <a:defRPr/>
            </a:pPr>
            <a:r>
              <a:rPr lang="fr-FR" sz="750" dirty="0">
                <a:solidFill>
                  <a:schemeClr val="tx1"/>
                </a:solidFill>
                <a:latin typeface="Arial" panose="020B0604020202020204" pitchFamily="34" charset="0"/>
                <a:cs typeface="Arial" panose="020B0604020202020204" pitchFamily="34" charset="0"/>
              </a:rPr>
              <a:t>Pour les marchés de maîtrise d’œuvre                                       </a:t>
            </a:r>
            <a:r>
              <a:rPr lang="fr-FR" sz="750" dirty="0">
                <a:solidFill>
                  <a:schemeClr val="tx1"/>
                </a:solidFill>
                <a:latin typeface="Arial" panose="020B0604020202020204" pitchFamily="34" charset="0"/>
                <a:cs typeface="Arial" panose="020B0604020202020204" pitchFamily="34" charset="0"/>
                <a:sym typeface="Wingdings 3" panose="05040102010807070707" pitchFamily="18" charset="2"/>
              </a:rPr>
              <a:t> contrat écrit quel que le montant</a:t>
            </a:r>
            <a:endParaRPr lang="fr-FR" sz="750" baseline="30000" dirty="0">
              <a:solidFill>
                <a:schemeClr val="tx1"/>
              </a:solidFill>
              <a:latin typeface="Arial" panose="020B0604020202020204" pitchFamily="34" charset="0"/>
              <a:cs typeface="Arial" panose="020B0604020202020204" pitchFamily="34" charset="0"/>
            </a:endParaRPr>
          </a:p>
          <a:p>
            <a:pPr algn="ctr" defTabSz="311039">
              <a:defRPr/>
            </a:pPr>
            <a:endParaRPr lang="fr-FR" sz="734" dirty="0">
              <a:solidFill>
                <a:schemeClr val="tx1"/>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a:p>
            <a:pPr algn="ctr" defTabSz="311039">
              <a:defRPr/>
            </a:pPr>
            <a:endParaRPr lang="fr-FR" sz="650" dirty="0">
              <a:solidFill>
                <a:prstClr val="black"/>
              </a:solidFill>
              <a:latin typeface="Arial" panose="020B0604020202020204" pitchFamily="34" charset="0"/>
              <a:cs typeface="Arial" panose="020B0604020202020204" pitchFamily="34" charset="0"/>
            </a:endParaRPr>
          </a:p>
        </p:txBody>
      </p:sp>
      <p:sp>
        <p:nvSpPr>
          <p:cNvPr id="49" name="ZoneTexte 48">
            <a:extLst>
              <a:ext uri="{FF2B5EF4-FFF2-40B4-BE49-F238E27FC236}">
                <a16:creationId xmlns:a16="http://schemas.microsoft.com/office/drawing/2014/main" xmlns="" id="{CE137CB8-2725-4823-84BC-9BCDAC7D88CA}"/>
              </a:ext>
            </a:extLst>
          </p:cNvPr>
          <p:cNvSpPr txBox="1"/>
          <p:nvPr/>
        </p:nvSpPr>
        <p:spPr>
          <a:xfrm>
            <a:off x="2711450" y="1252538"/>
            <a:ext cx="7011988" cy="508000"/>
          </a:xfrm>
          <a:prstGeom prst="rect">
            <a:avLst/>
          </a:prstGeom>
          <a:noFill/>
          <a:ln>
            <a:solidFill>
              <a:schemeClr val="accent1"/>
            </a:solidFill>
          </a:ln>
        </p:spPr>
        <p:txBody>
          <a:bodyPr lIns="45714" tIns="22857" rIns="45714" bIns="22857">
            <a:spAutoFit/>
          </a:bodyPr>
          <a:lstStyle/>
          <a:p>
            <a:pPr algn="ctr">
              <a:lnSpc>
                <a:spcPts val="1350"/>
              </a:lnSpc>
              <a:tabLst>
                <a:tab pos="959921" algn="l"/>
              </a:tabLst>
              <a:defRPr/>
            </a:pPr>
            <a:r>
              <a:rPr lang="fr-FR" altLang="fr-FR" dirty="0">
                <a:solidFill>
                  <a:srgbClr val="006666"/>
                </a:solidFill>
                <a:latin typeface="Calibri" pitchFamily="34" charset="0"/>
                <a:ea typeface="Verdana" panose="020B0604030504040204" pitchFamily="34" charset="0"/>
                <a:cs typeface="Arial" pitchFamily="34" charset="0"/>
              </a:rPr>
              <a:t>Publicité des marchés publics – les obligations</a:t>
            </a:r>
          </a:p>
          <a:p>
            <a:pPr algn="ctr">
              <a:lnSpc>
                <a:spcPts val="1050"/>
              </a:lnSpc>
              <a:defRPr/>
            </a:pPr>
            <a:r>
              <a:rPr lang="fr-FR" altLang="fr-FR" sz="975" dirty="0">
                <a:solidFill>
                  <a:srgbClr val="4F81BD">
                    <a:lumMod val="50000"/>
                  </a:srgbClr>
                </a:solidFill>
                <a:ea typeface="Verdana" panose="020B0604030504040204" pitchFamily="34" charset="0"/>
                <a:cs typeface="Arial" panose="020B0604020202020204" pitchFamily="34" charset="0"/>
              </a:rPr>
              <a:t>Acheteurs concernés : l’État, ses établissements publics autres qu’à caractère industriel et commercial, </a:t>
            </a:r>
          </a:p>
          <a:p>
            <a:pPr algn="ctr">
              <a:lnSpc>
                <a:spcPts val="1050"/>
              </a:lnSpc>
              <a:defRPr/>
            </a:pPr>
            <a:r>
              <a:rPr lang="fr-FR" altLang="fr-FR" sz="975" dirty="0">
                <a:solidFill>
                  <a:srgbClr val="4F81BD">
                    <a:lumMod val="50000"/>
                  </a:srgbClr>
                </a:solidFill>
                <a:ea typeface="Verdana" panose="020B0604030504040204" pitchFamily="34" charset="0"/>
                <a:cs typeface="Arial" panose="020B0604020202020204" pitchFamily="34" charset="0"/>
              </a:rPr>
              <a:t>les collectivités territoriales, leurs établissements publics et leurs groupements</a:t>
            </a:r>
            <a:endParaRPr lang="fr-FR" altLang="fr-FR" sz="975" dirty="0">
              <a:solidFill>
                <a:srgbClr val="C00000"/>
              </a:solidFill>
              <a:ea typeface="Verdana" panose="020B0604030504040204" pitchFamily="34" charset="0"/>
              <a:cs typeface="Arial" panose="020B0604020202020204" pitchFamily="34" charset="0"/>
            </a:endParaRPr>
          </a:p>
        </p:txBody>
      </p:sp>
      <p:sp>
        <p:nvSpPr>
          <p:cNvPr id="3" name="Rectangle 2">
            <a:extLst>
              <a:ext uri="{FF2B5EF4-FFF2-40B4-BE49-F238E27FC236}">
                <a16:creationId xmlns:a16="http://schemas.microsoft.com/office/drawing/2014/main" xmlns="" id="{88DF7B6D-03C6-F4D0-0D16-A50BF180CAAF}"/>
              </a:ext>
            </a:extLst>
          </p:cNvPr>
          <p:cNvSpPr/>
          <p:nvPr/>
        </p:nvSpPr>
        <p:spPr>
          <a:xfrm>
            <a:off x="1958975" y="2076451"/>
            <a:ext cx="2998790" cy="5111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lvl1pPr>
              <a:defRPr b="1">
                <a:solidFill>
                  <a:schemeClr val="bg1"/>
                </a:solidFill>
                <a:latin typeface="Arial" panose="020B0604020202020204" pitchFamily="34" charset="0"/>
                <a:cs typeface="Lucida Sans Unicode" panose="020B0602030504020204" pitchFamily="34" charset="0"/>
              </a:defRPr>
            </a:lvl1pPr>
            <a:lvl2pPr marL="742950" indent="-285750">
              <a:defRPr b="1">
                <a:solidFill>
                  <a:schemeClr val="bg1"/>
                </a:solidFill>
                <a:latin typeface="Arial" panose="020B0604020202020204" pitchFamily="34" charset="0"/>
                <a:cs typeface="Lucida Sans Unicode" panose="020B0602030504020204" pitchFamily="34" charset="0"/>
              </a:defRPr>
            </a:lvl2pPr>
            <a:lvl3pPr marL="1143000" indent="-228600">
              <a:defRPr b="1">
                <a:solidFill>
                  <a:schemeClr val="bg1"/>
                </a:solidFill>
                <a:latin typeface="Arial" panose="020B0604020202020204" pitchFamily="34" charset="0"/>
                <a:cs typeface="Lucida Sans Unicode" panose="020B0602030504020204" pitchFamily="34" charset="0"/>
              </a:defRPr>
            </a:lvl3pPr>
            <a:lvl4pPr marL="1600200" indent="-228600">
              <a:defRPr b="1">
                <a:solidFill>
                  <a:schemeClr val="bg1"/>
                </a:solidFill>
                <a:latin typeface="Arial" panose="020B0604020202020204" pitchFamily="34" charset="0"/>
                <a:cs typeface="Lucida Sans Unicode" panose="020B0602030504020204" pitchFamily="34" charset="0"/>
              </a:defRPr>
            </a:lvl4pPr>
            <a:lvl5pPr marL="2057400" indent="-228600">
              <a:defRPr b="1">
                <a:solidFill>
                  <a:schemeClr val="bg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9pPr>
          </a:lstStyle>
          <a:p>
            <a:pPr algn="ctr">
              <a:defRPr/>
            </a:pPr>
            <a:endParaRPr lang="fr-FR" altLang="fr-FR" sz="900" dirty="0">
              <a:solidFill>
                <a:srgbClr val="000000"/>
              </a:solidFill>
              <a:cs typeface="Arial" panose="020B0604020202020204" pitchFamily="34" charset="0"/>
            </a:endParaRPr>
          </a:p>
          <a:p>
            <a:pPr algn="ctr">
              <a:defRPr/>
            </a:pPr>
            <a:endParaRPr lang="fr-FR" altLang="fr-FR" sz="900" dirty="0">
              <a:solidFill>
                <a:srgbClr val="000000"/>
              </a:solidFill>
              <a:cs typeface="Arial" panose="020B0604020202020204" pitchFamily="34" charset="0"/>
            </a:endParaRPr>
          </a:p>
          <a:p>
            <a:pPr algn="ctr">
              <a:defRPr/>
            </a:pPr>
            <a:r>
              <a:rPr lang="fr-FR" altLang="fr-FR" sz="1050" dirty="0">
                <a:solidFill>
                  <a:schemeClr val="tx1">
                    <a:lumMod val="75000"/>
                    <a:lumOff val="25000"/>
                  </a:schemeClr>
                </a:solidFill>
                <a:cs typeface="Arial" panose="020B0604020202020204" pitchFamily="34" charset="0"/>
              </a:rPr>
              <a:t>«Seuil de dispense de procédure»</a:t>
            </a:r>
          </a:p>
          <a:p>
            <a:pPr algn="ctr">
              <a:defRPr/>
            </a:pPr>
            <a:r>
              <a:rPr lang="fr-FR" altLang="fr-FR" sz="1050" dirty="0">
                <a:solidFill>
                  <a:schemeClr val="tx1">
                    <a:lumMod val="75000"/>
                    <a:lumOff val="25000"/>
                  </a:schemeClr>
                </a:solidFill>
                <a:cs typeface="Arial" panose="020B0604020202020204" pitchFamily="34" charset="0"/>
              </a:rPr>
              <a:t>Publicité et mise en concurrence                            non obligatoires</a:t>
            </a:r>
          </a:p>
          <a:p>
            <a:pPr algn="ctr">
              <a:defRPr/>
            </a:pPr>
            <a:endParaRPr lang="fr-FR" altLang="fr-FR" sz="900" dirty="0">
              <a:solidFill>
                <a:srgbClr val="000000"/>
              </a:solidFill>
              <a:cs typeface="Arial" panose="020B0604020202020204" pitchFamily="34" charset="0"/>
            </a:endParaRPr>
          </a:p>
          <a:p>
            <a:pPr algn="ctr">
              <a:defRPr/>
            </a:pPr>
            <a:r>
              <a:rPr lang="fr-FR" altLang="fr-FR" sz="900" baseline="30000" dirty="0">
                <a:solidFill>
                  <a:srgbClr val="000000"/>
                </a:solidFill>
                <a:cs typeface="Arial" panose="020B0604020202020204" pitchFamily="34" charset="0"/>
              </a:rPr>
              <a:t>(</a:t>
            </a:r>
          </a:p>
        </p:txBody>
      </p:sp>
      <p:sp>
        <p:nvSpPr>
          <p:cNvPr id="18" name="Rectangle 17">
            <a:extLst>
              <a:ext uri="{FF2B5EF4-FFF2-40B4-BE49-F238E27FC236}">
                <a16:creationId xmlns:a16="http://schemas.microsoft.com/office/drawing/2014/main" xmlns="" id="{9EF40E42-0168-C250-C105-33F55F9BD631}"/>
              </a:ext>
            </a:extLst>
          </p:cNvPr>
          <p:cNvSpPr/>
          <p:nvPr/>
        </p:nvSpPr>
        <p:spPr>
          <a:xfrm>
            <a:off x="5002213" y="2095501"/>
            <a:ext cx="1460500" cy="511175"/>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lgn="ctr">
              <a:defRPr/>
            </a:pPr>
            <a:r>
              <a:rPr lang="fr-FR" sz="900" dirty="0">
                <a:solidFill>
                  <a:prstClr val="black"/>
                </a:solidFill>
                <a:latin typeface="Arial" panose="020B0604020202020204" pitchFamily="34" charset="0"/>
                <a:cs typeface="Arial" panose="020B0604020202020204" pitchFamily="34" charset="0"/>
              </a:rPr>
              <a:t>Marchés &lt; à 90 000€ HT </a:t>
            </a:r>
            <a:r>
              <a:rPr lang="fr-FR" sz="800" dirty="0">
                <a:solidFill>
                  <a:prstClr val="black"/>
                </a:solidFill>
                <a:latin typeface="Arial" panose="020B0604020202020204" pitchFamily="34" charset="0"/>
                <a:cs typeface="Arial" panose="020B0604020202020204" pitchFamily="34" charset="0"/>
              </a:rPr>
              <a:t>(hormis cas de marchés sans pub ni mise en concurrence)</a:t>
            </a:r>
            <a:endParaRPr lang="fr-FR" sz="800" i="1" dirty="0">
              <a:solidFill>
                <a:prstClr val="black"/>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xmlns="" id="{C5B1B167-CE03-6DDE-6017-32CEC8A255C7}"/>
              </a:ext>
            </a:extLst>
          </p:cNvPr>
          <p:cNvSpPr/>
          <p:nvPr/>
        </p:nvSpPr>
        <p:spPr>
          <a:xfrm>
            <a:off x="6534151" y="2101850"/>
            <a:ext cx="1556538" cy="4635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defRPr/>
            </a:pPr>
            <a:r>
              <a:rPr lang="fr-FR" sz="900" dirty="0">
                <a:solidFill>
                  <a:prstClr val="black"/>
                </a:solidFill>
                <a:latin typeface="Arial" panose="020B0604020202020204" pitchFamily="34" charset="0"/>
                <a:cs typeface="Arial" panose="020B0604020202020204" pitchFamily="34" charset="0"/>
              </a:rPr>
              <a:t>Marchés ≥ à 90 000€ HT </a:t>
            </a:r>
          </a:p>
          <a:p>
            <a:pPr algn="ctr">
              <a:defRPr/>
            </a:pPr>
            <a:r>
              <a:rPr lang="fr-FR" sz="788" dirty="0">
                <a:solidFill>
                  <a:prstClr val="black"/>
                </a:solidFill>
                <a:latin typeface="Arial" panose="020B0604020202020204" pitchFamily="34" charset="0"/>
                <a:cs typeface="Arial" panose="020B0604020202020204" pitchFamily="34" charset="0"/>
              </a:rPr>
              <a:t>et  &lt; seuils européens</a:t>
            </a:r>
          </a:p>
        </p:txBody>
      </p:sp>
      <p:sp>
        <p:nvSpPr>
          <p:cNvPr id="20" name="Rectangle 19">
            <a:extLst>
              <a:ext uri="{FF2B5EF4-FFF2-40B4-BE49-F238E27FC236}">
                <a16:creationId xmlns:a16="http://schemas.microsoft.com/office/drawing/2014/main" xmlns="" id="{D247643D-D1AA-D412-0FF9-E052CB0AE721}"/>
              </a:ext>
            </a:extLst>
          </p:cNvPr>
          <p:cNvSpPr/>
          <p:nvPr/>
        </p:nvSpPr>
        <p:spPr>
          <a:xfrm>
            <a:off x="8153397" y="2060575"/>
            <a:ext cx="2332379" cy="935038"/>
          </a:xfrm>
          <a:prstGeom prst="rect">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lIns="45714" tIns="22857" rIns="45714" bIns="22857" anchor="ctr"/>
          <a:lstStyle/>
          <a:p>
            <a:pPr algn="ctr">
              <a:defRPr/>
            </a:pPr>
            <a:r>
              <a:rPr lang="fr-FR" sz="1000" dirty="0">
                <a:solidFill>
                  <a:prstClr val="black"/>
                </a:solidFill>
                <a:latin typeface="Arial" panose="020B0604020202020204" pitchFamily="34" charset="0"/>
                <a:cs typeface="Arial" panose="020B0604020202020204" pitchFamily="34" charset="0"/>
              </a:rPr>
              <a:t>Marchés  ≥ seuils européens</a:t>
            </a:r>
          </a:p>
          <a:p>
            <a:pPr>
              <a:defRPr/>
            </a:pPr>
            <a:r>
              <a:rPr lang="fr-FR" sz="900" dirty="0">
                <a:solidFill>
                  <a:prstClr val="black"/>
                </a:solidFill>
                <a:latin typeface="Arial" panose="020B0604020202020204" pitchFamily="34" charset="0"/>
                <a:cs typeface="Arial" panose="020B0604020202020204" pitchFamily="34" charset="0"/>
              </a:rPr>
              <a:t>Travaux  : ≥ </a:t>
            </a:r>
            <a:r>
              <a:rPr lang="fr-FR" altLang="fr-FR" sz="900" dirty="0">
                <a:solidFill>
                  <a:srgbClr val="002060"/>
                </a:solidFill>
                <a:latin typeface="Arial" panose="020B0604020202020204" pitchFamily="34" charset="0"/>
                <a:ea typeface="Calibri" panose="020F0502020204030204" pitchFamily="34" charset="0"/>
                <a:cs typeface="Arial" panose="020B0604020202020204" pitchFamily="34" charset="0"/>
              </a:rPr>
              <a:t>5 404 000 € HT</a:t>
            </a:r>
            <a:endParaRPr lang="fr-FR" sz="900" dirty="0">
              <a:solidFill>
                <a:prstClr val="black"/>
              </a:solidFill>
              <a:latin typeface="Arial" panose="020B0604020202020204" pitchFamily="34" charset="0"/>
              <a:cs typeface="Arial" panose="020B0604020202020204" pitchFamily="34" charset="0"/>
            </a:endParaRPr>
          </a:p>
          <a:p>
            <a:pPr>
              <a:defRPr/>
            </a:pPr>
            <a:r>
              <a:rPr lang="fr-FR" sz="900" dirty="0">
                <a:solidFill>
                  <a:prstClr val="black"/>
                </a:solidFill>
                <a:latin typeface="Arial" panose="020B0604020202020204" pitchFamily="34" charset="0"/>
                <a:cs typeface="Arial" panose="020B0604020202020204" pitchFamily="34" charset="0"/>
              </a:rPr>
              <a:t>Fournitures/services :</a:t>
            </a:r>
          </a:p>
          <a:p>
            <a:pPr>
              <a:defRPr/>
            </a:pPr>
            <a:r>
              <a:rPr lang="fr-FR" sz="900" dirty="0">
                <a:solidFill>
                  <a:prstClr val="black"/>
                </a:solidFill>
                <a:latin typeface="Arial" panose="020B0604020202020204" pitchFamily="34" charset="0"/>
                <a:cs typeface="Arial" panose="020B0604020202020204" pitchFamily="34" charset="0"/>
              </a:rPr>
              <a:t>Collectivités : ≥ 216 000 € HT</a:t>
            </a:r>
          </a:p>
          <a:p>
            <a:pPr>
              <a:defRPr/>
            </a:pPr>
            <a:r>
              <a:rPr lang="fr-FR" sz="900" dirty="0">
                <a:solidFill>
                  <a:schemeClr val="tx1"/>
                </a:solidFill>
                <a:latin typeface="Arial" panose="020B0604020202020204" pitchFamily="34" charset="0"/>
                <a:cs typeface="Arial" panose="020B0604020202020204" pitchFamily="34" charset="0"/>
              </a:rPr>
              <a:t>Entité Adjudicatrice : ≥ 432 000€ HT</a:t>
            </a:r>
          </a:p>
          <a:p>
            <a:pPr>
              <a:defRPr/>
            </a:pPr>
            <a:r>
              <a:rPr lang="fr-FR" sz="900" dirty="0">
                <a:solidFill>
                  <a:prstClr val="black"/>
                </a:solidFill>
                <a:latin typeface="Arial" panose="020B0604020202020204" pitchFamily="34" charset="0"/>
                <a:cs typeface="Arial" panose="020B0604020202020204" pitchFamily="34" charset="0"/>
              </a:rPr>
              <a:t>État  : ≥ 140 000€ HT</a:t>
            </a:r>
          </a:p>
        </p:txBody>
      </p:sp>
      <p:sp>
        <p:nvSpPr>
          <p:cNvPr id="21" name="Rectangle 20">
            <a:extLst>
              <a:ext uri="{FF2B5EF4-FFF2-40B4-BE49-F238E27FC236}">
                <a16:creationId xmlns:a16="http://schemas.microsoft.com/office/drawing/2014/main" xmlns="" id="{E412E95F-85B2-DD8B-B138-2F4988427B40}"/>
              </a:ext>
            </a:extLst>
          </p:cNvPr>
          <p:cNvSpPr/>
          <p:nvPr/>
        </p:nvSpPr>
        <p:spPr>
          <a:xfrm>
            <a:off x="8171651" y="3054350"/>
            <a:ext cx="2295869" cy="2870201"/>
          </a:xfrm>
          <a:prstGeom prst="rect">
            <a:avLst/>
          </a:prstGeom>
          <a:solidFill>
            <a:srgbClr val="99CCFF"/>
          </a:solidFill>
        </p:spPr>
        <p:style>
          <a:lnRef idx="2">
            <a:schemeClr val="accent1">
              <a:shade val="50000"/>
            </a:schemeClr>
          </a:lnRef>
          <a:fillRef idx="1">
            <a:schemeClr val="accent1"/>
          </a:fillRef>
          <a:effectRef idx="0">
            <a:schemeClr val="accent1"/>
          </a:effectRef>
          <a:fontRef idx="minor">
            <a:schemeClr val="lt1"/>
          </a:fontRef>
        </p:style>
        <p:txBody>
          <a:bodyPr lIns="39477" tIns="19739" rIns="39477" bIns="19739" anchor="ctr"/>
          <a:lstStyle/>
          <a:p>
            <a:pPr algn="just">
              <a:defRPr/>
            </a:pPr>
            <a:endParaRPr lang="fr-FR" sz="750" dirty="0">
              <a:solidFill>
                <a:srgbClr val="C00000"/>
              </a:solidFill>
              <a:latin typeface="Arial" panose="020B0604020202020204" pitchFamily="34" charset="0"/>
              <a:cs typeface="Arial" panose="020B0604020202020204" pitchFamily="34" charset="0"/>
            </a:endParaRPr>
          </a:p>
        </p:txBody>
      </p:sp>
      <p:sp>
        <p:nvSpPr>
          <p:cNvPr id="22" name="Rectangle à coins arrondis 21">
            <a:extLst>
              <a:ext uri="{FF2B5EF4-FFF2-40B4-BE49-F238E27FC236}">
                <a16:creationId xmlns:a16="http://schemas.microsoft.com/office/drawing/2014/main" xmlns="" id="{04878F7F-D59A-6A8D-6172-2446A31F2BAD}"/>
              </a:ext>
            </a:extLst>
          </p:cNvPr>
          <p:cNvSpPr/>
          <p:nvPr/>
        </p:nvSpPr>
        <p:spPr bwMode="auto">
          <a:xfrm>
            <a:off x="5073651" y="4551363"/>
            <a:ext cx="5292861" cy="1306512"/>
          </a:xfrm>
          <a:prstGeom prst="roundRect">
            <a:avLst>
              <a:gd name="adj" fmla="val 10000"/>
            </a:avLst>
          </a:prstGeom>
          <a:solidFill>
            <a:schemeClr val="bg1"/>
          </a:solidFill>
          <a:ln>
            <a:solidFill>
              <a:schemeClr val="accent1">
                <a:lumMod val="5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45714" tIns="22857" rIns="45714" bIns="22857"/>
          <a:lstStyle/>
          <a:p>
            <a:pPr algn="ctr">
              <a:defRPr/>
            </a:pPr>
            <a:r>
              <a:rPr lang="fr-FR" sz="1200" dirty="0">
                <a:solidFill>
                  <a:srgbClr val="0070C0"/>
                </a:solidFill>
                <a:latin typeface="Arial" panose="020B0604020202020204" pitchFamily="34" charset="0"/>
                <a:cs typeface="Arial" panose="020B0604020202020204" pitchFamily="34" charset="0"/>
              </a:rPr>
              <a:t>Dématérialisation de la commande publique</a:t>
            </a:r>
          </a:p>
          <a:p>
            <a:pPr marL="128588" indent="-128588">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Mise à disposition du DCE sur le profil d’acheteur à partir de 40 000 € HT – Article.R.2132 -2 du Code de la Commande Publique (Seuil porté à 60 000 € HT à  partir du 01/04/2026)</a:t>
            </a:r>
          </a:p>
          <a:p>
            <a:pPr>
              <a:defRPr/>
            </a:pPr>
            <a:r>
              <a:rPr lang="fr-FR" sz="900" dirty="0">
                <a:solidFill>
                  <a:srgbClr val="002060"/>
                </a:solidFill>
                <a:latin typeface="Arial" panose="020B0604020202020204" pitchFamily="34" charset="0"/>
                <a:cs typeface="Arial" panose="020B0604020202020204" pitchFamily="34" charset="0"/>
              </a:rPr>
              <a:t>     Nota : s’applique si le marché fait l’objet d’une procédure de publicité et mise en concurrence.</a:t>
            </a:r>
          </a:p>
          <a:p>
            <a:pPr marL="128588" indent="-128588">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Dépôt des candidatures et offres sur le profil d’acheteur </a:t>
            </a:r>
          </a:p>
          <a:p>
            <a:pPr marL="128588" indent="-128588">
              <a:buFont typeface="Arial" panose="020B0604020202020204" pitchFamily="34" charset="0"/>
              <a:buChar char="•"/>
              <a:defRPr/>
            </a:pPr>
            <a:r>
              <a:rPr lang="fr-FR" sz="900" dirty="0">
                <a:solidFill>
                  <a:srgbClr val="002060"/>
                </a:solidFill>
                <a:latin typeface="Arial" panose="020B0604020202020204" pitchFamily="34" charset="0"/>
                <a:cs typeface="Arial" panose="020B0604020202020204" pitchFamily="34" charset="0"/>
              </a:rPr>
              <a:t>Publication des données essentielles : OPEN DATA </a:t>
            </a:r>
            <a:r>
              <a:rPr lang="fr-FR" sz="900" dirty="0">
                <a:solidFill>
                  <a:prstClr val="black"/>
                </a:solidFill>
                <a:latin typeface="Arial" panose="020B0604020202020204" pitchFamily="34" charset="0"/>
                <a:cs typeface="Arial" panose="020B0604020202020204" pitchFamily="34" charset="0"/>
              </a:rPr>
              <a:t>=&gt; publication des résultats de marchés et des modifications du marché en cours d’exécution (à partir de 40 000 € HT) dans les 2 mois suivant la notification.</a:t>
            </a:r>
          </a:p>
          <a:p>
            <a:pPr>
              <a:defRPr/>
            </a:pPr>
            <a:endParaRPr lang="fr-FR" sz="500" dirty="0">
              <a:solidFill>
                <a:prstClr val="black"/>
              </a:solidFill>
              <a:latin typeface="Arial" panose="020B0604020202020204" pitchFamily="34" charset="0"/>
              <a:cs typeface="Arial" panose="020B0604020202020204" pitchFamily="34" charset="0"/>
            </a:endParaRPr>
          </a:p>
        </p:txBody>
      </p:sp>
      <p:sp>
        <p:nvSpPr>
          <p:cNvPr id="24" name="Rectangle à coins arrondis 23">
            <a:extLst>
              <a:ext uri="{FF2B5EF4-FFF2-40B4-BE49-F238E27FC236}">
                <a16:creationId xmlns:a16="http://schemas.microsoft.com/office/drawing/2014/main" xmlns="" id="{CD3FE6AA-0648-BDEB-FD9D-2688F521585D}"/>
              </a:ext>
            </a:extLst>
          </p:cNvPr>
          <p:cNvSpPr/>
          <p:nvPr/>
        </p:nvSpPr>
        <p:spPr>
          <a:xfrm>
            <a:off x="8332157" y="3032212"/>
            <a:ext cx="2034355"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45704" tIns="22852" rIns="45704" bIns="22852" anchor="ctr"/>
          <a:lstStyle/>
          <a:p>
            <a:pPr algn="ctr" defTabSz="311039">
              <a:lnSpc>
                <a:spcPct val="90000"/>
              </a:lnSpc>
              <a:defRPr/>
            </a:pPr>
            <a:endParaRPr lang="fr-FR" sz="650" dirty="0">
              <a:solidFill>
                <a:srgbClr val="C00000"/>
              </a:solidFill>
              <a:latin typeface="Arial" panose="020B0604020202020204" pitchFamily="34" charset="0"/>
              <a:cs typeface="Arial" panose="020B0604020202020204" pitchFamily="34" charset="0"/>
            </a:endParaRPr>
          </a:p>
          <a:p>
            <a:pPr algn="ctr" defTabSz="311039">
              <a:lnSpc>
                <a:spcPct val="90000"/>
              </a:lnSpc>
              <a:defRPr/>
            </a:pPr>
            <a:r>
              <a:rPr lang="fr-FR" sz="1050" dirty="0">
                <a:solidFill>
                  <a:srgbClr val="C00000"/>
                </a:solidFill>
                <a:latin typeface="Arial" panose="020B0604020202020204" pitchFamily="34" charset="0"/>
                <a:cs typeface="Arial" panose="020B0604020202020204" pitchFamily="34" charset="0"/>
              </a:rPr>
              <a:t>Publicité </a:t>
            </a:r>
          </a:p>
          <a:p>
            <a:pPr algn="ctr" defTabSz="311039">
              <a:lnSpc>
                <a:spcPts val="900"/>
              </a:lnSpc>
              <a:defRPr/>
            </a:pPr>
            <a:r>
              <a:rPr lang="fr-FR" sz="1050" dirty="0">
                <a:solidFill>
                  <a:srgbClr val="006666"/>
                </a:solidFill>
                <a:latin typeface="Arial Black" panose="020B0A04020102020204" pitchFamily="34" charset="0"/>
                <a:cs typeface="Arial" panose="020B0604020202020204" pitchFamily="34" charset="0"/>
              </a:rPr>
              <a:t>JOUE</a:t>
            </a:r>
            <a:r>
              <a:rPr lang="fr-FR" sz="700" dirty="0">
                <a:solidFill>
                  <a:prstClr val="black"/>
                </a:solidFill>
                <a:latin typeface="Arial" panose="020B0604020202020204" pitchFamily="34" charset="0"/>
                <a:cs typeface="Arial" panose="020B0604020202020204" pitchFamily="34" charset="0"/>
              </a:rPr>
              <a:t> Journal Officiel de l’Union Européenne </a:t>
            </a:r>
            <a:r>
              <a:rPr lang="fr-FR" sz="1050" dirty="0">
                <a:solidFill>
                  <a:prstClr val="black"/>
                </a:solidFill>
                <a:latin typeface="Arial" panose="020B0604020202020204" pitchFamily="34" charset="0"/>
                <a:cs typeface="Arial" panose="020B0604020202020204" pitchFamily="34" charset="0"/>
              </a:rPr>
              <a:t>+</a:t>
            </a:r>
          </a:p>
          <a:p>
            <a:pPr algn="ctr" defTabSz="311039">
              <a:lnSpc>
                <a:spcPct val="90000"/>
              </a:lnSpc>
              <a:spcAft>
                <a:spcPct val="35000"/>
              </a:spcAft>
              <a:defRPr/>
            </a:pPr>
            <a:endParaRPr lang="fr-FR" sz="375" dirty="0">
              <a:solidFill>
                <a:schemeClr val="tx1"/>
              </a:solidFill>
              <a:latin typeface="Arial" panose="020B0604020202020204" pitchFamily="34" charset="0"/>
              <a:cs typeface="Arial" panose="020B0604020202020204" pitchFamily="34" charset="0"/>
            </a:endParaRPr>
          </a:p>
          <a:p>
            <a:pPr algn="ctr" defTabSz="311039">
              <a:lnSpc>
                <a:spcPct val="90000"/>
              </a:lnSpc>
              <a:spcAft>
                <a:spcPct val="35000"/>
              </a:spcAft>
              <a:defRPr/>
            </a:pPr>
            <a:endParaRPr lang="fr-FR" sz="750" dirty="0">
              <a:solidFill>
                <a:schemeClr val="tx1"/>
              </a:solidFill>
              <a:latin typeface="Arial" panose="020B0604020202020204" pitchFamily="34" charset="0"/>
              <a:cs typeface="Arial" panose="020B0604020202020204" pitchFamily="34" charset="0"/>
            </a:endParaRPr>
          </a:p>
          <a:p>
            <a:pPr algn="ctr" defTabSz="311039">
              <a:lnSpc>
                <a:spcPct val="90000"/>
              </a:lnSpc>
              <a:spcAft>
                <a:spcPct val="35000"/>
              </a:spcAft>
              <a:defRPr/>
            </a:pPr>
            <a:r>
              <a:rPr lang="fr-FR" sz="750" dirty="0">
                <a:solidFill>
                  <a:schemeClr val="tx1"/>
                </a:solidFill>
                <a:latin typeface="Arial" panose="020B0604020202020204" pitchFamily="34" charset="0"/>
                <a:cs typeface="Arial" panose="020B0604020202020204" pitchFamily="34" charset="0"/>
              </a:rPr>
              <a:t>+ autre support si besoin                                      </a:t>
            </a:r>
            <a:r>
              <a:rPr lang="fr-FR" sz="750" dirty="0">
                <a:solidFill>
                  <a:srgbClr val="00B050"/>
                </a:solidFill>
                <a:latin typeface="Arial" panose="020B0604020202020204" pitchFamily="34" charset="0"/>
                <a:cs typeface="Arial" panose="020B0604020202020204" pitchFamily="34" charset="0"/>
              </a:rPr>
              <a:t>Formulaires e-Forms </a:t>
            </a:r>
            <a:r>
              <a:rPr lang="fr-FR" sz="600" dirty="0">
                <a:solidFill>
                  <a:srgbClr val="00B050"/>
                </a:solidFill>
                <a:latin typeface="Arial" panose="020B0604020202020204" pitchFamily="34" charset="0"/>
                <a:cs typeface="Arial" panose="020B0604020202020204" pitchFamily="34" charset="0"/>
              </a:rPr>
              <a:t>depuis janvier 2024</a:t>
            </a:r>
          </a:p>
          <a:p>
            <a:pPr algn="ctr" defTabSz="311039">
              <a:defRPr/>
            </a:pPr>
            <a:endParaRPr lang="fr-FR" sz="500" dirty="0">
              <a:solidFill>
                <a:prstClr val="black"/>
              </a:solidFill>
              <a:latin typeface="Arial" panose="020B0604020202020204" pitchFamily="34" charset="0"/>
              <a:cs typeface="Arial" panose="020B0604020202020204" pitchFamily="34" charset="0"/>
            </a:endParaRPr>
          </a:p>
        </p:txBody>
      </p:sp>
      <p:cxnSp>
        <p:nvCxnSpPr>
          <p:cNvPr id="6" name="Connecteur droit 5">
            <a:extLst>
              <a:ext uri="{FF2B5EF4-FFF2-40B4-BE49-F238E27FC236}">
                <a16:creationId xmlns:a16="http://schemas.microsoft.com/office/drawing/2014/main" xmlns="" id="{A68DDD4A-5F5C-F91F-7C7D-60C3631F82F0}"/>
              </a:ext>
            </a:extLst>
          </p:cNvPr>
          <p:cNvCxnSpPr>
            <a:cxnSpLocks/>
          </p:cNvCxnSpPr>
          <p:nvPr/>
        </p:nvCxnSpPr>
        <p:spPr>
          <a:xfrm flipV="1">
            <a:off x="3835400" y="1908175"/>
            <a:ext cx="475615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xmlns="" id="{D05FCA3E-637E-F082-E3C3-B083229E18F7}"/>
              </a:ext>
            </a:extLst>
          </p:cNvPr>
          <p:cNvCxnSpPr>
            <a:cxnSpLocks/>
          </p:cNvCxnSpPr>
          <p:nvPr/>
        </p:nvCxnSpPr>
        <p:spPr>
          <a:xfrm>
            <a:off x="3835400" y="1919289"/>
            <a:ext cx="0" cy="1412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3" name="Connecteur droit 32">
            <a:extLst>
              <a:ext uri="{FF2B5EF4-FFF2-40B4-BE49-F238E27FC236}">
                <a16:creationId xmlns:a16="http://schemas.microsoft.com/office/drawing/2014/main" xmlns="" id="{43D3C11E-A973-A43D-FFA0-755CEC935C71}"/>
              </a:ext>
            </a:extLst>
          </p:cNvPr>
          <p:cNvCxnSpPr>
            <a:cxnSpLocks/>
            <a:stCxn id="18" idx="0"/>
          </p:cNvCxnSpPr>
          <p:nvPr/>
        </p:nvCxnSpPr>
        <p:spPr>
          <a:xfrm flipH="1" flipV="1">
            <a:off x="5727701" y="1895476"/>
            <a:ext cx="4763" cy="20002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xmlns="" id="{B0E5EDC4-D8D1-1A98-3D55-6C5A1D89974E}"/>
              </a:ext>
            </a:extLst>
          </p:cNvPr>
          <p:cNvCxnSpPr>
            <a:cxnSpLocks/>
          </p:cNvCxnSpPr>
          <p:nvPr/>
        </p:nvCxnSpPr>
        <p:spPr>
          <a:xfrm>
            <a:off x="7081838" y="2154238"/>
            <a:ext cx="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Connecteur droit 34">
            <a:extLst>
              <a:ext uri="{FF2B5EF4-FFF2-40B4-BE49-F238E27FC236}">
                <a16:creationId xmlns:a16="http://schemas.microsoft.com/office/drawing/2014/main" xmlns="" id="{738B9DA5-9058-7FBC-30DC-20097301491F}"/>
              </a:ext>
            </a:extLst>
          </p:cNvPr>
          <p:cNvCxnSpPr>
            <a:cxnSpLocks/>
          </p:cNvCxnSpPr>
          <p:nvPr/>
        </p:nvCxnSpPr>
        <p:spPr>
          <a:xfrm>
            <a:off x="8591550" y="1908176"/>
            <a:ext cx="0" cy="1825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0" name="Connecteur droit 39">
            <a:extLst>
              <a:ext uri="{FF2B5EF4-FFF2-40B4-BE49-F238E27FC236}">
                <a16:creationId xmlns:a16="http://schemas.microsoft.com/office/drawing/2014/main" xmlns="" id="{65984259-4F77-C2E2-4C75-0740796554CA}"/>
              </a:ext>
            </a:extLst>
          </p:cNvPr>
          <p:cNvCxnSpPr>
            <a:cxnSpLocks/>
            <a:stCxn id="18" idx="2"/>
            <a:endCxn id="9" idx="0"/>
          </p:cNvCxnSpPr>
          <p:nvPr/>
        </p:nvCxnSpPr>
        <p:spPr>
          <a:xfrm>
            <a:off x="5732464" y="2606676"/>
            <a:ext cx="39687" cy="555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Connecteur droit 40">
            <a:extLst>
              <a:ext uri="{FF2B5EF4-FFF2-40B4-BE49-F238E27FC236}">
                <a16:creationId xmlns:a16="http://schemas.microsoft.com/office/drawing/2014/main" xmlns="" id="{B3B18BBD-4242-7AF9-6298-D2AAD68CC9F3}"/>
              </a:ext>
            </a:extLst>
          </p:cNvPr>
          <p:cNvCxnSpPr>
            <a:cxnSpLocks/>
            <a:endCxn id="23" idx="0"/>
          </p:cNvCxnSpPr>
          <p:nvPr/>
        </p:nvCxnSpPr>
        <p:spPr>
          <a:xfrm>
            <a:off x="7134226" y="2613025"/>
            <a:ext cx="182956"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3" name="Rectangle à coins arrondis 42">
            <a:extLst>
              <a:ext uri="{FF2B5EF4-FFF2-40B4-BE49-F238E27FC236}">
                <a16:creationId xmlns:a16="http://schemas.microsoft.com/office/drawing/2014/main" xmlns="" id="{1194E459-85E7-6881-0E9D-C989E73A73BD}"/>
              </a:ext>
            </a:extLst>
          </p:cNvPr>
          <p:cNvSpPr/>
          <p:nvPr/>
        </p:nvSpPr>
        <p:spPr bwMode="auto">
          <a:xfrm>
            <a:off x="2011793" y="6188076"/>
            <a:ext cx="8455727" cy="355600"/>
          </a:xfrm>
          <a:prstGeom prst="roundRect">
            <a:avLst>
              <a:gd name="adj" fmla="val 10000"/>
            </a:avLst>
          </a:prstGeom>
          <a:solidFill>
            <a:srgbClr val="0070C4"/>
          </a:soli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45714" tIns="22857" rIns="45714" bIns="22857"/>
          <a:lstStyle/>
          <a:p>
            <a:pPr algn="ctr">
              <a:defRPr/>
            </a:pPr>
            <a:r>
              <a:rPr lang="fr-FR" sz="1000" dirty="0">
                <a:solidFill>
                  <a:schemeClr val="bg1"/>
                </a:solidFill>
                <a:latin typeface="Arial" panose="020B0604020202020204" pitchFamily="34" charset="0"/>
                <a:cs typeface="Arial" panose="020B0604020202020204" pitchFamily="34" charset="0"/>
              </a:rPr>
              <a:t>Dépôt des factures numériques sur le portail Chorus Pro</a:t>
            </a:r>
          </a:p>
          <a:p>
            <a:pPr algn="ctr">
              <a:defRPr/>
            </a:pPr>
            <a:r>
              <a:rPr lang="fr-FR" sz="1000" dirty="0">
                <a:solidFill>
                  <a:schemeClr val="bg1"/>
                </a:solidFill>
                <a:latin typeface="Arial" panose="020B0604020202020204" pitchFamily="34" charset="0"/>
                <a:cs typeface="Arial" panose="020B0604020202020204" pitchFamily="34" charset="0"/>
              </a:rPr>
              <a:t>Obligatoire pour l’ensemble des entreprises : titulaire, sous-traitant et co-traitant</a:t>
            </a:r>
          </a:p>
        </p:txBody>
      </p:sp>
      <p:pic>
        <p:nvPicPr>
          <p:cNvPr id="35864" name="Image 15">
            <a:extLst>
              <a:ext uri="{FF2B5EF4-FFF2-40B4-BE49-F238E27FC236}">
                <a16:creationId xmlns:a16="http://schemas.microsoft.com/office/drawing/2014/main" xmlns="" id="{A5CA2B16-A27B-4764-B61C-1CD426DD2F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49462" y="6184900"/>
            <a:ext cx="785812"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à coins arrondis 1">
            <a:extLst>
              <a:ext uri="{FF2B5EF4-FFF2-40B4-BE49-F238E27FC236}">
                <a16:creationId xmlns:a16="http://schemas.microsoft.com/office/drawing/2014/main" xmlns="" id="{314CEE5D-6F70-8F27-EF77-ABB34E5FE6A0}"/>
              </a:ext>
            </a:extLst>
          </p:cNvPr>
          <p:cNvSpPr/>
          <p:nvPr/>
        </p:nvSpPr>
        <p:spPr>
          <a:xfrm>
            <a:off x="2049462" y="3959226"/>
            <a:ext cx="2860676" cy="684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defTabSz="309563">
              <a:defRPr b="1">
                <a:solidFill>
                  <a:schemeClr val="bg1"/>
                </a:solidFill>
                <a:latin typeface="Arial" panose="020B0604020202020204" pitchFamily="34" charset="0"/>
                <a:cs typeface="Lucida Sans Unicode" panose="020B0602030504020204" pitchFamily="34" charset="0"/>
              </a:defRPr>
            </a:lvl1pPr>
            <a:lvl2pPr marL="742950" indent="-285750" defTabSz="309563">
              <a:defRPr b="1">
                <a:solidFill>
                  <a:schemeClr val="bg1"/>
                </a:solidFill>
                <a:latin typeface="Arial" panose="020B0604020202020204" pitchFamily="34" charset="0"/>
                <a:cs typeface="Lucida Sans Unicode" panose="020B0602030504020204" pitchFamily="34" charset="0"/>
              </a:defRPr>
            </a:lvl2pPr>
            <a:lvl3pPr marL="1143000" indent="-228600" defTabSz="309563">
              <a:defRPr b="1">
                <a:solidFill>
                  <a:schemeClr val="bg1"/>
                </a:solidFill>
                <a:latin typeface="Arial" panose="020B0604020202020204" pitchFamily="34" charset="0"/>
                <a:cs typeface="Lucida Sans Unicode" panose="020B0602030504020204" pitchFamily="34" charset="0"/>
              </a:defRPr>
            </a:lvl3pPr>
            <a:lvl4pPr marL="1600200" indent="-228600" defTabSz="309563">
              <a:defRPr b="1">
                <a:solidFill>
                  <a:schemeClr val="bg1"/>
                </a:solidFill>
                <a:latin typeface="Arial" panose="020B0604020202020204" pitchFamily="34" charset="0"/>
                <a:cs typeface="Lucida Sans Unicode" panose="020B0602030504020204" pitchFamily="34" charset="0"/>
              </a:defRPr>
            </a:lvl4pPr>
            <a:lvl5pPr marL="2057400" indent="-228600" defTabSz="309563">
              <a:defRPr b="1">
                <a:solidFill>
                  <a:schemeClr val="bg1"/>
                </a:solidFill>
                <a:latin typeface="Arial" panose="020B0604020202020204" pitchFamily="34" charset="0"/>
                <a:cs typeface="Lucida Sans Unicode" panose="020B0602030504020204" pitchFamily="34" charset="0"/>
              </a:defRPr>
            </a:lvl5pPr>
            <a:lvl6pPr marL="25146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6pPr>
            <a:lvl7pPr marL="29718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7pPr>
            <a:lvl8pPr marL="34290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8pPr>
            <a:lvl9pPr marL="3886200" indent="-228600" defTabSz="309563" eaLnBrk="0" fontAlgn="base" hangingPunct="0">
              <a:spcBef>
                <a:spcPct val="0"/>
              </a:spcBef>
              <a:spcAft>
                <a:spcPct val="0"/>
              </a:spcAft>
              <a:defRPr b="1">
                <a:solidFill>
                  <a:schemeClr val="bg1"/>
                </a:solidFill>
                <a:latin typeface="Arial" panose="020B0604020202020204" pitchFamily="34" charset="0"/>
                <a:cs typeface="Lucida Sans Unicode" panose="020B0602030504020204" pitchFamily="34" charset="0"/>
              </a:defRPr>
            </a:lvl9pPr>
          </a:lstStyle>
          <a:p>
            <a:pPr algn="ctr">
              <a:lnSpc>
                <a:spcPts val="900"/>
              </a:lnSpc>
              <a:defRPr/>
            </a:pPr>
            <a:endParaRPr lang="fr-FR" altLang="fr-FR" sz="1100" dirty="0">
              <a:solidFill>
                <a:srgbClr val="0070C0"/>
              </a:solidFill>
              <a:cs typeface="Arial" panose="020B0604020202020204" pitchFamily="34" charset="0"/>
            </a:endParaRPr>
          </a:p>
          <a:p>
            <a:pPr algn="ctr">
              <a:defRPr/>
            </a:pPr>
            <a:r>
              <a:rPr lang="fr-FR" altLang="fr-FR" sz="1300" dirty="0">
                <a:solidFill>
                  <a:srgbClr val="0070C0"/>
                </a:solidFill>
                <a:cs typeface="Arial" panose="020B0604020202020204" pitchFamily="34" charset="0"/>
              </a:rPr>
              <a:t>Travaux </a:t>
            </a:r>
          </a:p>
          <a:p>
            <a:pPr algn="ctr">
              <a:defRPr/>
            </a:pPr>
            <a:r>
              <a:rPr lang="fr-FR" altLang="fr-FR" sz="1100" dirty="0">
                <a:solidFill>
                  <a:srgbClr val="0070C0"/>
                </a:solidFill>
                <a:cs typeface="Arial" panose="020B0604020202020204" pitchFamily="34" charset="0"/>
              </a:rPr>
              <a:t>Marchés  &lt; à  100 000€ HT </a:t>
            </a:r>
          </a:p>
          <a:p>
            <a:pPr algn="ctr">
              <a:defRPr/>
            </a:pPr>
            <a:r>
              <a:rPr lang="fr-FR" altLang="fr-FR" sz="800" b="0" dirty="0">
                <a:solidFill>
                  <a:srgbClr val="002060"/>
                </a:solidFill>
                <a:cs typeface="Arial" panose="020B0604020202020204" pitchFamily="34" charset="0"/>
              </a:rPr>
              <a:t>Contrat écrit   pour tout marché &gt; 25 000€ HT </a:t>
            </a:r>
          </a:p>
          <a:p>
            <a:pPr algn="ctr">
              <a:defRPr/>
            </a:pPr>
            <a:endParaRPr lang="fr-FR" altLang="fr-FR" sz="900" dirty="0">
              <a:solidFill>
                <a:srgbClr val="0070C0"/>
              </a:solidFill>
              <a:cs typeface="Arial" panose="020B0604020202020204" pitchFamily="34" charset="0"/>
            </a:endParaRPr>
          </a:p>
        </p:txBody>
      </p:sp>
      <p:pic>
        <p:nvPicPr>
          <p:cNvPr id="35866" name="Image 47">
            <a:extLst>
              <a:ext uri="{FF2B5EF4-FFF2-40B4-BE49-F238E27FC236}">
                <a16:creationId xmlns:a16="http://schemas.microsoft.com/office/drawing/2014/main" xmlns="" id="{17081B5E-B89E-74CD-4792-2013F6CBED2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r="3041" b="22758"/>
          <a:stretch>
            <a:fillRect/>
          </a:stretch>
        </p:blipFill>
        <p:spPr bwMode="auto">
          <a:xfrm>
            <a:off x="6813550" y="3265489"/>
            <a:ext cx="998538" cy="17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67" name="Image 49">
            <a:extLst>
              <a:ext uri="{FF2B5EF4-FFF2-40B4-BE49-F238E27FC236}">
                <a16:creationId xmlns:a16="http://schemas.microsoft.com/office/drawing/2014/main" xmlns="" id="{47C91B3F-76B3-113B-F213-960D739D924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r="3041" b="22758"/>
          <a:stretch>
            <a:fillRect/>
          </a:stretch>
        </p:blipFill>
        <p:spPr bwMode="auto">
          <a:xfrm>
            <a:off x="8318500" y="3460751"/>
            <a:ext cx="98583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Rectangle à coins arrondis 53">
            <a:extLst>
              <a:ext uri="{FF2B5EF4-FFF2-40B4-BE49-F238E27FC236}">
                <a16:creationId xmlns:a16="http://schemas.microsoft.com/office/drawing/2014/main" xmlns="" id="{6D898CD8-39BA-D52F-E52E-992033495947}"/>
              </a:ext>
            </a:extLst>
          </p:cNvPr>
          <p:cNvSpPr/>
          <p:nvPr/>
        </p:nvSpPr>
        <p:spPr>
          <a:xfrm>
            <a:off x="2036764" y="4679950"/>
            <a:ext cx="2860676" cy="118903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039">
              <a:defRPr/>
            </a:pPr>
            <a:endParaRPr lang="fr-FR" altLang="fr-FR" sz="1150" dirty="0">
              <a:solidFill>
                <a:prstClr val="black"/>
              </a:solidFill>
              <a:latin typeface="Arial" panose="020B0604020202020204" pitchFamily="34" charset="0"/>
              <a:cs typeface="Arial" panose="020B0604020202020204" pitchFamily="34" charset="0"/>
            </a:endParaRPr>
          </a:p>
          <a:p>
            <a:pPr algn="ctr" defTabSz="311039">
              <a:defRPr/>
            </a:pPr>
            <a:r>
              <a:rPr lang="fr-FR" altLang="fr-FR" sz="1200" b="1" dirty="0">
                <a:solidFill>
                  <a:srgbClr val="0070C0"/>
                </a:solidFill>
                <a:latin typeface="Arial" panose="020B0604020202020204" pitchFamily="34" charset="0"/>
                <a:cs typeface="Arial" panose="020B0604020202020204" pitchFamily="34" charset="0"/>
              </a:rPr>
              <a:t>Cas particuliers de </a:t>
            </a:r>
            <a:r>
              <a:rPr lang="fr-FR" sz="1200" b="1" dirty="0">
                <a:solidFill>
                  <a:srgbClr val="0070C0"/>
                </a:solidFill>
                <a:latin typeface="Arial" panose="020B0604020202020204" pitchFamily="34" charset="0"/>
                <a:cs typeface="Arial" panose="020B0604020202020204" pitchFamily="34" charset="0"/>
              </a:rPr>
              <a:t>marchés sans pub </a:t>
            </a:r>
            <a:r>
              <a:rPr lang="fr-FR" altLang="fr-FR" sz="1200" b="1" dirty="0">
                <a:solidFill>
                  <a:srgbClr val="0070C0"/>
                </a:solidFill>
                <a:latin typeface="Arial" panose="020B0604020202020204" pitchFamily="34" charset="0"/>
                <a:cs typeface="Arial" panose="020B0604020202020204" pitchFamily="34" charset="0"/>
              </a:rPr>
              <a:t>ni mise en concurrence</a:t>
            </a:r>
          </a:p>
          <a:p>
            <a:pPr algn="ctr" defTabSz="311039">
              <a:lnSpc>
                <a:spcPts val="900"/>
              </a:lnSpc>
              <a:defRPr/>
            </a:pPr>
            <a:endParaRPr lang="fr-FR" altLang="fr-FR" sz="800" dirty="0">
              <a:solidFill>
                <a:srgbClr val="0070C0"/>
              </a:solidFill>
              <a:latin typeface="Arial" panose="020B0604020202020204" pitchFamily="34" charset="0"/>
              <a:cs typeface="Arial" panose="020B0604020202020204" pitchFamily="34" charset="0"/>
            </a:endParaRPr>
          </a:p>
          <a:p>
            <a:pPr marL="128588" indent="-128588" defTabSz="311039">
              <a:lnSpc>
                <a:spcPts val="900"/>
              </a:lnSpc>
              <a:buFont typeface="Arial" panose="020B0604020202020204" pitchFamily="34" charset="0"/>
              <a:buChar char="•"/>
              <a:defRPr/>
            </a:pPr>
            <a:r>
              <a:rPr lang="fr-FR" sz="900" dirty="0">
                <a:solidFill>
                  <a:srgbClr val="0070C0"/>
                </a:solidFill>
                <a:latin typeface="Arial" panose="020B0604020202020204" pitchFamily="34" charset="0"/>
                <a:cs typeface="Arial" panose="020B0604020202020204" pitchFamily="34" charset="0"/>
              </a:rPr>
              <a:t>Marchés innovants :</a:t>
            </a:r>
          </a:p>
          <a:p>
            <a:pPr defTabSz="311039">
              <a:lnSpc>
                <a:spcPts val="900"/>
              </a:lnSpc>
              <a:defRPr/>
            </a:pPr>
            <a:r>
              <a:rPr lang="fr-FR" sz="900" dirty="0">
                <a:solidFill>
                  <a:srgbClr val="0070C0"/>
                </a:solidFill>
                <a:latin typeface="Arial" panose="020B0604020202020204" pitchFamily="34" charset="0"/>
                <a:cs typeface="Arial" panose="020B0604020202020204" pitchFamily="34" charset="0"/>
              </a:rPr>
              <a:t>      &lt; 100 000€ HT</a:t>
            </a:r>
          </a:p>
          <a:p>
            <a:pPr defTabSz="311039">
              <a:lnSpc>
                <a:spcPts val="900"/>
              </a:lnSpc>
              <a:defRPr/>
            </a:pPr>
            <a:endParaRPr lang="fr-FR" sz="600" dirty="0">
              <a:solidFill>
                <a:srgbClr val="0070C0"/>
              </a:solidFill>
              <a:latin typeface="Arial" panose="020B0604020202020204" pitchFamily="34" charset="0"/>
              <a:cs typeface="Arial" panose="020B0604020202020204" pitchFamily="34" charset="0"/>
            </a:endParaRPr>
          </a:p>
          <a:p>
            <a:pPr marL="128588" indent="-128588" defTabSz="311039">
              <a:lnSpc>
                <a:spcPts val="800"/>
              </a:lnSpc>
              <a:buFont typeface="Arial" panose="020B0604020202020204" pitchFamily="34" charset="0"/>
              <a:buChar char="•"/>
              <a:defRPr/>
            </a:pPr>
            <a:r>
              <a:rPr lang="fr-FR" altLang="fr-FR" sz="900" dirty="0">
                <a:solidFill>
                  <a:srgbClr val="008080"/>
                </a:solidFill>
                <a:latin typeface="Arial" panose="020B0604020202020204" pitchFamily="34" charset="0"/>
                <a:cs typeface="Arial" panose="020B0604020202020204" pitchFamily="34" charset="0"/>
              </a:rPr>
              <a:t>Achat de livres non scolaires :                                 </a:t>
            </a:r>
            <a:r>
              <a:rPr lang="fr-FR" altLang="fr-FR" sz="900" dirty="0">
                <a:solidFill>
                  <a:srgbClr val="0070C0"/>
                </a:solidFill>
                <a:latin typeface="Arial" panose="020B0604020202020204" pitchFamily="34" charset="0"/>
                <a:cs typeface="Arial" panose="020B0604020202020204" pitchFamily="34" charset="0"/>
              </a:rPr>
              <a:t>&lt; 90 000€ HT </a:t>
            </a:r>
            <a:r>
              <a:rPr lang="fr-FR" altLang="fr-FR" sz="750" dirty="0">
                <a:solidFill>
                  <a:srgbClr val="002060"/>
                </a:solidFill>
                <a:latin typeface="Arial" panose="020B0604020202020204" pitchFamily="34" charset="0"/>
                <a:cs typeface="Arial" panose="020B0604020202020204" pitchFamily="34" charset="0"/>
              </a:rPr>
              <a:t>(</a:t>
            </a:r>
            <a:r>
              <a:rPr lang="fr-FR" sz="750" dirty="0">
                <a:solidFill>
                  <a:srgbClr val="002060"/>
                </a:solidFill>
              </a:rPr>
              <a:t>à destination des bibliothèques accueillant du public)</a:t>
            </a:r>
            <a:endParaRPr lang="fr-FR" altLang="fr-FR" sz="750" dirty="0">
              <a:solidFill>
                <a:srgbClr val="002060"/>
              </a:solidFill>
              <a:latin typeface="Arial" panose="020B0604020202020204" pitchFamily="34" charset="0"/>
              <a:cs typeface="Arial" panose="020B0604020202020204" pitchFamily="34" charset="0"/>
            </a:endParaRPr>
          </a:p>
          <a:p>
            <a:pPr algn="ctr" defTabSz="311039">
              <a:defRPr/>
            </a:pPr>
            <a:endParaRPr lang="fr-FR" sz="700" dirty="0">
              <a:solidFill>
                <a:prstClr val="black"/>
              </a:solidFill>
              <a:latin typeface="Arial Narrow" panose="020B0606020202030204" pitchFamily="34" charset="0"/>
              <a:cs typeface="Arial" panose="020B0604020202020204" pitchFamily="34" charset="0"/>
            </a:endParaRPr>
          </a:p>
        </p:txBody>
      </p:sp>
      <p:sp>
        <p:nvSpPr>
          <p:cNvPr id="63" name="Rectangle à coins arrondis 62">
            <a:extLst>
              <a:ext uri="{FF2B5EF4-FFF2-40B4-BE49-F238E27FC236}">
                <a16:creationId xmlns:a16="http://schemas.microsoft.com/office/drawing/2014/main" xmlns="" id="{A6F7357F-96B0-AD65-31A5-611732242649}"/>
              </a:ext>
            </a:extLst>
          </p:cNvPr>
          <p:cNvSpPr/>
          <p:nvPr/>
        </p:nvSpPr>
        <p:spPr>
          <a:xfrm>
            <a:off x="6630988" y="3776664"/>
            <a:ext cx="1270000" cy="23812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fr-FR" sz="700" dirty="0">
                <a:solidFill>
                  <a:srgbClr val="009999"/>
                </a:solidFill>
                <a:latin typeface="Arial" panose="020B0604020202020204" pitchFamily="34" charset="0"/>
                <a:cs typeface="Arial" panose="020B0604020202020204" pitchFamily="34" charset="0"/>
              </a:rPr>
              <a:t>Formulaire Standardisé </a:t>
            </a:r>
            <a:r>
              <a:rPr lang="fr-FR" sz="600" dirty="0">
                <a:solidFill>
                  <a:srgbClr val="009999"/>
                </a:solidFill>
                <a:latin typeface="Arial" panose="020B0604020202020204" pitchFamily="34" charset="0"/>
                <a:cs typeface="Arial" panose="020B0604020202020204" pitchFamily="34" charset="0"/>
              </a:rPr>
              <a:t>Depuis le  1</a:t>
            </a:r>
            <a:r>
              <a:rPr lang="fr-FR" sz="600" baseline="30000" dirty="0">
                <a:solidFill>
                  <a:srgbClr val="009999"/>
                </a:solidFill>
                <a:latin typeface="Arial" panose="020B0604020202020204" pitchFamily="34" charset="0"/>
                <a:cs typeface="Arial" panose="020B0604020202020204" pitchFamily="34" charset="0"/>
              </a:rPr>
              <a:t>er</a:t>
            </a:r>
            <a:r>
              <a:rPr lang="fr-FR" sz="600" dirty="0">
                <a:solidFill>
                  <a:srgbClr val="009999"/>
                </a:solidFill>
                <a:latin typeface="Arial" panose="020B0604020202020204" pitchFamily="34" charset="0"/>
                <a:cs typeface="Arial" panose="020B0604020202020204" pitchFamily="34" charset="0"/>
              </a:rPr>
              <a:t> janvier 2022</a:t>
            </a:r>
          </a:p>
        </p:txBody>
      </p:sp>
      <p:sp>
        <p:nvSpPr>
          <p:cNvPr id="64" name="Rectangle à coins arrondis 63">
            <a:extLst>
              <a:ext uri="{FF2B5EF4-FFF2-40B4-BE49-F238E27FC236}">
                <a16:creationId xmlns:a16="http://schemas.microsoft.com/office/drawing/2014/main" xmlns="" id="{11FE7A41-15B8-8F5D-885B-768912A29B2A}"/>
              </a:ext>
            </a:extLst>
          </p:cNvPr>
          <p:cNvSpPr/>
          <p:nvPr/>
        </p:nvSpPr>
        <p:spPr>
          <a:xfrm>
            <a:off x="6646064" y="4068764"/>
            <a:ext cx="3720448" cy="4079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4450" algn="ctr">
              <a:lnSpc>
                <a:spcPts val="900"/>
              </a:lnSpc>
              <a:defRPr/>
            </a:pPr>
            <a:endParaRPr lang="fr-FR" sz="900" dirty="0">
              <a:solidFill>
                <a:prstClr val="black"/>
              </a:solidFill>
              <a:latin typeface="Arial" panose="020B0604020202020204" pitchFamily="34" charset="0"/>
              <a:cs typeface="Arial" panose="020B0604020202020204" pitchFamily="34" charset="0"/>
            </a:endParaRPr>
          </a:p>
          <a:p>
            <a:pPr marL="44450" algn="ctr">
              <a:lnSpc>
                <a:spcPts val="900"/>
              </a:lnSpc>
              <a:defRPr/>
            </a:pPr>
            <a:r>
              <a:rPr lang="fr-FR" sz="900" dirty="0">
                <a:solidFill>
                  <a:srgbClr val="C00000"/>
                </a:solidFill>
                <a:latin typeface="Arial" panose="020B0604020202020204" pitchFamily="34" charset="0"/>
                <a:cs typeface="Arial" panose="020B0604020202020204" pitchFamily="34" charset="0"/>
              </a:rPr>
              <a:t>Collectivités territoriales  : contrôle de légalité </a:t>
            </a:r>
          </a:p>
          <a:p>
            <a:pPr marL="44450" algn="ctr">
              <a:lnSpc>
                <a:spcPts val="900"/>
              </a:lnSpc>
              <a:defRPr/>
            </a:pPr>
            <a:r>
              <a:rPr lang="fr-FR" sz="900" dirty="0">
                <a:solidFill>
                  <a:prstClr val="black"/>
                </a:solidFill>
                <a:latin typeface="Arial" panose="020B0604020202020204" pitchFamily="34" charset="0"/>
                <a:cs typeface="Arial" panose="020B0604020202020204" pitchFamily="34" charset="0"/>
              </a:rPr>
              <a:t>Transmission marchés et leurs avenants à partir de 216 000 € HT</a:t>
            </a:r>
          </a:p>
        </p:txBody>
      </p:sp>
      <p:sp>
        <p:nvSpPr>
          <p:cNvPr id="24609" name="Titre 4">
            <a:extLst>
              <a:ext uri="{FF2B5EF4-FFF2-40B4-BE49-F238E27FC236}">
                <a16:creationId xmlns:a16="http://schemas.microsoft.com/office/drawing/2014/main" xmlns="" id="{4A41F02C-FB4A-3546-271E-04A0C291C056}"/>
              </a:ext>
            </a:extLst>
          </p:cNvPr>
          <p:cNvSpPr>
            <a:spLocks noGrp="1"/>
          </p:cNvSpPr>
          <p:nvPr>
            <p:ph type="title"/>
          </p:nvPr>
        </p:nvSpPr>
        <p:spPr>
          <a:xfrm>
            <a:off x="1958975" y="673100"/>
            <a:ext cx="8407538" cy="388938"/>
          </a:xfrm>
          <a:solidFill>
            <a:srgbClr val="0033CC"/>
          </a:solidFill>
        </p:spPr>
        <p:txBody>
          <a:bodyPr/>
          <a:lstStyle/>
          <a:p>
            <a:pPr algn="ctr">
              <a:lnSpc>
                <a:spcPts val="2600"/>
              </a:lnSpc>
              <a:defRPr/>
            </a:pPr>
            <a:r>
              <a:rPr kumimoji="1" lang="fr-FR" altLang="fr-FR" sz="2250" b="1" dirty="0">
                <a:latin typeface="Arial Narrow" panose="020B0606020202030204" pitchFamily="34" charset="0"/>
                <a:ea typeface="+mn-ea"/>
              </a:rPr>
              <a:t>Seuils et publicité des marchés publics</a:t>
            </a:r>
          </a:p>
        </p:txBody>
      </p:sp>
      <p:sp>
        <p:nvSpPr>
          <p:cNvPr id="35872" name="Espace réservé du numéro de diapositive 4">
            <a:extLst>
              <a:ext uri="{FF2B5EF4-FFF2-40B4-BE49-F238E27FC236}">
                <a16:creationId xmlns:a16="http://schemas.microsoft.com/office/drawing/2014/main" xmlns="" id="{499ED83C-228D-E271-4442-6B1CE381151A}"/>
              </a:ext>
            </a:extLst>
          </p:cNvPr>
          <p:cNvSpPr>
            <a:spLocks noGrp="1" noChangeArrowheads="1"/>
          </p:cNvSpPr>
          <p:nvPr>
            <p:ph type="sldNum" sz="quarter" idx="14"/>
          </p:nvPr>
        </p:nvSpPr>
        <p:spPr bwMode="auto">
          <a:xfrm>
            <a:off x="9737725" y="6397626"/>
            <a:ext cx="495300" cy="409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SzTx/>
              <a:buFont typeface="Arial" panose="020B0604020202020204" pitchFamily="34" charset="0"/>
              <a:buNone/>
            </a:pPr>
            <a:fld id="{666B34DC-6788-4E0C-8278-175DED97554E}" type="slidenum">
              <a:rPr lang="fr-FR" altLang="fr-FR" sz="1200">
                <a:solidFill>
                  <a:srgbClr val="898989"/>
                </a:solidFill>
                <a:latin typeface="Arial" panose="020B0604020202020204" pitchFamily="34" charset="0"/>
              </a:rPr>
              <a:pPr>
                <a:spcBef>
                  <a:spcPct val="0"/>
                </a:spcBef>
                <a:buSzTx/>
                <a:buFont typeface="Arial" panose="020B0604020202020204" pitchFamily="34" charset="0"/>
                <a:buNone/>
              </a:pPr>
              <a:t>18</a:t>
            </a:fld>
            <a:endParaRPr lang="fr-FR" altLang="fr-FR" sz="1200">
              <a:solidFill>
                <a:srgbClr val="898989"/>
              </a:solidFill>
              <a:latin typeface="Arial" panose="020B0604020202020204" pitchFamily="34" charset="0"/>
            </a:endParaRPr>
          </a:p>
        </p:txBody>
      </p:sp>
      <p:cxnSp>
        <p:nvCxnSpPr>
          <p:cNvPr id="28" name="Connecteur droit 27">
            <a:extLst>
              <a:ext uri="{FF2B5EF4-FFF2-40B4-BE49-F238E27FC236}">
                <a16:creationId xmlns:a16="http://schemas.microsoft.com/office/drawing/2014/main" xmlns="" id="{50AFE5BB-FC37-AFCF-F36A-5EA43A3BF9A7}"/>
              </a:ext>
            </a:extLst>
          </p:cNvPr>
          <p:cNvCxnSpPr>
            <a:cxnSpLocks/>
          </p:cNvCxnSpPr>
          <p:nvPr/>
        </p:nvCxnSpPr>
        <p:spPr>
          <a:xfrm flipV="1">
            <a:off x="7016750" y="1914526"/>
            <a:ext cx="0" cy="200025"/>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5" name="Image 10">
            <a:extLst>
              <a:ext uri="{FF2B5EF4-FFF2-40B4-BE49-F238E27FC236}">
                <a16:creationId xmlns:a16="http://schemas.microsoft.com/office/drawing/2014/main" xmlns="" id="{5C7AEBE8-83AB-1B28-9158-8DD42B48473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01420EC-19C6-D917-EE21-30E099355F17}"/>
            </a:ext>
          </a:extLst>
        </p:cNvPr>
        <p:cNvGrpSpPr/>
        <p:nvPr/>
      </p:nvGrpSpPr>
      <p:grpSpPr>
        <a:xfrm>
          <a:off x="0" y="0"/>
          <a:ext cx="0" cy="0"/>
          <a:chOff x="0" y="0"/>
          <a:chExt cx="0" cy="0"/>
        </a:xfrm>
      </p:grpSpPr>
      <p:sp>
        <p:nvSpPr>
          <p:cNvPr id="105474" name="Text Box 1">
            <a:extLst>
              <a:ext uri="{FF2B5EF4-FFF2-40B4-BE49-F238E27FC236}">
                <a16:creationId xmlns:a16="http://schemas.microsoft.com/office/drawing/2014/main" xmlns="" id="{588E72EB-37FE-C720-4220-C06A3D4F0F0C}"/>
              </a:ext>
            </a:extLst>
          </p:cNvPr>
          <p:cNvSpPr txBox="1">
            <a:spLocks noChangeArrowheads="1"/>
          </p:cNvSpPr>
          <p:nvPr/>
        </p:nvSpPr>
        <p:spPr bwMode="auto">
          <a:xfrm>
            <a:off x="2424110" y="1599406"/>
            <a:ext cx="7558089" cy="3270768"/>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fr-FR" altLang="fr-FR" sz="2400"/>
          </a:p>
        </p:txBody>
      </p:sp>
      <p:sp>
        <p:nvSpPr>
          <p:cNvPr id="105475" name="Text Box 2">
            <a:extLst>
              <a:ext uri="{FF2B5EF4-FFF2-40B4-BE49-F238E27FC236}">
                <a16:creationId xmlns:a16="http://schemas.microsoft.com/office/drawing/2014/main" xmlns="" id="{21A6D7B2-73C8-AA0B-C869-09471AD4F510}"/>
              </a:ext>
            </a:extLst>
          </p:cNvPr>
          <p:cNvSpPr txBox="1">
            <a:spLocks noChangeArrowheads="1"/>
          </p:cNvSpPr>
          <p:nvPr/>
        </p:nvSpPr>
        <p:spPr bwMode="auto">
          <a:xfrm>
            <a:off x="3071814" y="3068638"/>
            <a:ext cx="6789737"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endParaRPr lang="fr-FR" altLang="fr-FR" sz="2400"/>
          </a:p>
        </p:txBody>
      </p:sp>
      <p:sp>
        <p:nvSpPr>
          <p:cNvPr id="105476" name="Rectangle 4">
            <a:extLst>
              <a:ext uri="{FF2B5EF4-FFF2-40B4-BE49-F238E27FC236}">
                <a16:creationId xmlns:a16="http://schemas.microsoft.com/office/drawing/2014/main" xmlns="" id="{8DC1659F-71BA-49BA-66C4-0FC899A89F26}"/>
              </a:ext>
            </a:extLst>
          </p:cNvPr>
          <p:cNvSpPr>
            <a:spLocks noChangeArrowheads="1"/>
          </p:cNvSpPr>
          <p:nvPr/>
        </p:nvSpPr>
        <p:spPr bwMode="auto">
          <a:xfrm>
            <a:off x="3432175" y="549275"/>
            <a:ext cx="694848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10000"/>
              </a:lnSpc>
              <a:spcBef>
                <a:spcPct val="0"/>
              </a:spcBef>
              <a:buClr>
                <a:srgbClr val="000000"/>
              </a:buClr>
              <a:buFont typeface="Times New Roman" panose="02020603050405020304" pitchFamily="18" charset="0"/>
              <a:buNone/>
            </a:pPr>
            <a:r>
              <a:rPr lang="fr-FR" altLang="fr-FR" sz="2800">
                <a:solidFill>
                  <a:srgbClr val="FFFFFF"/>
                </a:solidFill>
              </a:rPr>
              <a:t> </a:t>
            </a:r>
            <a:endParaRPr lang="fr-FR" altLang="fr-FR" sz="3600">
              <a:solidFill>
                <a:srgbClr val="595959"/>
              </a:solidFill>
            </a:endParaRPr>
          </a:p>
        </p:txBody>
      </p:sp>
      <p:sp>
        <p:nvSpPr>
          <p:cNvPr id="105480" name="Rectangle 13">
            <a:extLst>
              <a:ext uri="{FF2B5EF4-FFF2-40B4-BE49-F238E27FC236}">
                <a16:creationId xmlns:a16="http://schemas.microsoft.com/office/drawing/2014/main" xmlns="" id="{08E4BB49-BEF4-9EC6-83E2-0AE318146199}"/>
              </a:ext>
            </a:extLst>
          </p:cNvPr>
          <p:cNvSpPr>
            <a:spLocks noChangeArrowheads="1"/>
          </p:cNvSpPr>
          <p:nvPr/>
        </p:nvSpPr>
        <p:spPr bwMode="auto">
          <a:xfrm>
            <a:off x="2855914" y="3244850"/>
            <a:ext cx="69119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800">
                <a:latin typeface="Arial" panose="020B0604020202020204" pitchFamily="34" charset="0"/>
              </a:rPr>
              <a:t> </a:t>
            </a:r>
            <a:endParaRPr lang="fr-FR" altLang="fr-FR" sz="2800">
              <a:latin typeface="Arial" panose="020B0604020202020204" pitchFamily="34" charset="0"/>
            </a:endParaRPr>
          </a:p>
        </p:txBody>
      </p:sp>
      <p:sp>
        <p:nvSpPr>
          <p:cNvPr id="105482" name="Rectangle 9">
            <a:extLst>
              <a:ext uri="{FF2B5EF4-FFF2-40B4-BE49-F238E27FC236}">
                <a16:creationId xmlns:a16="http://schemas.microsoft.com/office/drawing/2014/main" xmlns="" id="{3C37202E-2ECD-FCE0-1F83-89318298AC8A}"/>
              </a:ext>
            </a:extLst>
          </p:cNvPr>
          <p:cNvSpPr>
            <a:spLocks noChangeArrowheads="1"/>
          </p:cNvSpPr>
          <p:nvPr/>
        </p:nvSpPr>
        <p:spPr bwMode="auto">
          <a:xfrm>
            <a:off x="3647729" y="3140968"/>
            <a:ext cx="559911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120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112077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112077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None/>
            </a:pPr>
            <a:r>
              <a:rPr lang="fr-FR" sz="2400" dirty="0">
                <a:latin typeface="Arial" panose="020B0604020202020204" pitchFamily="34" charset="0"/>
                <a:cs typeface="Arial" panose="020B0604020202020204" pitchFamily="34" charset="0"/>
              </a:rPr>
              <a:t>Dispositif visant à simplifiant l’accès à la commande publique : « passe marchés »</a:t>
            </a:r>
            <a:br>
              <a:rPr lang="fr-FR" sz="2400" dirty="0">
                <a:latin typeface="Arial" panose="020B0604020202020204" pitchFamily="34" charset="0"/>
                <a:cs typeface="Arial" panose="020B0604020202020204" pitchFamily="34" charset="0"/>
              </a:rPr>
            </a:br>
            <a:endParaRPr lang="fr-FR" altLang="fr-FR" sz="2800" dirty="0">
              <a:latin typeface="Verdana" panose="020B0604030504040204" pitchFamily="34" charset="0"/>
            </a:endParaRPr>
          </a:p>
        </p:txBody>
      </p:sp>
      <p:sp>
        <p:nvSpPr>
          <p:cNvPr id="3" name="Espace réservé du numéro de diapositive 2">
            <a:extLst>
              <a:ext uri="{FF2B5EF4-FFF2-40B4-BE49-F238E27FC236}">
                <a16:creationId xmlns:a16="http://schemas.microsoft.com/office/drawing/2014/main" xmlns="" id="{E31BE939-4CAA-EE08-D838-466B1484702D}"/>
              </a:ext>
            </a:extLst>
          </p:cNvPr>
          <p:cNvSpPr>
            <a:spLocks noGrp="1"/>
          </p:cNvSpPr>
          <p:nvPr>
            <p:ph type="sldNum" sz="quarter" idx="12"/>
          </p:nvPr>
        </p:nvSpPr>
        <p:spPr/>
        <p:txBody>
          <a:bodyPr/>
          <a:lstStyle/>
          <a:p>
            <a:fld id="{E019C1E9-BA57-4C3B-8C55-5A3CBCADEABD}" type="slidenum">
              <a:rPr lang="fr-FR" smtClean="0"/>
              <a:t>19</a:t>
            </a:fld>
            <a:endParaRPr lang="fr-FR"/>
          </a:p>
        </p:txBody>
      </p:sp>
      <p:pic>
        <p:nvPicPr>
          <p:cNvPr id="4" name="Image 10">
            <a:extLst>
              <a:ext uri="{FF2B5EF4-FFF2-40B4-BE49-F238E27FC236}">
                <a16:creationId xmlns:a16="http://schemas.microsoft.com/office/drawing/2014/main" xmlns="" id="{D7B94D97-D1D8-F238-1E52-DEF21C4F5D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698937"/>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491F900-3A98-D0F7-8F88-0360CDE07673}"/>
              </a:ext>
            </a:extLst>
          </p:cNvPr>
          <p:cNvSpPr>
            <a:spLocks noGrp="1"/>
          </p:cNvSpPr>
          <p:nvPr>
            <p:ph type="title"/>
          </p:nvPr>
        </p:nvSpPr>
        <p:spPr>
          <a:xfrm>
            <a:off x="838200" y="681037"/>
            <a:ext cx="10515600" cy="551415"/>
          </a:xfrm>
          <a:solidFill>
            <a:srgbClr val="0033CC"/>
          </a:solidFill>
        </p:spPr>
        <p:txBody>
          <a:bodyPr>
            <a:normAutofit fontScale="90000"/>
          </a:bodyPr>
          <a:lstStyle/>
          <a:p>
            <a:pPr algn="ctr"/>
            <a:r>
              <a:rPr lang="fr-FR" altLang="fr-FR" b="1" dirty="0">
                <a:solidFill>
                  <a:schemeClr val="bg1"/>
                </a:solidFill>
                <a:latin typeface="Arial Narrow" panose="020B0606020202030204" pitchFamily="34" charset="0"/>
                <a:cs typeface="Arial" panose="020B0604020202020204" pitchFamily="34" charset="0"/>
              </a:rPr>
              <a:t/>
            </a:r>
            <a:br>
              <a:rPr lang="fr-FR" altLang="fr-FR" b="1" dirty="0">
                <a:solidFill>
                  <a:schemeClr val="bg1"/>
                </a:solidFill>
                <a:latin typeface="Arial Narrow" panose="020B0606020202030204" pitchFamily="34" charset="0"/>
                <a:cs typeface="Arial" panose="020B0604020202020204" pitchFamily="34" charset="0"/>
              </a:rPr>
            </a:br>
            <a:r>
              <a:rPr lang="fr-FR" altLang="fr-FR" sz="3300" b="1" dirty="0">
                <a:solidFill>
                  <a:schemeClr val="bg1"/>
                </a:solidFill>
                <a:latin typeface="Arial Narrow" panose="020B0606020202030204" pitchFamily="34" charset="0"/>
                <a:cs typeface="Arial" panose="020B0604020202020204" pitchFamily="34" charset="0"/>
              </a:rPr>
              <a:t>Les seuils européens en vigueur au 1</a:t>
            </a:r>
            <a:r>
              <a:rPr lang="fr-FR" altLang="fr-FR" sz="3300" b="1" baseline="30000" dirty="0">
                <a:solidFill>
                  <a:schemeClr val="bg1"/>
                </a:solidFill>
                <a:latin typeface="Arial Narrow" panose="020B0606020202030204" pitchFamily="34" charset="0"/>
                <a:cs typeface="Arial" panose="020B0604020202020204" pitchFamily="34" charset="0"/>
              </a:rPr>
              <a:t>er</a:t>
            </a:r>
            <a:r>
              <a:rPr lang="fr-FR" altLang="fr-FR" sz="3300" b="1" dirty="0">
                <a:solidFill>
                  <a:schemeClr val="bg1"/>
                </a:solidFill>
                <a:latin typeface="Arial Narrow" panose="020B0606020202030204" pitchFamily="34" charset="0"/>
                <a:cs typeface="Arial" panose="020B0604020202020204" pitchFamily="34" charset="0"/>
              </a:rPr>
              <a:t> janvier 2026</a:t>
            </a:r>
            <a:r>
              <a:rPr lang="fr-FR" altLang="fr-FR" sz="3300" b="1" dirty="0">
                <a:solidFill>
                  <a:schemeClr val="bg1"/>
                </a:solidFill>
                <a:latin typeface="Arial Narrow" panose="020B0606020202030204" pitchFamily="34" charset="0"/>
                <a:ea typeface="Calibri" panose="020F0502020204030204" pitchFamily="34" charset="0"/>
                <a:cs typeface="Arial" panose="020B0604020202020204" pitchFamily="34" charset="0"/>
              </a:rPr>
              <a:t/>
            </a:r>
            <a:br>
              <a:rPr lang="fr-FR" altLang="fr-FR" sz="3300" b="1" dirty="0">
                <a:solidFill>
                  <a:schemeClr val="bg1"/>
                </a:solidFill>
                <a:latin typeface="Arial Narrow" panose="020B0606020202030204" pitchFamily="34" charset="0"/>
                <a:ea typeface="Calibri" panose="020F0502020204030204" pitchFamily="34" charset="0"/>
                <a:cs typeface="Arial" panose="020B0604020202020204" pitchFamily="34" charset="0"/>
              </a:rPr>
            </a:br>
            <a:endParaRPr lang="fr-FR" sz="3300" dirty="0">
              <a:latin typeface="Arial Narrow" panose="020B060602020203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xmlns="" id="{362BC954-12E9-E596-8F9B-A93A3E528EAC}"/>
              </a:ext>
            </a:extLst>
          </p:cNvPr>
          <p:cNvSpPr>
            <a:spLocks noGrp="1"/>
          </p:cNvSpPr>
          <p:nvPr>
            <p:ph idx="1"/>
          </p:nvPr>
        </p:nvSpPr>
        <p:spPr>
          <a:xfrm>
            <a:off x="679174" y="1925016"/>
            <a:ext cx="10833652" cy="3432175"/>
          </a:xfrm>
          <a:ln>
            <a:solidFill>
              <a:schemeClr val="accent1"/>
            </a:solidFill>
          </a:ln>
        </p:spPr>
        <p:txBody>
          <a:bodyPr>
            <a:normAutofit lnSpcReduction="10000"/>
          </a:bodyPr>
          <a:lstStyle/>
          <a:p>
            <a:r>
              <a:rPr lang="fr-FR" sz="2200" b="1" dirty="0">
                <a:solidFill>
                  <a:srgbClr val="0070C0"/>
                </a:solidFill>
                <a:latin typeface="Arial" panose="020B0604020202020204" pitchFamily="34" charset="0"/>
                <a:cs typeface="Arial" panose="020B0604020202020204" pitchFamily="34" charset="0"/>
              </a:rPr>
              <a:t>Contexte et cadre juridique des seuils de procédure</a:t>
            </a:r>
          </a:p>
          <a:p>
            <a:endParaRPr lang="fr-FR" sz="400" b="1" dirty="0">
              <a:solidFill>
                <a:srgbClr val="0070C0"/>
              </a:solidFill>
              <a:latin typeface="Arial" panose="020B0604020202020204" pitchFamily="34" charset="0"/>
              <a:cs typeface="Arial" panose="020B0604020202020204" pitchFamily="34" charset="0"/>
            </a:endParaRPr>
          </a:p>
          <a:p>
            <a:r>
              <a:rPr lang="fr-FR" sz="2000" b="1" dirty="0">
                <a:latin typeface="Arial" panose="020B0604020202020204" pitchFamily="34" charset="0"/>
                <a:cs typeface="Arial" panose="020B0604020202020204" pitchFamily="34" charset="0"/>
              </a:rPr>
              <a:t>Les procédures de passation des marchés publics sont encadrées par des seuils européens qui déterminent la procédure applicable. </a:t>
            </a:r>
          </a:p>
          <a:p>
            <a:r>
              <a:rPr lang="fr-FR" sz="2000" b="1" dirty="0">
                <a:latin typeface="Arial" panose="020B0604020202020204" pitchFamily="34" charset="0"/>
                <a:cs typeface="Arial" panose="020B0604020202020204" pitchFamily="34" charset="0"/>
              </a:rPr>
              <a:t>Ces seuils sont révisés tous les 2 ans </a:t>
            </a:r>
            <a:r>
              <a:rPr lang="fr-FR" sz="2000" dirty="0">
                <a:latin typeface="Arial" panose="020B0604020202020204" pitchFamily="34" charset="0"/>
                <a:cs typeface="Arial" panose="020B0604020202020204" pitchFamily="34" charset="0"/>
              </a:rPr>
              <a:t>pour tenir compte des évolutions économiques et monétaires, conformément aux directives européennes et aux règlements délégués de la Commission européenne.</a:t>
            </a:r>
          </a:p>
          <a:p>
            <a:r>
              <a:rPr lang="fr-FR" sz="2000" dirty="0">
                <a:latin typeface="Arial" panose="020B0604020202020204" pitchFamily="34" charset="0"/>
                <a:cs typeface="Arial" panose="020B0604020202020204" pitchFamily="34" charset="0"/>
              </a:rPr>
              <a:t>Le règlement délégué (UE) 2025/2152 de la Commission du 22 octobre 2025 a modifié les seuils applicables aux marchés de fournitures, de services et de travaux et aux concessions.</a:t>
            </a:r>
          </a:p>
          <a:p>
            <a:r>
              <a:rPr lang="fr-FR" sz="2000" dirty="0">
                <a:latin typeface="Arial" panose="020B0604020202020204" pitchFamily="34" charset="0"/>
                <a:cs typeface="Arial" panose="020B0604020202020204" pitchFamily="34" charset="0"/>
              </a:rPr>
              <a:t>L’avis relatif aux seuils de procédure a été publié au Journal officiel du 26 décembre 2025 (annexe 2 du CCP). Ils s’appliquent aux consultations lancées à compter du 1</a:t>
            </a:r>
            <a:r>
              <a:rPr lang="fr-FR" sz="2000" baseline="30000" dirty="0">
                <a:latin typeface="Arial" panose="020B0604020202020204" pitchFamily="34" charset="0"/>
                <a:cs typeface="Arial" panose="020B0604020202020204" pitchFamily="34" charset="0"/>
              </a:rPr>
              <a:t>er</a:t>
            </a:r>
            <a:r>
              <a:rPr lang="fr-FR" sz="2000" dirty="0">
                <a:latin typeface="Arial" panose="020B0604020202020204" pitchFamily="34" charset="0"/>
                <a:cs typeface="Arial" panose="020B0604020202020204" pitchFamily="34" charset="0"/>
              </a:rPr>
              <a:t> janvier 2026.</a:t>
            </a:r>
          </a:p>
        </p:txBody>
      </p:sp>
      <p:pic>
        <p:nvPicPr>
          <p:cNvPr id="4" name="Image 10">
            <a:extLst>
              <a:ext uri="{FF2B5EF4-FFF2-40B4-BE49-F238E27FC236}">
                <a16:creationId xmlns:a16="http://schemas.microsoft.com/office/drawing/2014/main" xmlns="" id="{17C2E4D6-DF5F-28C2-0FB8-1574A915288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31512" y="6068218"/>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0807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CE064AD-7505-7A69-F236-F5453EF50EC5}"/>
              </a:ext>
            </a:extLst>
          </p:cNvPr>
          <p:cNvSpPr>
            <a:spLocks noGrp="1"/>
          </p:cNvSpPr>
          <p:nvPr>
            <p:ph type="title"/>
          </p:nvPr>
        </p:nvSpPr>
        <p:spPr>
          <a:xfrm>
            <a:off x="150725" y="260647"/>
            <a:ext cx="11947489" cy="500733"/>
          </a:xfrm>
        </p:spPr>
        <p:txBody>
          <a:bodyPr>
            <a:noAutofit/>
          </a:bodyPr>
          <a:lstStyle/>
          <a:p>
            <a:pPr algn="l"/>
            <a:r>
              <a:rPr lang="fr-FR" sz="2350" b="1" dirty="0">
                <a:latin typeface="Arial" panose="020B0604020202020204" pitchFamily="34" charset="0"/>
                <a:cs typeface="Arial" panose="020B0604020202020204" pitchFamily="34" charset="0"/>
              </a:rPr>
              <a:t/>
            </a:r>
            <a:br>
              <a:rPr lang="fr-FR" sz="2350" b="1" dirty="0">
                <a:latin typeface="Arial" panose="020B0604020202020204" pitchFamily="34" charset="0"/>
                <a:cs typeface="Arial" panose="020B0604020202020204" pitchFamily="34" charset="0"/>
              </a:rPr>
            </a:br>
            <a:r>
              <a:rPr lang="fr-FR" sz="2350" b="1" dirty="0">
                <a:latin typeface="Arial" panose="020B0604020202020204" pitchFamily="34" charset="0"/>
                <a:cs typeface="Arial" panose="020B0604020202020204" pitchFamily="34" charset="0"/>
              </a:rPr>
              <a:t>Dispositif visant à simplifiant l’accès à la commande publique : « </a:t>
            </a:r>
            <a:r>
              <a:rPr lang="fr-FR" sz="2350" b="1" dirty="0"/>
              <a:t>passe marchés »</a:t>
            </a:r>
            <a:r>
              <a:rPr lang="fr-FR" sz="2350" dirty="0">
                <a:latin typeface="Arial" panose="020B0604020202020204" pitchFamily="34" charset="0"/>
                <a:cs typeface="Arial" panose="020B0604020202020204" pitchFamily="34" charset="0"/>
              </a:rPr>
              <a:t/>
            </a:r>
            <a:br>
              <a:rPr lang="fr-FR" sz="2350" dirty="0">
                <a:latin typeface="Arial" panose="020B0604020202020204" pitchFamily="34" charset="0"/>
                <a:cs typeface="Arial" panose="020B0604020202020204" pitchFamily="34" charset="0"/>
              </a:rPr>
            </a:br>
            <a:endParaRPr lang="fr-FR" sz="2350" dirty="0"/>
          </a:p>
        </p:txBody>
      </p:sp>
      <p:sp>
        <p:nvSpPr>
          <p:cNvPr id="3" name="Espace réservé du contenu 2">
            <a:extLst>
              <a:ext uri="{FF2B5EF4-FFF2-40B4-BE49-F238E27FC236}">
                <a16:creationId xmlns:a16="http://schemas.microsoft.com/office/drawing/2014/main" xmlns="" id="{AEF79AB0-F219-61E3-E52B-124C2CF2E190}"/>
              </a:ext>
            </a:extLst>
          </p:cNvPr>
          <p:cNvSpPr>
            <a:spLocks noGrp="1"/>
          </p:cNvSpPr>
          <p:nvPr>
            <p:ph idx="1"/>
          </p:nvPr>
        </p:nvSpPr>
        <p:spPr>
          <a:xfrm>
            <a:off x="290262" y="987226"/>
            <a:ext cx="11611475" cy="5001419"/>
          </a:xfrm>
        </p:spPr>
        <p:txBody>
          <a:bodyPr>
            <a:noAutofit/>
          </a:bodyPr>
          <a:lstStyle/>
          <a:p>
            <a:r>
              <a:rPr lang="fr-FR" b="1" dirty="0">
                <a:solidFill>
                  <a:srgbClr val="0070C0"/>
                </a:solidFill>
              </a:rPr>
              <a:t>Simplifier l’accès à la commande publique pour les entreprises et les acheteurs</a:t>
            </a:r>
          </a:p>
          <a:p>
            <a:r>
              <a:rPr lang="fr-FR" sz="2000" dirty="0"/>
              <a:t>« Passe Marché » constitue l’une des mesures phares du plan gouvernemental visant à </a:t>
            </a:r>
            <a:r>
              <a:rPr lang="fr-FR" sz="2000" b="1" dirty="0">
                <a:solidFill>
                  <a:srgbClr val="0070C0"/>
                </a:solidFill>
              </a:rPr>
              <a:t>faciliter l’accès des PME à la commande publique</a:t>
            </a:r>
            <a:r>
              <a:rPr lang="fr-FR" sz="2000" dirty="0"/>
              <a:t>, en mobilisant de façon renforcée le principe « Dites-le-nous une fois ».  </a:t>
            </a:r>
          </a:p>
          <a:p>
            <a:r>
              <a:rPr lang="fr-FR" sz="2000" dirty="0"/>
              <a:t>Il vise à </a:t>
            </a:r>
            <a:r>
              <a:rPr lang="fr-FR" sz="2000" b="1" dirty="0">
                <a:solidFill>
                  <a:srgbClr val="0070C0"/>
                </a:solidFill>
              </a:rPr>
              <a:t>réduire la charge administrative </a:t>
            </a:r>
            <a:r>
              <a:rPr lang="fr-FR" sz="2000" dirty="0"/>
              <a:t>supportée par les entreprises lors des procédures de mise en concurrence, à travers une ergonomie fluide et une traçabilité des informations et des données collectées et redistribuées. </a:t>
            </a:r>
          </a:p>
          <a:p>
            <a:r>
              <a:rPr lang="fr-FR" sz="2000" dirty="0"/>
              <a:t>Inspiré du système de Marché Public Simplifié, « Passe Marché » permettra aux entreprises, en particulier aux TPE/PME, de candidater aux marchés publics </a:t>
            </a:r>
            <a:r>
              <a:rPr lang="fr-FR" sz="2000" b="1" dirty="0">
                <a:solidFill>
                  <a:srgbClr val="0070C0"/>
                </a:solidFill>
              </a:rPr>
              <a:t>sur la base de leur seul numéro SIRET.</a:t>
            </a:r>
            <a:r>
              <a:rPr lang="fr-FR" sz="2000" dirty="0"/>
              <a:t> Les entreprises pourront générer simplement un dossier de candidature qui intègrera leurs données collectées par API entreprises (données d’identification, attestations et certificats, capacités, etc.) ainsi que les attestations sur l’honneur requises pour valider leur candidature. </a:t>
            </a:r>
          </a:p>
          <a:p>
            <a:pPr algn="just"/>
            <a:r>
              <a:rPr lang="fr-FR" sz="2400" b="1" dirty="0">
                <a:solidFill>
                  <a:srgbClr val="0070C0"/>
                </a:solidFill>
              </a:rPr>
              <a:t>Lancement de la phase d’expérimentation courant 2026.</a:t>
            </a:r>
            <a:endParaRPr lang="fr-FR" sz="2400" dirty="0">
              <a:solidFill>
                <a:srgbClr val="0070C0"/>
              </a:solidFill>
            </a:endParaRPr>
          </a:p>
          <a:p>
            <a:pPr algn="just"/>
            <a:endParaRPr lang="fr-FR" sz="20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xmlns="" id="{1BF2667A-6C45-FED7-285A-8A478379271D}"/>
              </a:ext>
            </a:extLst>
          </p:cNvPr>
          <p:cNvSpPr>
            <a:spLocks noGrp="1"/>
          </p:cNvSpPr>
          <p:nvPr>
            <p:ph type="sldNum" sz="quarter" idx="14"/>
          </p:nvPr>
        </p:nvSpPr>
        <p:spPr/>
        <p:txBody>
          <a:bodyPr/>
          <a:lstStyle/>
          <a:p>
            <a:pPr>
              <a:defRPr/>
            </a:pPr>
            <a:fld id="{0F991882-63D7-402A-AB34-B32F97BBDF34}" type="slidenum">
              <a:rPr lang="fr-FR" altLang="fr-FR" smtClean="0"/>
              <a:pPr>
                <a:defRPr/>
              </a:pPr>
              <a:t>20</a:t>
            </a:fld>
            <a:endParaRPr lang="fr-FR" altLang="fr-FR" dirty="0"/>
          </a:p>
        </p:txBody>
      </p:sp>
      <p:pic>
        <p:nvPicPr>
          <p:cNvPr id="6" name="Image 10">
            <a:extLst>
              <a:ext uri="{FF2B5EF4-FFF2-40B4-BE49-F238E27FC236}">
                <a16:creationId xmlns:a16="http://schemas.microsoft.com/office/drawing/2014/main" xmlns="" id="{83CF218F-09A7-2034-5725-DDF001175D9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7896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1">
            <a:extLst>
              <a:ext uri="{FF2B5EF4-FFF2-40B4-BE49-F238E27FC236}">
                <a16:creationId xmlns:a16="http://schemas.microsoft.com/office/drawing/2014/main" xmlns="" id="{C862381C-52DC-4C16-11F1-7EA28CCBD46B}"/>
              </a:ext>
            </a:extLst>
          </p:cNvPr>
          <p:cNvSpPr txBox="1">
            <a:spLocks noChangeArrowheads="1"/>
          </p:cNvSpPr>
          <p:nvPr/>
        </p:nvSpPr>
        <p:spPr bwMode="auto">
          <a:xfrm>
            <a:off x="2424110" y="1599406"/>
            <a:ext cx="7558089" cy="3270768"/>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fr-FR" altLang="fr-FR" sz="2400"/>
          </a:p>
        </p:txBody>
      </p:sp>
      <p:sp>
        <p:nvSpPr>
          <p:cNvPr id="105475" name="Text Box 2">
            <a:extLst>
              <a:ext uri="{FF2B5EF4-FFF2-40B4-BE49-F238E27FC236}">
                <a16:creationId xmlns:a16="http://schemas.microsoft.com/office/drawing/2014/main" xmlns="" id="{6F8C62D2-4D66-C29E-5996-4255F4437930}"/>
              </a:ext>
            </a:extLst>
          </p:cNvPr>
          <p:cNvSpPr txBox="1">
            <a:spLocks noChangeArrowheads="1"/>
          </p:cNvSpPr>
          <p:nvPr/>
        </p:nvSpPr>
        <p:spPr bwMode="auto">
          <a:xfrm>
            <a:off x="3071814" y="3068638"/>
            <a:ext cx="6789737"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endParaRPr lang="fr-FR" altLang="fr-FR" sz="2400"/>
          </a:p>
        </p:txBody>
      </p:sp>
      <p:sp>
        <p:nvSpPr>
          <p:cNvPr id="105476" name="Rectangle 4">
            <a:extLst>
              <a:ext uri="{FF2B5EF4-FFF2-40B4-BE49-F238E27FC236}">
                <a16:creationId xmlns:a16="http://schemas.microsoft.com/office/drawing/2014/main" xmlns="" id="{45BB3CAB-C258-D2CA-3AF2-E093CC3C11E0}"/>
              </a:ext>
            </a:extLst>
          </p:cNvPr>
          <p:cNvSpPr>
            <a:spLocks noChangeArrowheads="1"/>
          </p:cNvSpPr>
          <p:nvPr/>
        </p:nvSpPr>
        <p:spPr bwMode="auto">
          <a:xfrm>
            <a:off x="3432175" y="549275"/>
            <a:ext cx="6948488"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10000"/>
              </a:lnSpc>
              <a:spcBef>
                <a:spcPct val="0"/>
              </a:spcBef>
              <a:buClr>
                <a:srgbClr val="000000"/>
              </a:buClr>
              <a:buFont typeface="Times New Roman" panose="02020603050405020304" pitchFamily="18" charset="0"/>
              <a:buNone/>
            </a:pPr>
            <a:r>
              <a:rPr lang="fr-FR" altLang="fr-FR" sz="2800">
                <a:solidFill>
                  <a:srgbClr val="FFFFFF"/>
                </a:solidFill>
              </a:rPr>
              <a:t> </a:t>
            </a:r>
            <a:endParaRPr lang="fr-FR" altLang="fr-FR" sz="3600">
              <a:solidFill>
                <a:srgbClr val="595959"/>
              </a:solidFill>
            </a:endParaRPr>
          </a:p>
        </p:txBody>
      </p:sp>
      <p:sp>
        <p:nvSpPr>
          <p:cNvPr id="105480" name="Rectangle 13">
            <a:extLst>
              <a:ext uri="{FF2B5EF4-FFF2-40B4-BE49-F238E27FC236}">
                <a16:creationId xmlns:a16="http://schemas.microsoft.com/office/drawing/2014/main" xmlns="" id="{6F1FD089-F200-7449-AB0A-9335E481D4A5}"/>
              </a:ext>
            </a:extLst>
          </p:cNvPr>
          <p:cNvSpPr>
            <a:spLocks noChangeArrowheads="1"/>
          </p:cNvSpPr>
          <p:nvPr/>
        </p:nvSpPr>
        <p:spPr bwMode="auto">
          <a:xfrm>
            <a:off x="2855914" y="3244850"/>
            <a:ext cx="69119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fr-FR" altLang="fr-FR" sz="1800">
                <a:latin typeface="Arial" panose="020B0604020202020204" pitchFamily="34" charset="0"/>
              </a:rPr>
              <a:t> </a:t>
            </a:r>
            <a:endParaRPr lang="fr-FR" altLang="fr-FR" sz="2800">
              <a:latin typeface="Arial" panose="020B0604020202020204" pitchFamily="34" charset="0"/>
            </a:endParaRPr>
          </a:p>
        </p:txBody>
      </p:sp>
      <p:sp>
        <p:nvSpPr>
          <p:cNvPr id="105482" name="Rectangle 9">
            <a:extLst>
              <a:ext uri="{FF2B5EF4-FFF2-40B4-BE49-F238E27FC236}">
                <a16:creationId xmlns:a16="http://schemas.microsoft.com/office/drawing/2014/main" xmlns="" id="{73AE63F3-FBA9-BC1E-B00E-5B750BE94A49}"/>
              </a:ext>
            </a:extLst>
          </p:cNvPr>
          <p:cNvSpPr>
            <a:spLocks noChangeArrowheads="1"/>
          </p:cNvSpPr>
          <p:nvPr/>
        </p:nvSpPr>
        <p:spPr bwMode="auto">
          <a:xfrm>
            <a:off x="3647729" y="3140968"/>
            <a:ext cx="5599113"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12077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112077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112077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112077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112077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fr-FR" altLang="fr-FR" sz="2400" dirty="0">
                <a:latin typeface="Arial" panose="020B0604020202020204" pitchFamily="34" charset="0"/>
              </a:rPr>
              <a:t>L’association des acheteurs publics</a:t>
            </a:r>
            <a:r>
              <a:rPr lang="fr-FR" altLang="fr-FR" sz="3600" dirty="0">
                <a:latin typeface="Arial" panose="020B0604020202020204" pitchFamily="34" charset="0"/>
              </a:rPr>
              <a:t/>
            </a:r>
            <a:br>
              <a:rPr lang="fr-FR" altLang="fr-FR" sz="3600" dirty="0">
                <a:latin typeface="Arial" panose="020B0604020202020204" pitchFamily="34" charset="0"/>
              </a:rPr>
            </a:br>
            <a:endParaRPr lang="fr-FR" altLang="fr-FR" sz="2800" dirty="0">
              <a:latin typeface="Verdana" panose="020B0604030504040204" pitchFamily="34" charset="0"/>
            </a:endParaRPr>
          </a:p>
        </p:txBody>
      </p:sp>
      <p:sp>
        <p:nvSpPr>
          <p:cNvPr id="3" name="Espace réservé du numéro de diapositive 2">
            <a:extLst>
              <a:ext uri="{FF2B5EF4-FFF2-40B4-BE49-F238E27FC236}">
                <a16:creationId xmlns:a16="http://schemas.microsoft.com/office/drawing/2014/main" xmlns="" id="{B2EA8592-3A34-2555-D847-D0B168B5FE80}"/>
              </a:ext>
            </a:extLst>
          </p:cNvPr>
          <p:cNvSpPr>
            <a:spLocks noGrp="1"/>
          </p:cNvSpPr>
          <p:nvPr>
            <p:ph type="sldNum" sz="quarter" idx="12"/>
          </p:nvPr>
        </p:nvSpPr>
        <p:spPr/>
        <p:txBody>
          <a:bodyPr/>
          <a:lstStyle/>
          <a:p>
            <a:fld id="{E019C1E9-BA57-4C3B-8C55-5A3CBCADEABD}" type="slidenum">
              <a:rPr lang="fr-FR" smtClean="0"/>
              <a:t>21</a:t>
            </a:fld>
            <a:endParaRPr lang="fr-FR"/>
          </a:p>
        </p:txBody>
      </p:sp>
      <p:pic>
        <p:nvPicPr>
          <p:cNvPr id="4" name="Image 10">
            <a:extLst>
              <a:ext uri="{FF2B5EF4-FFF2-40B4-BE49-F238E27FC236}">
                <a16:creationId xmlns:a16="http://schemas.microsoft.com/office/drawing/2014/main" xmlns="" id="{D6146902-28D5-FFAA-6A22-C49B0E0DA90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xmlns="" id="{55B79824-C5E4-74DD-F9B4-10ECFF9A9068}"/>
              </a:ext>
            </a:extLst>
          </p:cNvPr>
          <p:cNvSpPr>
            <a:spLocks noGrp="1"/>
          </p:cNvSpPr>
          <p:nvPr>
            <p:ph type="title"/>
          </p:nvPr>
        </p:nvSpPr>
        <p:spPr/>
        <p:txBody>
          <a:bodyPr/>
          <a:lstStyle/>
          <a:p>
            <a:pPr algn="l"/>
            <a:r>
              <a:rPr lang="fr-FR" altLang="fr-FR" sz="2400" b="1" dirty="0"/>
              <a:t/>
            </a:r>
            <a:br>
              <a:rPr lang="fr-FR" altLang="fr-FR" sz="2400" b="1" dirty="0"/>
            </a:br>
            <a:r>
              <a:rPr lang="fr-FR" altLang="fr-FR" sz="2400" b="1" dirty="0"/>
              <a:t>Présentation de l’association des acheteurs publics</a:t>
            </a:r>
            <a:br>
              <a:rPr lang="fr-FR" altLang="fr-FR" sz="2400" b="1" dirty="0"/>
            </a:br>
            <a:endParaRPr lang="fr-FR" sz="2400" dirty="0"/>
          </a:p>
        </p:txBody>
      </p:sp>
      <p:sp>
        <p:nvSpPr>
          <p:cNvPr id="4" name="Espace réservé du contenu 3">
            <a:extLst>
              <a:ext uri="{FF2B5EF4-FFF2-40B4-BE49-F238E27FC236}">
                <a16:creationId xmlns:a16="http://schemas.microsoft.com/office/drawing/2014/main" xmlns="" id="{0B0624A9-833D-EE8A-7C77-F36F4C6953F5}"/>
              </a:ext>
            </a:extLst>
          </p:cNvPr>
          <p:cNvSpPr>
            <a:spLocks noGrp="1"/>
          </p:cNvSpPr>
          <p:nvPr>
            <p:ph idx="1"/>
          </p:nvPr>
        </p:nvSpPr>
        <p:spPr/>
        <p:txBody>
          <a:bodyPr/>
          <a:lstStyle/>
          <a:p>
            <a:pPr marL="0" indent="0" algn="just">
              <a:buNone/>
            </a:pPr>
            <a:r>
              <a:rPr lang="fr-FR" altLang="fr-FR" sz="2200" b="1" dirty="0">
                <a:solidFill>
                  <a:srgbClr val="0070C0"/>
                </a:solidFill>
                <a:latin typeface="Arial" panose="020B0604020202020204" pitchFamily="34" charset="0"/>
                <a:cs typeface="Arial" panose="020B0604020202020204" pitchFamily="34" charset="0"/>
              </a:rPr>
              <a:t>Créée en 1992, l'AAP est une Association indépendante qui a pour mission:</a:t>
            </a:r>
            <a:r>
              <a:rPr lang="en-US" altLang="fr-FR" sz="2200" dirty="0">
                <a:solidFill>
                  <a:srgbClr val="0070C0"/>
                </a:solidFill>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de faire entendre les acheteurs des différentes fonctions publiques,</a:t>
            </a:r>
          </a:p>
          <a:p>
            <a:pPr marL="0" indent="0" algn="just"/>
            <a:r>
              <a:rPr lang="fr-FR" altLang="fr-FR" sz="2200" dirty="0">
                <a:latin typeface="Arial" panose="020B0604020202020204" pitchFamily="34" charset="0"/>
                <a:cs typeface="Arial" panose="020B0604020202020204" pitchFamily="34" charset="0"/>
              </a:rPr>
              <a:t> de </a:t>
            </a:r>
            <a:r>
              <a:rPr lang="fr-FR" altLang="fr-FR" sz="2200" dirty="0" smtClean="0">
                <a:latin typeface="Arial" panose="020B0604020202020204" pitchFamily="34" charset="0"/>
                <a:cs typeface="Arial" panose="020B0604020202020204" pitchFamily="34" charset="0"/>
              </a:rPr>
              <a:t>promouvoir </a:t>
            </a:r>
            <a:r>
              <a:rPr lang="fr-FR" altLang="fr-FR" sz="2200" dirty="0">
                <a:latin typeface="Arial" panose="020B0604020202020204" pitchFamily="34" charset="0"/>
                <a:cs typeface="Arial" panose="020B0604020202020204" pitchFamily="34" charset="0"/>
              </a:rPr>
              <a:t>les spécificités du métier d'acheteur,</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a:t>
            </a:r>
            <a:r>
              <a:rPr lang="fr-FR" altLang="fr-FR" sz="2200">
                <a:latin typeface="Arial" panose="020B0604020202020204" pitchFamily="34" charset="0"/>
                <a:cs typeface="Arial" panose="020B0604020202020204" pitchFamily="34" charset="0"/>
              </a:rPr>
              <a:t>de </a:t>
            </a:r>
            <a:r>
              <a:rPr lang="fr-FR" altLang="fr-FR" sz="2200" smtClean="0">
                <a:latin typeface="Arial" panose="020B0604020202020204" pitchFamily="34" charset="0"/>
                <a:cs typeface="Arial" panose="020B0604020202020204" pitchFamily="34" charset="0"/>
              </a:rPr>
              <a:t>partager </a:t>
            </a:r>
            <a:r>
              <a:rPr lang="fr-FR" altLang="fr-FR" sz="2200" dirty="0">
                <a:latin typeface="Arial" panose="020B0604020202020204" pitchFamily="34" charset="0"/>
                <a:cs typeface="Arial" panose="020B0604020202020204" pitchFamily="34" charset="0"/>
              </a:rPr>
              <a:t>les bonnes pratiques en matière d'achat public (Guide des MAPA, Guide de la négociation en MAPA),</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de constituer un réseau de solidarité entre acheteurs,</a:t>
            </a:r>
            <a:r>
              <a:rPr lang="en-US" altLang="fr-FR" sz="2200" dirty="0">
                <a:latin typeface="Arial" panose="020B0604020202020204" pitchFamily="34" charset="0"/>
                <a:cs typeface="Arial" panose="020B0604020202020204" pitchFamily="34" charset="0"/>
              </a:rPr>
              <a:t>​</a:t>
            </a:r>
          </a:p>
          <a:p>
            <a:pPr marL="0" indent="0" algn="just"/>
            <a:r>
              <a:rPr lang="fr-FR" altLang="fr-FR" sz="2200" dirty="0">
                <a:latin typeface="Arial" panose="020B0604020202020204" pitchFamily="34" charset="0"/>
                <a:cs typeface="Arial" panose="020B0604020202020204" pitchFamily="34" charset="0"/>
              </a:rPr>
              <a:t> et de proposer via son site web un ensemble d'outils et de services utiles aux acheteurs dans leur pratique quotidienne (des guides, des fiches achats, une veille stratégique, un service de questions/réponses…)</a:t>
            </a:r>
            <a:r>
              <a:rPr lang="en-US" altLang="fr-FR" sz="2200" dirty="0">
                <a:latin typeface="Arial" panose="020B0604020202020204" pitchFamily="34" charset="0"/>
                <a:cs typeface="Arial" panose="020B0604020202020204" pitchFamily="34" charset="0"/>
              </a:rPr>
              <a:t>​</a:t>
            </a:r>
          </a:p>
          <a:p>
            <a:pPr marL="0" indent="0" algn="just">
              <a:buNone/>
            </a:pPr>
            <a:r>
              <a:rPr lang="fr-FR" altLang="fr-FR" sz="2200" dirty="0">
                <a:latin typeface="Arial" panose="020B0604020202020204" pitchFamily="34" charset="0"/>
                <a:cs typeface="Arial" panose="020B0604020202020204" pitchFamily="34" charset="0"/>
              </a:rPr>
              <a:t>Le site de l’AAP  : </a:t>
            </a:r>
            <a:r>
              <a:rPr lang="fr-FR" altLang="fr-FR" sz="2200" dirty="0">
                <a:latin typeface="Arial" panose="020B0604020202020204" pitchFamily="34" charset="0"/>
                <a:cs typeface="Arial" panose="020B0604020202020204" pitchFamily="34" charset="0"/>
                <a:hlinkClick r:id="rId2"/>
              </a:rPr>
              <a:t>www.aapasso.fr</a:t>
            </a:r>
            <a:r>
              <a:rPr lang="fr-FR" altLang="fr-FR" sz="2200" dirty="0">
                <a:latin typeface="Arial" panose="020B0604020202020204" pitchFamily="34" charset="0"/>
                <a:cs typeface="Arial" panose="020B0604020202020204" pitchFamily="34" charset="0"/>
              </a:rPr>
              <a:t>  </a:t>
            </a:r>
          </a:p>
          <a:p>
            <a:pPr marL="0" indent="0" algn="just">
              <a:buNone/>
            </a:pPr>
            <a:r>
              <a:rPr lang="fr-FR" altLang="fr-FR" sz="2200" dirty="0"/>
              <a:t>Ce diaporama a été réalisé par Chantal Brunet, secrétaire de l’AAP.</a:t>
            </a:r>
            <a:endParaRPr lang="en-US" altLang="fr-FR" sz="2200" dirty="0">
              <a:latin typeface="Arial" panose="020B0604020202020204" pitchFamily="34" charset="0"/>
              <a:cs typeface="Arial" panose="020B0604020202020204" pitchFamily="34" charset="0"/>
            </a:endParaRPr>
          </a:p>
          <a:p>
            <a:endParaRPr lang="fr-FR" dirty="0"/>
          </a:p>
        </p:txBody>
      </p:sp>
      <p:sp>
        <p:nvSpPr>
          <p:cNvPr id="6" name="Espace réservé du numéro de diapositive 5">
            <a:extLst>
              <a:ext uri="{FF2B5EF4-FFF2-40B4-BE49-F238E27FC236}">
                <a16:creationId xmlns:a16="http://schemas.microsoft.com/office/drawing/2014/main" xmlns="" id="{565348F3-3FC9-3B1C-789B-5DC2EC3E16F3}"/>
              </a:ext>
            </a:extLst>
          </p:cNvPr>
          <p:cNvSpPr>
            <a:spLocks noGrp="1"/>
          </p:cNvSpPr>
          <p:nvPr>
            <p:ph type="sldNum" sz="quarter" idx="14"/>
          </p:nvPr>
        </p:nvSpPr>
        <p:spPr/>
        <p:txBody>
          <a:bodyPr/>
          <a:lstStyle/>
          <a:p>
            <a:fld id="{E019C1E9-BA57-4C3B-8C55-5A3CBCADEABD}" type="slidenum">
              <a:rPr lang="fr-FR" smtClean="0"/>
              <a:t>22</a:t>
            </a:fld>
            <a:endParaRPr lang="fr-FR"/>
          </a:p>
        </p:txBody>
      </p:sp>
      <p:pic>
        <p:nvPicPr>
          <p:cNvPr id="2" name="Image 10">
            <a:extLst>
              <a:ext uri="{FF2B5EF4-FFF2-40B4-BE49-F238E27FC236}">
                <a16:creationId xmlns:a16="http://schemas.microsoft.com/office/drawing/2014/main" xmlns="" id="{5711F4E6-02B5-313B-93B9-EE0522482C6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4374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a:extLst>
              <a:ext uri="{FF2B5EF4-FFF2-40B4-BE49-F238E27FC236}">
                <a16:creationId xmlns:a16="http://schemas.microsoft.com/office/drawing/2014/main" xmlns="" id="{DC4ED285-6BA1-5A8A-2C5A-569306D144BB}"/>
              </a:ext>
            </a:extLst>
          </p:cNvPr>
          <p:cNvSpPr>
            <a:spLocks noGrp="1"/>
          </p:cNvSpPr>
          <p:nvPr>
            <p:ph type="title"/>
          </p:nvPr>
        </p:nvSpPr>
        <p:spPr>
          <a:xfrm>
            <a:off x="1013791" y="404814"/>
            <a:ext cx="10237303" cy="561975"/>
          </a:xfrm>
          <a:solidFill>
            <a:srgbClr val="0033CC"/>
          </a:solidFill>
        </p:spPr>
        <p:txBody>
          <a:bodyPr>
            <a:normAutofit fontScale="90000"/>
          </a:bodyPr>
          <a:lstStyle/>
          <a:p>
            <a:pPr algn="ctr"/>
            <a:r>
              <a:rPr lang="fr-FR" altLang="fr-FR" sz="2400" b="1" dirty="0">
                <a:solidFill>
                  <a:schemeClr val="bg1"/>
                </a:solidFill>
                <a:latin typeface="Arial" panose="020B0604020202020204" pitchFamily="34" charset="0"/>
                <a:cs typeface="Arial" panose="020B0604020202020204" pitchFamily="34" charset="0"/>
              </a:rPr>
              <a:t/>
            </a:r>
            <a:br>
              <a:rPr lang="fr-FR" altLang="fr-FR" sz="2400" b="1" dirty="0">
                <a:solidFill>
                  <a:schemeClr val="bg1"/>
                </a:solidFill>
                <a:latin typeface="Arial" panose="020B0604020202020204" pitchFamily="34" charset="0"/>
                <a:cs typeface="Arial" panose="020B0604020202020204" pitchFamily="34" charset="0"/>
              </a:rPr>
            </a:br>
            <a:r>
              <a:rPr lang="fr-FR" altLang="fr-FR" sz="3300" b="1" dirty="0">
                <a:solidFill>
                  <a:schemeClr val="bg1"/>
                </a:solidFill>
                <a:latin typeface="Arial Narrow" panose="020B0606020202030204" pitchFamily="34" charset="0"/>
                <a:cs typeface="Arial" panose="020B0604020202020204" pitchFamily="34" charset="0"/>
              </a:rPr>
              <a:t>Les seuils européens en vigueur au 1</a:t>
            </a:r>
            <a:r>
              <a:rPr lang="fr-FR" altLang="fr-FR" sz="3300" b="1" baseline="30000" dirty="0">
                <a:solidFill>
                  <a:schemeClr val="bg1"/>
                </a:solidFill>
                <a:latin typeface="Arial Narrow" panose="020B0606020202030204" pitchFamily="34" charset="0"/>
                <a:cs typeface="Arial" panose="020B0604020202020204" pitchFamily="34" charset="0"/>
              </a:rPr>
              <a:t>er</a:t>
            </a:r>
            <a:r>
              <a:rPr lang="fr-FR" altLang="fr-FR" sz="3300" b="1" dirty="0">
                <a:solidFill>
                  <a:schemeClr val="bg1"/>
                </a:solidFill>
                <a:latin typeface="Arial Narrow" panose="020B0606020202030204" pitchFamily="34" charset="0"/>
                <a:cs typeface="Arial" panose="020B0604020202020204" pitchFamily="34" charset="0"/>
              </a:rPr>
              <a:t> janvier 2026</a:t>
            </a:r>
            <a:r>
              <a:rPr lang="fr-FR" altLang="fr-FR" sz="3300" b="1" dirty="0">
                <a:solidFill>
                  <a:schemeClr val="bg1"/>
                </a:solidFill>
                <a:latin typeface="Arial Narrow" panose="020B0606020202030204" pitchFamily="34" charset="0"/>
                <a:ea typeface="Calibri" panose="020F0502020204030204" pitchFamily="34" charset="0"/>
                <a:cs typeface="Arial" panose="020B0604020202020204" pitchFamily="34" charset="0"/>
              </a:rPr>
              <a:t/>
            </a:r>
            <a:br>
              <a:rPr lang="fr-FR" altLang="fr-FR" sz="3300" b="1" dirty="0">
                <a:solidFill>
                  <a:schemeClr val="bg1"/>
                </a:solidFill>
                <a:latin typeface="Arial Narrow" panose="020B0606020202030204" pitchFamily="34" charset="0"/>
                <a:ea typeface="Calibri" panose="020F0502020204030204" pitchFamily="34" charset="0"/>
                <a:cs typeface="Arial" panose="020B0604020202020204" pitchFamily="34" charset="0"/>
              </a:rPr>
            </a:br>
            <a:endParaRPr lang="fr-FR" altLang="fr-FR" sz="3300" b="1" dirty="0">
              <a:solidFill>
                <a:schemeClr val="bg1"/>
              </a:solidFill>
              <a:latin typeface="Arial Narrow" panose="020B0606020202030204" pitchFamily="34" charset="0"/>
              <a:cs typeface="Arial" panose="020B0604020202020204" pitchFamily="34" charset="0"/>
            </a:endParaRPr>
          </a:p>
        </p:txBody>
      </p:sp>
      <p:graphicFrame>
        <p:nvGraphicFramePr>
          <p:cNvPr id="6" name="Espace réservé du contenu 5">
            <a:extLst>
              <a:ext uri="{FF2B5EF4-FFF2-40B4-BE49-F238E27FC236}">
                <a16:creationId xmlns:a16="http://schemas.microsoft.com/office/drawing/2014/main" xmlns="" id="{4A7AFB2E-9B5B-A6FF-4EFC-AC50B8F384E8}"/>
              </a:ext>
            </a:extLst>
          </p:cNvPr>
          <p:cNvGraphicFramePr>
            <a:graphicFrameLocks noGrp="1"/>
          </p:cNvGraphicFramePr>
          <p:nvPr>
            <p:ph idx="1"/>
            <p:extLst>
              <p:ext uri="{D42A27DB-BD31-4B8C-83A1-F6EECF244321}">
                <p14:modId xmlns:p14="http://schemas.microsoft.com/office/powerpoint/2010/main" val="135951065"/>
              </p:ext>
            </p:extLst>
          </p:nvPr>
        </p:nvGraphicFramePr>
        <p:xfrm>
          <a:off x="1013791" y="1571671"/>
          <a:ext cx="10237303" cy="4275971"/>
        </p:xfrm>
        <a:graphic>
          <a:graphicData uri="http://schemas.openxmlformats.org/drawingml/2006/table">
            <a:tbl>
              <a:tblPr/>
              <a:tblGrid>
                <a:gridCol w="5305079">
                  <a:extLst>
                    <a:ext uri="{9D8B030D-6E8A-4147-A177-3AD203B41FA5}">
                      <a16:colId xmlns:a16="http://schemas.microsoft.com/office/drawing/2014/main" xmlns="" val="20000"/>
                    </a:ext>
                  </a:extLst>
                </a:gridCol>
                <a:gridCol w="2466112">
                  <a:extLst>
                    <a:ext uri="{9D8B030D-6E8A-4147-A177-3AD203B41FA5}">
                      <a16:colId xmlns:a16="http://schemas.microsoft.com/office/drawing/2014/main" xmlns="" val="20001"/>
                    </a:ext>
                  </a:extLst>
                </a:gridCol>
                <a:gridCol w="2466112">
                  <a:extLst>
                    <a:ext uri="{9D8B030D-6E8A-4147-A177-3AD203B41FA5}">
                      <a16:colId xmlns:a16="http://schemas.microsoft.com/office/drawing/2014/main" xmlns="" val="1473667530"/>
                    </a:ext>
                  </a:extLst>
                </a:gridCol>
              </a:tblGrid>
              <a:tr h="76889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7000"/>
                        </a:lnSpc>
                        <a:spcBef>
                          <a:spcPct val="0"/>
                        </a:spcBef>
                        <a:spcAft>
                          <a:spcPts val="800"/>
                        </a:spcAft>
                        <a:buClrTx/>
                        <a:buSzTx/>
                        <a:buFontTx/>
                        <a:buNone/>
                        <a:tabLst/>
                      </a:pPr>
                      <a:r>
                        <a:rPr kumimoji="0" lang="fr-FR" altLang="fr-FR" sz="2100" b="1" i="0" u="none" strike="noStrike" cap="none" normalizeH="0" baseline="0" dirty="0">
                          <a:ln>
                            <a:noFill/>
                          </a:ln>
                          <a:solidFill>
                            <a:srgbClr val="FFFFFF"/>
                          </a:solidFill>
                          <a:effectLst/>
                          <a:latin typeface="Calibri" panose="020F0502020204030204" pitchFamily="34" charset="0"/>
                          <a:cs typeface="Lucida Sans Unicode" panose="020B0602030504020204" pitchFamily="34" charset="0"/>
                        </a:rPr>
                        <a:t>Seuils européens de procédure formalisée</a:t>
                      </a:r>
                      <a:endParaRPr kumimoji="0" lang="fr-FR" altLang="fr-FR" sz="21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ts val="800"/>
                        </a:spcAft>
                        <a:buClrTx/>
                        <a:buSzTx/>
                        <a:buFontTx/>
                        <a:buNone/>
                        <a:tabLst/>
                      </a:pPr>
                      <a:r>
                        <a:rPr kumimoji="0" lang="fr-FR" altLang="fr-FR" sz="2000" b="1" i="0" u="none" strike="noStrike" cap="none" normalizeH="0" baseline="0" dirty="0">
                          <a:ln>
                            <a:noFill/>
                          </a:ln>
                          <a:solidFill>
                            <a:srgbClr val="FFFFFF"/>
                          </a:solidFill>
                          <a:effectLst/>
                          <a:latin typeface="Calibri" panose="020F0502020204030204" pitchFamily="34" charset="0"/>
                          <a:cs typeface="Lucida Sans Unicode" panose="020B0602030504020204" pitchFamily="34" charset="0"/>
                        </a:rPr>
                        <a:t>Seuils 2024-2025</a:t>
                      </a:r>
                      <a:endParaRPr kumimoji="0" lang="fr-FR" altLang="fr-FR" sz="20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ts val="800"/>
                        </a:spcAft>
                        <a:buClrTx/>
                        <a:buSzTx/>
                        <a:buFontTx/>
                        <a:buNone/>
                        <a:tabLst/>
                      </a:pPr>
                      <a:r>
                        <a:rPr kumimoji="0" lang="fr-FR" altLang="fr-FR" sz="2000" b="1" i="0" u="none" strike="noStrike" cap="none" normalizeH="0" baseline="0" dirty="0">
                          <a:ln>
                            <a:noFill/>
                          </a:ln>
                          <a:solidFill>
                            <a:srgbClr val="FFFFFF"/>
                          </a:solidFill>
                          <a:effectLst/>
                          <a:latin typeface="Calibri" panose="020F0502020204030204" pitchFamily="34" charset="0"/>
                          <a:cs typeface="Lucida Sans Unicode" panose="020B0602030504020204" pitchFamily="34" charset="0"/>
                        </a:rPr>
                        <a:t>Seuils 2026-2027</a:t>
                      </a:r>
                      <a:endParaRPr kumimoji="0" lang="fr-FR" altLang="fr-FR" sz="20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958434">
                <a:tc>
                  <a:txBody>
                    <a:bodyPr/>
                    <a:lstStyle>
                      <a:lvl1pPr>
                        <a:spcBef>
                          <a:spcPct val="20000"/>
                        </a:spcBef>
                        <a:buFont typeface="Arial" panose="020B0604020202020204" pitchFamily="34" charset="0"/>
                        <a:tabLst>
                          <a:tab pos="1549400" algn="l"/>
                        </a:tabLst>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tabLst>
                          <a:tab pos="1549400" algn="l"/>
                        </a:tabLst>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tabLst>
                          <a:tab pos="1549400" algn="l"/>
                        </a:tabLst>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tabLst>
                          <a:tab pos="1549400" algn="l"/>
                        </a:tabLst>
                        <a:defRPr>
                          <a:solidFill>
                            <a:schemeClr val="tx1"/>
                          </a:solidFill>
                          <a:latin typeface="Calibri" panose="020F0502020204030204" pitchFamily="34" charset="0"/>
                        </a:defRPr>
                      </a:lvl4pPr>
                      <a:lvl5pPr marL="2057400" indent="-228600">
                        <a:spcBef>
                          <a:spcPct val="20000"/>
                        </a:spcBef>
                        <a:buFont typeface="Arial" panose="020B0604020202020204" pitchFamily="34" charset="0"/>
                        <a:tabLst>
                          <a:tab pos="1549400" algn="l"/>
                        </a:tabLst>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tabLst>
                          <a:tab pos="1549400" algn="l"/>
                        </a:tabLst>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tabLst>
                          <a:tab pos="1549400" algn="l"/>
                        </a:tabLst>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tabLst>
                          <a:tab pos="1549400" algn="l"/>
                        </a:tabLst>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tabLst>
                          <a:tab pos="1549400" algn="l"/>
                        </a:tabLst>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ts val="63"/>
                        </a:spcAft>
                        <a:buClrTx/>
                        <a:buSzTx/>
                        <a:buFontTx/>
                        <a:buNone/>
                        <a:tabLst>
                          <a:tab pos="1549400" algn="l"/>
                        </a:tabLst>
                      </a:pPr>
                      <a:r>
                        <a:rPr kumimoji="0" lang="fr-FR" altLang="fr-FR" sz="1800" b="1" i="0" u="none" strike="noStrike" cap="none" normalizeH="0" baseline="0" dirty="0">
                          <a:ln>
                            <a:noFill/>
                          </a:ln>
                          <a:solidFill>
                            <a:srgbClr val="FFFFFF"/>
                          </a:solidFill>
                          <a:effectLst/>
                          <a:latin typeface="Calibri" panose="020F0502020204030204" pitchFamily="34" charset="0"/>
                          <a:cs typeface="Lucida Sans Unicode" panose="020B0602030504020204" pitchFamily="34" charset="0"/>
                        </a:rPr>
                        <a:t>Marchés de fournitures et services des collectivités territoriales  et de leurs établissements publics</a:t>
                      </a:r>
                      <a:endParaRPr kumimoji="0" lang="fr-FR" altLang="fr-FR" sz="18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7000"/>
                        </a:lnSpc>
                        <a:spcBef>
                          <a:spcPct val="0"/>
                        </a:spcBef>
                        <a:spcAft>
                          <a:spcPts val="800"/>
                        </a:spcAft>
                        <a:buClrTx/>
                        <a:buSzTx/>
                        <a:buFontTx/>
                        <a:buNone/>
                        <a:tabLst/>
                      </a:pPr>
                      <a:r>
                        <a:rPr kumimoji="0" lang="fr-FR" altLang="fr-FR" sz="1800" b="1" i="0" u="none" strike="noStrike" cap="none" normalizeH="0" baseline="0" dirty="0">
                          <a:ln>
                            <a:noFill/>
                          </a:ln>
                          <a:solidFill>
                            <a:srgbClr val="002060"/>
                          </a:solidFill>
                          <a:effectLst/>
                          <a:latin typeface="Arial" panose="020B0604020202020204" pitchFamily="34" charset="0"/>
                          <a:ea typeface="Calibri" panose="020F0502020204030204" pitchFamily="34" charset="0"/>
                          <a:cs typeface="Arial" panose="020B0604020202020204" pitchFamily="34" charset="0"/>
                        </a:rPr>
                        <a:t> 221 000 € HT</a:t>
                      </a: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7000"/>
                        </a:lnSpc>
                        <a:spcBef>
                          <a:spcPct val="0"/>
                        </a:spcBef>
                        <a:spcAft>
                          <a:spcPts val="800"/>
                        </a:spcAft>
                        <a:buClrTx/>
                        <a:buSzTx/>
                        <a:buFontTx/>
                        <a:buNone/>
                        <a:tabLst/>
                      </a:pPr>
                      <a:r>
                        <a:rPr kumimoji="0" lang="fr-FR" altLang="fr-FR" sz="1800" b="1" i="0" u="none" strike="noStrike" cap="none" normalizeH="0" baseline="0" dirty="0">
                          <a:ln>
                            <a:noFill/>
                          </a:ln>
                          <a:solidFill>
                            <a:srgbClr val="002060"/>
                          </a:solidFill>
                          <a:effectLst/>
                          <a:latin typeface="Arial" panose="020B0604020202020204" pitchFamily="34" charset="0"/>
                          <a:ea typeface="Calibri" panose="020F0502020204030204" pitchFamily="34" charset="0"/>
                          <a:cs typeface="Arial" panose="020B0604020202020204" pitchFamily="34" charset="0"/>
                        </a:rPr>
                        <a:t> 216 000 € HT</a:t>
                      </a: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1"/>
                  </a:ext>
                </a:extLst>
              </a:tr>
              <a:tr h="737158">
                <a:tc>
                  <a:txBody>
                    <a:bodyPr/>
                    <a:lstStyle/>
                    <a:p>
                      <a:pPr marL="0" marR="0" lvl="0" indent="0" algn="just" defTabSz="914400" rtl="0" eaLnBrk="1" fontAlgn="base" latinLnBrk="0" hangingPunct="1">
                        <a:lnSpc>
                          <a:spcPct val="100000"/>
                        </a:lnSpc>
                        <a:spcBef>
                          <a:spcPct val="0"/>
                        </a:spcBef>
                        <a:spcAft>
                          <a:spcPts val="63"/>
                        </a:spcAft>
                        <a:buClrTx/>
                        <a:buSzTx/>
                        <a:buFontTx/>
                        <a:buNone/>
                        <a:tabLst>
                          <a:tab pos="1549400" algn="l"/>
                        </a:tabLst>
                      </a:pPr>
                      <a:r>
                        <a:rPr kumimoji="0" lang="fr-FR" altLang="fr-FR" sz="1800" b="1" i="0" u="none" strike="noStrike" cap="none" normalizeH="0" baseline="0" dirty="0">
                          <a:ln>
                            <a:noFill/>
                          </a:ln>
                          <a:solidFill>
                            <a:srgbClr val="FFFFFF"/>
                          </a:solidFill>
                          <a:effectLst/>
                          <a:latin typeface="Calibri" panose="020F0502020204030204" pitchFamily="34" charset="0"/>
                          <a:cs typeface="Lucida Sans Unicode" panose="020B0602030504020204" pitchFamily="34" charset="0"/>
                        </a:rPr>
                        <a:t>Marchés de fournitures et services des pouvoirs adjudicateurs centraux</a:t>
                      </a:r>
                      <a:endParaRPr kumimoji="0" lang="fr-FR" altLang="fr-FR" sz="18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7000"/>
                        </a:lnSpc>
                        <a:spcBef>
                          <a:spcPct val="0"/>
                        </a:spcBef>
                        <a:spcAft>
                          <a:spcPts val="800"/>
                        </a:spcAft>
                        <a:buClrTx/>
                        <a:buSzTx/>
                        <a:buFontTx/>
                        <a:buNone/>
                        <a:tabLst/>
                      </a:pPr>
                      <a:r>
                        <a:rPr kumimoji="0" lang="fr-FR" altLang="fr-FR" sz="1800" b="1" i="0" u="none" strike="noStrike" cap="none" normalizeH="0" baseline="0" dirty="0">
                          <a:ln>
                            <a:noFill/>
                          </a:ln>
                          <a:solidFill>
                            <a:srgbClr val="002060"/>
                          </a:solidFill>
                          <a:effectLst/>
                          <a:latin typeface="Arial" panose="020B0604020202020204" pitchFamily="34" charset="0"/>
                          <a:ea typeface="Calibri" panose="020F0502020204030204" pitchFamily="34" charset="0"/>
                          <a:cs typeface="Arial" panose="020B0604020202020204" pitchFamily="34" charset="0"/>
                        </a:rPr>
                        <a:t>143 000 € HT</a:t>
                      </a: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7000"/>
                        </a:lnSpc>
                        <a:spcBef>
                          <a:spcPct val="0"/>
                        </a:spcBef>
                        <a:spcAft>
                          <a:spcPts val="800"/>
                        </a:spcAft>
                        <a:buClrTx/>
                        <a:buSzTx/>
                        <a:buFontTx/>
                        <a:buNone/>
                        <a:tabLst/>
                        <a:defRPr/>
                      </a:pPr>
                      <a:r>
                        <a:rPr kumimoji="0" lang="fr-FR" altLang="fr-FR" sz="1800" b="1" i="0" u="none" strike="noStrike" cap="none" normalizeH="0" baseline="0" dirty="0">
                          <a:ln>
                            <a:noFill/>
                          </a:ln>
                          <a:solidFill>
                            <a:srgbClr val="002060"/>
                          </a:solidFill>
                          <a:effectLst/>
                          <a:latin typeface="Arial" panose="020B0604020202020204" pitchFamily="34" charset="0"/>
                          <a:ea typeface="Calibri" panose="020F0502020204030204" pitchFamily="34" charset="0"/>
                          <a:cs typeface="Arial" panose="020B0604020202020204" pitchFamily="34" charset="0"/>
                        </a:rPr>
                        <a:t>140 000 € HT</a:t>
                      </a:r>
                    </a:p>
                    <a:p>
                      <a:pPr marL="0" marR="0" lvl="0" indent="0" algn="just" defTabSz="914400" rtl="0" eaLnBrk="1" fontAlgn="base" latinLnBrk="0" hangingPunct="1">
                        <a:lnSpc>
                          <a:spcPct val="107000"/>
                        </a:lnSpc>
                        <a:spcBef>
                          <a:spcPct val="0"/>
                        </a:spcBef>
                        <a:spcAft>
                          <a:spcPts val="800"/>
                        </a:spcAft>
                        <a:buClrTx/>
                        <a:buSzTx/>
                        <a:buFontTx/>
                        <a:buNone/>
                        <a:tabLst/>
                      </a:pPr>
                      <a:endParaRPr kumimoji="0" lang="fr-FR" altLang="fr-FR" sz="1800" b="1" i="0" u="none" strike="noStrike" cap="none" normalizeH="0" baseline="0" dirty="0">
                        <a:ln>
                          <a:noFill/>
                        </a:ln>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2200259675"/>
                  </a:ext>
                </a:extLst>
              </a:tr>
              <a:tr h="926867">
                <a:tc>
                  <a:txBody>
                    <a:bodyPr/>
                    <a:lstStyle/>
                    <a:p>
                      <a:pPr marL="0" marR="0" lvl="0" indent="0" algn="just" defTabSz="914400" rtl="0" eaLnBrk="1" fontAlgn="base" latinLnBrk="0" hangingPunct="1">
                        <a:lnSpc>
                          <a:spcPct val="107000"/>
                        </a:lnSpc>
                        <a:spcBef>
                          <a:spcPct val="0"/>
                        </a:spcBef>
                        <a:spcAft>
                          <a:spcPts val="800"/>
                        </a:spcAft>
                        <a:buClrTx/>
                        <a:buSzTx/>
                        <a:buFontTx/>
                        <a:buNone/>
                        <a:tabLst>
                          <a:tab pos="1549400" algn="l"/>
                        </a:tabLst>
                        <a:defRPr/>
                      </a:pPr>
                      <a:r>
                        <a:rPr lang="fr-FR" sz="1800" b="1" dirty="0">
                          <a:solidFill>
                            <a:schemeClr val="bg1"/>
                          </a:solidFill>
                          <a:effectLst/>
                        </a:rPr>
                        <a:t>Marchés de fournitures et services des entités adjudicatrices</a:t>
                      </a:r>
                      <a:endParaRPr kumimoji="0" lang="fr-FR" altLang="fr-FR" sz="18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just">
                        <a:lnSpc>
                          <a:spcPct val="107000"/>
                        </a:lnSpc>
                        <a:spcAft>
                          <a:spcPts val="800"/>
                        </a:spcAft>
                      </a:pPr>
                      <a:r>
                        <a:rPr lang="fr-FR" sz="1800" b="1" i="0" dirty="0">
                          <a:solidFill>
                            <a:srgbClr val="002060"/>
                          </a:solidFill>
                          <a:effectLst/>
                          <a:latin typeface="Arial" panose="020B0604020202020204" pitchFamily="34" charset="0"/>
                          <a:ea typeface="Calibri" panose="020F0502020204030204" pitchFamily="34" charset="0"/>
                          <a:cs typeface="Arial" panose="020B0604020202020204" pitchFamily="34" charset="0"/>
                        </a:rPr>
                        <a:t>443 000 € HT</a:t>
                      </a:r>
                    </a:p>
                  </a:txBody>
                  <a:tcPr marL="68592" marR="6859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just">
                        <a:lnSpc>
                          <a:spcPct val="107000"/>
                        </a:lnSpc>
                        <a:spcAft>
                          <a:spcPts val="800"/>
                        </a:spcAft>
                      </a:pPr>
                      <a:r>
                        <a:rPr lang="fr-FR" sz="1800" b="1" i="0" dirty="0">
                          <a:solidFill>
                            <a:srgbClr val="002060"/>
                          </a:solidFill>
                          <a:effectLst/>
                          <a:latin typeface="Arial" panose="020B0604020202020204" pitchFamily="34" charset="0"/>
                          <a:ea typeface="Calibri" panose="020F0502020204030204" pitchFamily="34" charset="0"/>
                          <a:cs typeface="Arial" panose="020B0604020202020204" pitchFamily="34" charset="0"/>
                        </a:rPr>
                        <a:t>432 000 € HT</a:t>
                      </a:r>
                    </a:p>
                  </a:txBody>
                  <a:tcPr marL="68592" marR="6859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2"/>
                  </a:ext>
                </a:extLst>
              </a:tr>
              <a:tr h="884622">
                <a:tc>
                  <a:txBody>
                    <a:bodyPr/>
                    <a:lstStyle/>
                    <a:p>
                      <a:pPr marL="0" marR="0" lvl="0" indent="0" algn="just" defTabSz="914400" rtl="0" eaLnBrk="1" fontAlgn="base" latinLnBrk="0" hangingPunct="1">
                        <a:lnSpc>
                          <a:spcPct val="107000"/>
                        </a:lnSpc>
                        <a:spcBef>
                          <a:spcPct val="0"/>
                        </a:spcBef>
                        <a:spcAft>
                          <a:spcPts val="800"/>
                        </a:spcAft>
                        <a:buClrTx/>
                        <a:buSzTx/>
                        <a:buFontTx/>
                        <a:buNone/>
                        <a:tabLst>
                          <a:tab pos="1549400" algn="l"/>
                        </a:tabLst>
                        <a:defRPr/>
                      </a:pPr>
                      <a:r>
                        <a:rPr lang="fr-FR" sz="1800" b="1" dirty="0">
                          <a:solidFill>
                            <a:schemeClr val="bg1"/>
                          </a:solidFill>
                          <a:effectLst/>
                        </a:rPr>
                        <a:t>Marchés de travaux et </a:t>
                      </a:r>
                      <a:r>
                        <a:rPr lang="fr-FR" sz="1800" b="1" dirty="0">
                          <a:solidFill>
                            <a:schemeClr val="bg1"/>
                          </a:solidFill>
                          <a:latin typeface="Arial" panose="020B0604020202020204" pitchFamily="34" charset="0"/>
                          <a:cs typeface="Arial" panose="020B0604020202020204" pitchFamily="34" charset="0"/>
                        </a:rPr>
                        <a:t>aux  contrats de concessions</a:t>
                      </a:r>
                      <a:endParaRPr kumimoji="0" lang="fr-FR" altLang="fr-FR" sz="1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92" marR="68592"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just">
                        <a:lnSpc>
                          <a:spcPct val="107000"/>
                        </a:lnSpc>
                        <a:spcAft>
                          <a:spcPts val="800"/>
                        </a:spcAft>
                      </a:pPr>
                      <a:r>
                        <a:rPr lang="fr-FR" sz="1800" b="1" i="0" dirty="0">
                          <a:solidFill>
                            <a:srgbClr val="002060"/>
                          </a:solidFill>
                          <a:effectLst/>
                          <a:latin typeface="Arial" panose="020B0604020202020204" pitchFamily="34" charset="0"/>
                          <a:ea typeface="Calibri" panose="020F0502020204030204" pitchFamily="34" charset="0"/>
                          <a:cs typeface="Arial" panose="020B0604020202020204" pitchFamily="34" charset="0"/>
                        </a:rPr>
                        <a:t>5 538 000 € HT</a:t>
                      </a:r>
                    </a:p>
                  </a:txBody>
                  <a:tcPr marL="68592" marR="6859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algn="just">
                        <a:lnSpc>
                          <a:spcPct val="107000"/>
                        </a:lnSpc>
                        <a:spcAft>
                          <a:spcPts val="800"/>
                        </a:spcAft>
                      </a:pPr>
                      <a:r>
                        <a:rPr lang="fr-FR" sz="1800" b="1" i="0" dirty="0">
                          <a:solidFill>
                            <a:srgbClr val="002060"/>
                          </a:solidFill>
                          <a:effectLst/>
                          <a:latin typeface="Arial" panose="020B0604020202020204" pitchFamily="34" charset="0"/>
                          <a:ea typeface="Calibri" panose="020F0502020204030204" pitchFamily="34" charset="0"/>
                          <a:cs typeface="Arial" panose="020B0604020202020204" pitchFamily="34" charset="0"/>
                        </a:rPr>
                        <a:t>5 404 000 € HT</a:t>
                      </a:r>
                    </a:p>
                  </a:txBody>
                  <a:tcPr marL="68592" marR="6859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3623006243"/>
                  </a:ext>
                </a:extLst>
              </a:tr>
            </a:tbl>
          </a:graphicData>
        </a:graphic>
      </p:graphicFrame>
      <p:sp>
        <p:nvSpPr>
          <p:cNvPr id="23570" name="ZoneTexte 6">
            <a:extLst>
              <a:ext uri="{FF2B5EF4-FFF2-40B4-BE49-F238E27FC236}">
                <a16:creationId xmlns:a16="http://schemas.microsoft.com/office/drawing/2014/main" xmlns="" id="{46CEDE93-BD35-B860-67CB-94737EF0543D}"/>
              </a:ext>
            </a:extLst>
          </p:cNvPr>
          <p:cNvSpPr txBox="1">
            <a:spLocks noChangeArrowheads="1"/>
          </p:cNvSpPr>
          <p:nvPr/>
        </p:nvSpPr>
        <p:spPr bwMode="auto">
          <a:xfrm>
            <a:off x="1959181" y="1089644"/>
            <a:ext cx="84359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fr-FR" altLang="fr-FR" sz="2200" dirty="0">
                <a:solidFill>
                  <a:srgbClr val="008080"/>
                </a:solidFill>
                <a:latin typeface="Arial" panose="020B0604020202020204" pitchFamily="34" charset="0"/>
                <a:cs typeface="Arial" panose="020B0604020202020204" pitchFamily="34" charset="0"/>
              </a:rPr>
              <a:t>Les seuils en vigueur du 1</a:t>
            </a:r>
            <a:r>
              <a:rPr lang="fr-FR" altLang="fr-FR" sz="2200" baseline="30000" dirty="0">
                <a:solidFill>
                  <a:srgbClr val="008080"/>
                </a:solidFill>
                <a:latin typeface="Arial" panose="020B0604020202020204" pitchFamily="34" charset="0"/>
                <a:cs typeface="Arial" panose="020B0604020202020204" pitchFamily="34" charset="0"/>
              </a:rPr>
              <a:t>er</a:t>
            </a:r>
            <a:r>
              <a:rPr lang="fr-FR" altLang="fr-FR" sz="2200" dirty="0">
                <a:solidFill>
                  <a:srgbClr val="008080"/>
                </a:solidFill>
                <a:latin typeface="Arial" panose="020B0604020202020204" pitchFamily="34" charset="0"/>
                <a:cs typeface="Arial" panose="020B0604020202020204" pitchFamily="34" charset="0"/>
              </a:rPr>
              <a:t> janvier 2026 au 31 décembre 2027</a:t>
            </a:r>
            <a:endParaRPr lang="fr-FR" altLang="fr-FR" sz="2200" dirty="0">
              <a:solidFill>
                <a:srgbClr val="008080"/>
              </a:solidFill>
              <a:latin typeface="Arial" panose="020B0604020202020204" pitchFamily="34" charset="0"/>
            </a:endParaRPr>
          </a:p>
        </p:txBody>
      </p:sp>
      <p:pic>
        <p:nvPicPr>
          <p:cNvPr id="23571" name="Picture 2" descr="Image result for Drapeau européen">
            <a:extLst>
              <a:ext uri="{FF2B5EF4-FFF2-40B4-BE49-F238E27FC236}">
                <a16:creationId xmlns:a16="http://schemas.microsoft.com/office/drawing/2014/main" xmlns="" id="{5A8E4FFD-9A1A-3FBC-6B9A-9A89D5D697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8566" y="5903359"/>
            <a:ext cx="1135062"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80" name="ZoneTexte 3">
            <a:extLst>
              <a:ext uri="{FF2B5EF4-FFF2-40B4-BE49-F238E27FC236}">
                <a16:creationId xmlns:a16="http://schemas.microsoft.com/office/drawing/2014/main" xmlns="" id="{D57E2762-5C48-D0C3-27C8-1CE296FD8413}"/>
              </a:ext>
            </a:extLst>
          </p:cNvPr>
          <p:cNvSpPr txBox="1">
            <a:spLocks noChangeArrowheads="1"/>
          </p:cNvSpPr>
          <p:nvPr/>
        </p:nvSpPr>
        <p:spPr bwMode="auto">
          <a:xfrm>
            <a:off x="617996" y="6022357"/>
            <a:ext cx="84248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tabLst>
                <a:tab pos="900113" algn="l"/>
              </a:tabLst>
              <a:defRPr sz="3200">
                <a:solidFill>
                  <a:schemeClr val="tx1"/>
                </a:solidFill>
                <a:latin typeface="Calibri" panose="020F0502020204030204" pitchFamily="34" charset="0"/>
              </a:defRPr>
            </a:lvl1pPr>
            <a:lvl2pPr marL="812800" indent="-263525">
              <a:spcBef>
                <a:spcPct val="20000"/>
              </a:spcBef>
              <a:buFont typeface="Arial" panose="020B0604020202020204" pitchFamily="34" charset="0"/>
              <a:buChar char="–"/>
              <a:tabLst>
                <a:tab pos="900113"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900113"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900113"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900113" algn="l"/>
              </a:tabLst>
              <a:defRPr sz="2000">
                <a:solidFill>
                  <a:schemeClr val="tx1"/>
                </a:solidFill>
                <a:latin typeface="Calibri" panose="020F0502020204030204" pitchFamily="34" charset="0"/>
              </a:defRPr>
            </a:lvl5pPr>
            <a:lvl6pPr marL="2514600" indent="-228600" defTabSz="449263" eaLnBrk="0" fontAlgn="base" hangingPunct="0">
              <a:spcBef>
                <a:spcPct val="20000"/>
              </a:spcBef>
              <a:spcAft>
                <a:spcPct val="0"/>
              </a:spcAft>
              <a:buFont typeface="Arial" panose="020B0604020202020204" pitchFamily="34" charset="0"/>
              <a:buChar char="»"/>
              <a:tabLst>
                <a:tab pos="900113" algn="l"/>
              </a:tabLst>
              <a:defRPr sz="2000">
                <a:solidFill>
                  <a:schemeClr val="tx1"/>
                </a:solidFill>
                <a:latin typeface="Calibri" panose="020F0502020204030204" pitchFamily="34" charset="0"/>
              </a:defRPr>
            </a:lvl6pPr>
            <a:lvl7pPr marL="2971800" indent="-228600" defTabSz="449263" eaLnBrk="0" fontAlgn="base" hangingPunct="0">
              <a:spcBef>
                <a:spcPct val="20000"/>
              </a:spcBef>
              <a:spcAft>
                <a:spcPct val="0"/>
              </a:spcAft>
              <a:buFont typeface="Arial" panose="020B0604020202020204" pitchFamily="34" charset="0"/>
              <a:buChar char="»"/>
              <a:tabLst>
                <a:tab pos="900113" algn="l"/>
              </a:tabLst>
              <a:defRPr sz="2000">
                <a:solidFill>
                  <a:schemeClr val="tx1"/>
                </a:solidFill>
                <a:latin typeface="Calibri" panose="020F0502020204030204" pitchFamily="34" charset="0"/>
              </a:defRPr>
            </a:lvl7pPr>
            <a:lvl8pPr marL="3429000" indent="-228600" defTabSz="449263" eaLnBrk="0" fontAlgn="base" hangingPunct="0">
              <a:spcBef>
                <a:spcPct val="20000"/>
              </a:spcBef>
              <a:spcAft>
                <a:spcPct val="0"/>
              </a:spcAft>
              <a:buFont typeface="Arial" panose="020B0604020202020204" pitchFamily="34" charset="0"/>
              <a:buChar char="»"/>
              <a:tabLst>
                <a:tab pos="900113" algn="l"/>
              </a:tabLst>
              <a:defRPr sz="2000">
                <a:solidFill>
                  <a:schemeClr val="tx1"/>
                </a:solidFill>
                <a:latin typeface="Calibri" panose="020F0502020204030204" pitchFamily="34" charset="0"/>
              </a:defRPr>
            </a:lvl8pPr>
            <a:lvl9pPr marL="3886200" indent="-228600" defTabSz="449263" eaLnBrk="0" fontAlgn="base" hangingPunct="0">
              <a:spcBef>
                <a:spcPct val="20000"/>
              </a:spcBef>
              <a:spcAft>
                <a:spcPct val="0"/>
              </a:spcAft>
              <a:buFont typeface="Arial" panose="020B0604020202020204" pitchFamily="34" charset="0"/>
              <a:buChar char="»"/>
              <a:tabLst>
                <a:tab pos="900113" algn="l"/>
              </a:tabLst>
              <a:defRPr sz="2000">
                <a:solidFill>
                  <a:schemeClr val="tx1"/>
                </a:solidFill>
                <a:latin typeface="Calibri" panose="020F0502020204030204" pitchFamily="34" charset="0"/>
              </a:defRPr>
            </a:lvl9pPr>
          </a:lstStyle>
          <a:p>
            <a:pPr lvl="1" algn="just"/>
            <a:r>
              <a:rPr lang="fr-FR" altLang="fr-FR" sz="1800" dirty="0">
                <a:solidFill>
                  <a:srgbClr val="0070C0"/>
                </a:solidFill>
                <a:latin typeface="Arial" panose="020B0604020202020204" pitchFamily="34" charset="0"/>
              </a:rPr>
              <a:t>Sous ces seuils, une liberté encadrée           MAPA </a:t>
            </a:r>
          </a:p>
          <a:p>
            <a:pPr lvl="1" algn="just"/>
            <a:r>
              <a:rPr lang="fr-FR" altLang="fr-FR" sz="1800" dirty="0">
                <a:solidFill>
                  <a:srgbClr val="0070C0"/>
                </a:solidFill>
                <a:latin typeface="Arial" panose="020B0604020202020204" pitchFamily="34" charset="0"/>
              </a:rPr>
              <a:t>A partir de ces seuils           Procédures formalisées</a:t>
            </a:r>
          </a:p>
        </p:txBody>
      </p:sp>
      <p:sp>
        <p:nvSpPr>
          <p:cNvPr id="2" name="Flèche droite 10">
            <a:extLst>
              <a:ext uri="{FF2B5EF4-FFF2-40B4-BE49-F238E27FC236}">
                <a16:creationId xmlns:a16="http://schemas.microsoft.com/office/drawing/2014/main" xmlns="" id="{3A1E9822-B073-4732-03F3-53CDC8216080}"/>
              </a:ext>
            </a:extLst>
          </p:cNvPr>
          <p:cNvSpPr/>
          <p:nvPr/>
        </p:nvSpPr>
        <p:spPr>
          <a:xfrm>
            <a:off x="3794299" y="6358907"/>
            <a:ext cx="431800" cy="365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rgbClr val="FFFFFF"/>
              </a:solidFill>
              <a:latin typeface="Arial" charset="0"/>
              <a:cs typeface="Arial" charset="0"/>
            </a:endParaRPr>
          </a:p>
        </p:txBody>
      </p:sp>
      <p:sp>
        <p:nvSpPr>
          <p:cNvPr id="4" name="Flèche droite 10">
            <a:extLst>
              <a:ext uri="{FF2B5EF4-FFF2-40B4-BE49-F238E27FC236}">
                <a16:creationId xmlns:a16="http://schemas.microsoft.com/office/drawing/2014/main" xmlns="" id="{CA7D0F4C-5D96-7097-0522-1C50FC27A2B1}"/>
              </a:ext>
            </a:extLst>
          </p:cNvPr>
          <p:cNvSpPr/>
          <p:nvPr/>
        </p:nvSpPr>
        <p:spPr>
          <a:xfrm>
            <a:off x="5488747" y="6055759"/>
            <a:ext cx="431800" cy="365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rgbClr val="FFFFFF"/>
              </a:solidFill>
              <a:latin typeface="Arial" charset="0"/>
              <a:cs typeface="Arial" charset="0"/>
            </a:endParaRPr>
          </a:p>
        </p:txBody>
      </p:sp>
      <p:pic>
        <p:nvPicPr>
          <p:cNvPr id="3" name="Image 10">
            <a:extLst>
              <a:ext uri="{FF2B5EF4-FFF2-40B4-BE49-F238E27FC236}">
                <a16:creationId xmlns:a16="http://schemas.microsoft.com/office/drawing/2014/main" xmlns="" id="{D50EDB88-BA7C-608F-DC9E-5D85D79DAD4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4">
            <a:extLst>
              <a:ext uri="{FF2B5EF4-FFF2-40B4-BE49-F238E27FC236}">
                <a16:creationId xmlns:a16="http://schemas.microsoft.com/office/drawing/2014/main" xmlns="" id="{0C536787-07C8-142A-D7F5-FDAE43A89930}"/>
              </a:ext>
            </a:extLst>
          </p:cNvPr>
          <p:cNvSpPr>
            <a:spLocks noGrp="1"/>
          </p:cNvSpPr>
          <p:nvPr>
            <p:ph type="body" sz="quarter" idx="14"/>
          </p:nvPr>
        </p:nvSpPr>
        <p:spPr>
          <a:xfrm>
            <a:off x="1769165" y="1989138"/>
            <a:ext cx="9114183" cy="3566836"/>
          </a:xfrm>
          <a:solidFill>
            <a:srgbClr val="0E0EB2"/>
          </a:solidFill>
        </p:spPr>
        <p:txBody>
          <a:bodyPr>
            <a:normAutofit fontScale="40000" lnSpcReduction="20000"/>
          </a:bodyPr>
          <a:lstStyle/>
          <a:p>
            <a:endParaRPr lang="fr-FR" altLang="fr-FR" sz="2800" b="1" dirty="0"/>
          </a:p>
          <a:p>
            <a:pPr>
              <a:lnSpc>
                <a:spcPct val="120000"/>
              </a:lnSpc>
            </a:pPr>
            <a:r>
              <a:rPr lang="fr-FR" altLang="fr-FR" sz="9800" b="1" dirty="0">
                <a:ea typeface="Times New Roman" panose="02020603050405020304" pitchFamily="18" charset="0"/>
              </a:rPr>
              <a:t>Décrets du 29 décembre 2025</a:t>
            </a:r>
          </a:p>
          <a:p>
            <a:pPr marL="1250950" indent="-1250950" algn="ctr">
              <a:buNone/>
              <a:defRPr/>
            </a:pPr>
            <a:r>
              <a:rPr lang="fr-FR" sz="9600" b="1" dirty="0"/>
              <a:t>concernant </a:t>
            </a:r>
            <a:r>
              <a:rPr lang="fr-FR" sz="9600" b="1" dirty="0">
                <a:latin typeface="Arial" panose="020B0604020202020204" pitchFamily="34" charset="0"/>
                <a:cs typeface="Arial" panose="020B0604020202020204" pitchFamily="34" charset="0"/>
              </a:rPr>
              <a:t>la commande publique </a:t>
            </a:r>
          </a:p>
          <a:p>
            <a:pPr marL="1250950" indent="-1250950" algn="ctr">
              <a:buNone/>
              <a:defRPr/>
            </a:pPr>
            <a:endParaRPr lang="fr-FR" sz="3200" b="1" dirty="0">
              <a:latin typeface="Arial" panose="020B0604020202020204" pitchFamily="34" charset="0"/>
              <a:cs typeface="Arial" panose="020B0604020202020204" pitchFamily="34" charset="0"/>
            </a:endParaRPr>
          </a:p>
          <a:p>
            <a:pPr lvl="0"/>
            <a:r>
              <a:rPr lang="fr-FR" b="1" dirty="0"/>
              <a:t>Décret n°2025-1383 du 29/12/2025 </a:t>
            </a:r>
            <a:r>
              <a:rPr lang="fr-FR" dirty="0"/>
              <a:t>portant diverses mesures de simplification du droit de la commande publique</a:t>
            </a:r>
          </a:p>
          <a:p>
            <a:r>
              <a:rPr lang="fr-FR" b="1" dirty="0"/>
              <a:t>Décret n°2025-1386 du 29/12/2025 </a:t>
            </a:r>
            <a:r>
              <a:rPr lang="fr-FR" dirty="0"/>
              <a:t>modifiant certains seuils relatifs aux marchés publics</a:t>
            </a:r>
            <a:r>
              <a:rPr lang="fr-FR" altLang="fr-FR" sz="8000" b="1" dirty="0">
                <a:ea typeface="Times New Roman" panose="02020603050405020304" pitchFamily="18" charset="0"/>
              </a:rPr>
              <a:t/>
            </a:r>
            <a:br>
              <a:rPr lang="fr-FR" altLang="fr-FR" sz="8000" b="1" dirty="0">
                <a:ea typeface="Times New Roman" panose="02020603050405020304" pitchFamily="18" charset="0"/>
              </a:rPr>
            </a:br>
            <a:r>
              <a:rPr lang="fr-FR" altLang="fr-FR" sz="2400" b="1" dirty="0"/>
              <a:t/>
            </a:r>
            <a:br>
              <a:rPr lang="fr-FR" altLang="fr-FR" sz="2400" b="1" dirty="0"/>
            </a:br>
            <a:endParaRPr lang="fr-FR" altLang="fr-FR" sz="2400" dirty="0"/>
          </a:p>
        </p:txBody>
      </p:sp>
      <p:sp>
        <p:nvSpPr>
          <p:cNvPr id="14340" name="ZoneTexte 5">
            <a:extLst>
              <a:ext uri="{FF2B5EF4-FFF2-40B4-BE49-F238E27FC236}">
                <a16:creationId xmlns:a16="http://schemas.microsoft.com/office/drawing/2014/main" xmlns="" id="{D90C54AB-F9A2-5094-D455-8572BEFAE05F}"/>
              </a:ext>
            </a:extLst>
          </p:cNvPr>
          <p:cNvSpPr txBox="1">
            <a:spLocks noChangeArrowheads="1"/>
          </p:cNvSpPr>
          <p:nvPr/>
        </p:nvSpPr>
        <p:spPr bwMode="auto">
          <a:xfrm>
            <a:off x="1864058" y="781218"/>
            <a:ext cx="878789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fr-FR" altLang="fr-FR" sz="2600" b="1" dirty="0">
                <a:solidFill>
                  <a:srgbClr val="002060"/>
                </a:solidFill>
                <a:latin typeface="Arial" panose="020B0604020202020204" pitchFamily="34" charset="0"/>
                <a:cs typeface="Arial" panose="020B0604020202020204" pitchFamily="34" charset="0"/>
              </a:rPr>
              <a:t>Actualité de la commande publique</a:t>
            </a:r>
            <a:r>
              <a:rPr lang="fr-FR" altLang="fr-FR" sz="2600" dirty="0">
                <a:solidFill>
                  <a:srgbClr val="002060"/>
                </a:solidFill>
              </a:rPr>
              <a:t/>
            </a:r>
            <a:br>
              <a:rPr lang="fr-FR" altLang="fr-FR" sz="2600" dirty="0">
                <a:solidFill>
                  <a:srgbClr val="002060"/>
                </a:solidFill>
              </a:rPr>
            </a:br>
            <a:endParaRPr lang="fr-FR" altLang="fr-FR" sz="2600" dirty="0">
              <a:solidFill>
                <a:srgbClr val="002060"/>
              </a:solidFill>
            </a:endParaRPr>
          </a:p>
        </p:txBody>
      </p:sp>
      <p:sp>
        <p:nvSpPr>
          <p:cNvPr id="14342" name="ZoneTexte 1">
            <a:extLst>
              <a:ext uri="{FF2B5EF4-FFF2-40B4-BE49-F238E27FC236}">
                <a16:creationId xmlns:a16="http://schemas.microsoft.com/office/drawing/2014/main" xmlns="" id="{519F5951-34E2-A32E-A073-646C778DD48D}"/>
              </a:ext>
            </a:extLst>
          </p:cNvPr>
          <p:cNvSpPr txBox="1">
            <a:spLocks noChangeArrowheads="1"/>
          </p:cNvSpPr>
          <p:nvPr/>
        </p:nvSpPr>
        <p:spPr bwMode="auto">
          <a:xfrm>
            <a:off x="8953253" y="5760045"/>
            <a:ext cx="1604544"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fr-FR" altLang="fr-FR" sz="1800" dirty="0">
                <a:solidFill>
                  <a:srgbClr val="0070C0"/>
                </a:solidFill>
              </a:rPr>
              <a:t>Janvier 2026</a:t>
            </a:r>
          </a:p>
        </p:txBody>
      </p:sp>
      <p:pic>
        <p:nvPicPr>
          <p:cNvPr id="3" name="Image 10">
            <a:extLst>
              <a:ext uri="{FF2B5EF4-FFF2-40B4-BE49-F238E27FC236}">
                <a16:creationId xmlns:a16="http://schemas.microsoft.com/office/drawing/2014/main" xmlns="" id="{7215FA79-9390-8580-E376-DDB11A5BDE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946FA69-92D7-140E-B26B-64CFCEE9BE96}"/>
            </a:ext>
          </a:extLst>
        </p:cNvPr>
        <p:cNvGrpSpPr/>
        <p:nvPr/>
      </p:nvGrpSpPr>
      <p:grpSpPr>
        <a:xfrm>
          <a:off x="0" y="0"/>
          <a:ext cx="0" cy="0"/>
          <a:chOff x="0" y="0"/>
          <a:chExt cx="0" cy="0"/>
        </a:xfrm>
      </p:grpSpPr>
      <p:sp>
        <p:nvSpPr>
          <p:cNvPr id="22531" name="Espace réservé du contenu 2">
            <a:extLst>
              <a:ext uri="{FF2B5EF4-FFF2-40B4-BE49-F238E27FC236}">
                <a16:creationId xmlns:a16="http://schemas.microsoft.com/office/drawing/2014/main" xmlns="" id="{202DA21B-332C-A3F8-F959-30E319533CF8}"/>
              </a:ext>
            </a:extLst>
          </p:cNvPr>
          <p:cNvSpPr>
            <a:spLocks noGrp="1"/>
          </p:cNvSpPr>
          <p:nvPr>
            <p:ph idx="1"/>
          </p:nvPr>
        </p:nvSpPr>
        <p:spPr>
          <a:xfrm>
            <a:off x="2063751" y="2143593"/>
            <a:ext cx="7866312" cy="3588871"/>
          </a:xfrm>
          <a:ln>
            <a:solidFill>
              <a:schemeClr val="accent1"/>
            </a:solidFill>
            <a:miter lim="800000"/>
            <a:headEnd/>
            <a:tailEnd/>
          </a:ln>
        </p:spPr>
        <p:txBody>
          <a:bodyPr>
            <a:normAutofit/>
          </a:bodyPr>
          <a:lstStyle/>
          <a:p>
            <a:pPr algn="just">
              <a:defRPr/>
            </a:pPr>
            <a:endParaRPr lang="fr-FR" altLang="fr-FR" sz="2400" dirty="0">
              <a:solidFill>
                <a:srgbClr val="E64162"/>
              </a:solidFill>
              <a:latin typeface="Arial" panose="020B0604020202020204" pitchFamily="34" charset="0"/>
            </a:endParaRPr>
          </a:p>
          <a:p>
            <a:pPr algn="just">
              <a:defRPr/>
            </a:pPr>
            <a:endParaRPr lang="fr-FR" altLang="fr-FR" sz="2400" dirty="0">
              <a:solidFill>
                <a:srgbClr val="E64162"/>
              </a:solidFill>
              <a:latin typeface="Arial" panose="020B0604020202020204" pitchFamily="34" charset="0"/>
            </a:endParaRPr>
          </a:p>
          <a:p>
            <a:pPr algn="l"/>
            <a:endParaRPr lang="fr-FR" sz="1800" b="0" i="0" u="none" strike="noStrike" baseline="0" dirty="0">
              <a:solidFill>
                <a:srgbClr val="000000"/>
              </a:solidFill>
              <a:latin typeface="Univers LT Std"/>
            </a:endParaRPr>
          </a:p>
          <a:p>
            <a:pPr marL="0" indent="0" algn="ctr">
              <a:buNone/>
            </a:pPr>
            <a:r>
              <a:rPr lang="fr-FR" sz="2400" i="0" u="none" strike="noStrike" baseline="0" dirty="0">
                <a:solidFill>
                  <a:srgbClr val="5B5D60"/>
                </a:solidFill>
                <a:latin typeface="Arial" panose="020B0604020202020204" pitchFamily="34" charset="0"/>
                <a:cs typeface="Arial" panose="020B0604020202020204" pitchFamily="34" charset="0"/>
              </a:rPr>
              <a:t>    1. </a:t>
            </a:r>
            <a:r>
              <a:rPr lang="fr-FR" sz="2400" dirty="0">
                <a:latin typeface="Arial" panose="020B0604020202020204" pitchFamily="34" charset="0"/>
                <a:cs typeface="Arial" panose="020B0604020202020204" pitchFamily="34" charset="0"/>
              </a:rPr>
              <a:t>Décret n°2025-1383 du 29/12/2025 portant diverses mesures de simplification du droit de la commande publique</a:t>
            </a:r>
          </a:p>
          <a:p>
            <a:pPr marL="0" indent="0" algn="ctr">
              <a:buNone/>
            </a:pPr>
            <a:endParaRPr lang="fr-FR" altLang="fr-FR" sz="2400" dirty="0">
              <a:solidFill>
                <a:srgbClr val="E64162"/>
              </a:solidFill>
              <a:latin typeface="Arial" panose="020B0604020202020204" pitchFamily="34" charset="0"/>
              <a:cs typeface="Arial" panose="020B0604020202020204" pitchFamily="34" charset="0"/>
            </a:endParaRPr>
          </a:p>
          <a:p>
            <a:pPr marL="0" indent="0" algn="ctr">
              <a:buNone/>
              <a:defRPr/>
            </a:pPr>
            <a:endParaRPr lang="fr-FR" kern="1800" dirty="0">
              <a:latin typeface="Arial" panose="020B0604020202020204" pitchFamily="34" charset="0"/>
              <a:ea typeface="Times New Roman" panose="02020603050405020304" pitchFamily="18" charset="0"/>
              <a:cs typeface="Arial" panose="020B0604020202020204" pitchFamily="34" charset="0"/>
            </a:endParaRPr>
          </a:p>
          <a:p>
            <a:pPr marL="0" indent="0" algn="ctr">
              <a:buNone/>
              <a:defRPr/>
            </a:pPr>
            <a:endParaRPr lang="fr-FR" sz="800" kern="1800" dirty="0">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xmlns="" id="{74BE84D9-3712-7F76-AC68-812228DD78E1}"/>
              </a:ext>
            </a:extLst>
          </p:cNvPr>
          <p:cNvSpPr>
            <a:spLocks noGrp="1"/>
          </p:cNvSpPr>
          <p:nvPr>
            <p:ph type="sldNum" sz="quarter" idx="12"/>
          </p:nvPr>
        </p:nvSpPr>
        <p:spPr/>
        <p:txBody>
          <a:bodyPr/>
          <a:lstStyle/>
          <a:p>
            <a:fld id="{E019C1E9-BA57-4C3B-8C55-5A3CBCADEABD}" type="slidenum">
              <a:rPr lang="fr-FR" smtClean="0"/>
              <a:t>5</a:t>
            </a:fld>
            <a:endParaRPr lang="fr-FR"/>
          </a:p>
        </p:txBody>
      </p:sp>
      <p:sp>
        <p:nvSpPr>
          <p:cNvPr id="5" name="ZoneTexte 4">
            <a:extLst>
              <a:ext uri="{FF2B5EF4-FFF2-40B4-BE49-F238E27FC236}">
                <a16:creationId xmlns:a16="http://schemas.microsoft.com/office/drawing/2014/main" xmlns="" id="{2FD917D3-97F0-042A-DB8B-C889D878AAAA}"/>
              </a:ext>
            </a:extLst>
          </p:cNvPr>
          <p:cNvSpPr txBox="1"/>
          <p:nvPr/>
        </p:nvSpPr>
        <p:spPr>
          <a:xfrm>
            <a:off x="2932043" y="4797912"/>
            <a:ext cx="6501019" cy="830997"/>
          </a:xfrm>
          <a:prstGeom prst="rect">
            <a:avLst/>
          </a:prstGeom>
          <a:noFill/>
        </p:spPr>
        <p:txBody>
          <a:bodyPr wrap="square">
            <a:spAutoFit/>
          </a:bodyPr>
          <a:lstStyle/>
          <a:p>
            <a:pPr algn="l"/>
            <a:endParaRPr lang="fr-FR" sz="1600" i="1" u="none" strike="noStrike" baseline="0" dirty="0">
              <a:latin typeface="Arial" panose="020B0604020202020204" pitchFamily="34" charset="0"/>
              <a:cs typeface="Arial" panose="020B0604020202020204" pitchFamily="34" charset="0"/>
            </a:endParaRPr>
          </a:p>
          <a:p>
            <a:r>
              <a:rPr lang="fr-FR" sz="1600" i="1" u="none" strike="noStrike" baseline="0" dirty="0">
                <a:latin typeface="Arial" panose="020B0604020202020204" pitchFamily="34" charset="0"/>
                <a:cs typeface="Arial" panose="020B0604020202020204" pitchFamily="34" charset="0"/>
              </a:rPr>
              <a:t> Fiche technique de la DAJ  </a:t>
            </a:r>
            <a:r>
              <a:rPr lang="fr-FR" sz="1600" i="1" dirty="0">
                <a:latin typeface="Arial" panose="020B0604020202020204" pitchFamily="34" charset="0"/>
                <a:cs typeface="Arial" panose="020B0604020202020204" pitchFamily="34" charset="0"/>
              </a:rPr>
              <a:t>concernant les m</a:t>
            </a:r>
            <a:r>
              <a:rPr lang="fr-FR" sz="1600" i="1" u="none" strike="noStrike" baseline="0" dirty="0">
                <a:latin typeface="Arial" panose="020B0604020202020204" pitchFamily="34" charset="0"/>
                <a:cs typeface="Arial" panose="020B0604020202020204" pitchFamily="34" charset="0"/>
              </a:rPr>
              <a:t>esures de simplification du droit de la commande publique et rehaussement des seuils </a:t>
            </a:r>
            <a:endParaRPr lang="fr-FR" sz="1600" i="1" dirty="0">
              <a:latin typeface="Arial" panose="020B0604020202020204" pitchFamily="34" charset="0"/>
              <a:cs typeface="Arial" panose="020B0604020202020204" pitchFamily="34" charset="0"/>
            </a:endParaRPr>
          </a:p>
        </p:txBody>
      </p:sp>
      <p:pic>
        <p:nvPicPr>
          <p:cNvPr id="3" name="Image 10">
            <a:extLst>
              <a:ext uri="{FF2B5EF4-FFF2-40B4-BE49-F238E27FC236}">
                <a16:creationId xmlns:a16="http://schemas.microsoft.com/office/drawing/2014/main" xmlns="" id="{D13FC8C1-D538-56F0-5315-115E021334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085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D946C8D-9DEF-41A5-F534-1F36ABB8F6EE}"/>
              </a:ext>
            </a:extLst>
          </p:cNvPr>
          <p:cNvSpPr>
            <a:spLocks noGrp="1"/>
          </p:cNvSpPr>
          <p:nvPr>
            <p:ph type="title"/>
          </p:nvPr>
        </p:nvSpPr>
        <p:spPr/>
        <p:txBody>
          <a:bodyPr>
            <a:normAutofit fontScale="90000"/>
          </a:bodyPr>
          <a:lstStyle/>
          <a:p>
            <a:pPr algn="l"/>
            <a:r>
              <a:rPr lang="fr-FR" dirty="0"/>
              <a:t> </a:t>
            </a:r>
            <a:r>
              <a:rPr lang="fr-FR" sz="3100" b="1" dirty="0"/>
              <a:t>Mesures de simplification du droit de la commande publique </a:t>
            </a:r>
            <a:endParaRPr lang="fr-FR" sz="3100" b="1"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xmlns="" id="{03394468-E43C-CD91-0A5F-573610F69454}"/>
              </a:ext>
            </a:extLst>
          </p:cNvPr>
          <p:cNvSpPr>
            <a:spLocks noGrp="1"/>
          </p:cNvSpPr>
          <p:nvPr>
            <p:ph idx="1"/>
          </p:nvPr>
        </p:nvSpPr>
        <p:spPr/>
        <p:txBody>
          <a:bodyPr>
            <a:normAutofit/>
          </a:bodyPr>
          <a:lstStyle/>
          <a:p>
            <a:pPr marL="0" indent="0">
              <a:buNone/>
            </a:pPr>
            <a:r>
              <a:rPr lang="fr-FR" b="1" dirty="0">
                <a:solidFill>
                  <a:srgbClr val="0070C0"/>
                </a:solidFill>
              </a:rPr>
              <a:t>1. Capacités économiques et financières des candidats</a:t>
            </a:r>
          </a:p>
          <a:p>
            <a:pPr algn="just"/>
            <a:r>
              <a:rPr lang="fr-FR" sz="2400" b="1" dirty="0"/>
              <a:t>Abaissement du plafond du chiffre d’affaires minimal exigible des entreprises candidates à un marché public </a:t>
            </a:r>
          </a:p>
          <a:p>
            <a:pPr algn="just"/>
            <a:r>
              <a:rPr lang="fr-FR" sz="2400" dirty="0"/>
              <a:t>L’article R 2142-7 du Code de la Commande Publique offre la possibilité d’imposer aux opérateurs économiques un chiffre d’affaires annuel minimal.</a:t>
            </a:r>
          </a:p>
          <a:p>
            <a:pPr algn="just"/>
            <a:r>
              <a:rPr lang="fr-FR" sz="2400" dirty="0"/>
              <a:t>Dans cette hypothèse, ce plafond ne peut être supérieur à </a:t>
            </a:r>
            <a:r>
              <a:rPr lang="fr-FR" sz="2400" b="1" dirty="0"/>
              <a:t>une fois et demie </a:t>
            </a:r>
            <a:r>
              <a:rPr lang="fr-FR" sz="1600" dirty="0"/>
              <a:t>(1)</a:t>
            </a:r>
            <a:r>
              <a:rPr lang="fr-FR" sz="2400" b="1" dirty="0"/>
              <a:t> </a:t>
            </a:r>
            <a:r>
              <a:rPr lang="fr-FR" sz="2400" dirty="0"/>
              <a:t>le montant estimé du marché ou du lot, sauf justifications liées à son objet ou à ses conditions d’exécution.</a:t>
            </a:r>
          </a:p>
          <a:p>
            <a:r>
              <a:rPr lang="fr-FR" sz="2000" i="1" dirty="0"/>
              <a:t>(1)  au lieu de “deux fois”</a:t>
            </a:r>
            <a:endParaRPr lang="fr-FR" sz="2000" b="1" i="1" dirty="0"/>
          </a:p>
          <a:p>
            <a:pPr marL="0" indent="0">
              <a:buNone/>
            </a:pPr>
            <a:endParaRPr lang="fr-FR" sz="2000" b="1" dirty="0">
              <a:solidFill>
                <a:srgbClr val="0070C0"/>
              </a:solidFill>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xmlns="" id="{63073C8F-F5BE-D9CC-E61E-C5E767B99B55}"/>
              </a:ext>
            </a:extLst>
          </p:cNvPr>
          <p:cNvSpPr>
            <a:spLocks noGrp="1"/>
          </p:cNvSpPr>
          <p:nvPr>
            <p:ph type="sldNum" sz="quarter" idx="14"/>
          </p:nvPr>
        </p:nvSpPr>
        <p:spPr/>
        <p:txBody>
          <a:bodyPr/>
          <a:lstStyle/>
          <a:p>
            <a:pPr>
              <a:defRPr/>
            </a:pPr>
            <a:fld id="{0F991882-63D7-402A-AB34-B32F97BBDF34}" type="slidenum">
              <a:rPr lang="fr-FR" altLang="fr-FR" smtClean="0"/>
              <a:pPr>
                <a:defRPr/>
              </a:pPr>
              <a:t>6</a:t>
            </a:fld>
            <a:endParaRPr lang="fr-FR" altLang="fr-FR" dirty="0"/>
          </a:p>
        </p:txBody>
      </p:sp>
      <p:pic>
        <p:nvPicPr>
          <p:cNvPr id="6" name="Image 10">
            <a:extLst>
              <a:ext uri="{FF2B5EF4-FFF2-40B4-BE49-F238E27FC236}">
                <a16:creationId xmlns:a16="http://schemas.microsoft.com/office/drawing/2014/main" xmlns="" id="{C2DFA550-5094-86EA-4E31-DAB5545AA69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12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F71108C-3C15-0E68-2A88-215D115A5B29}"/>
              </a:ext>
            </a:extLst>
          </p:cNvPr>
          <p:cNvSpPr>
            <a:spLocks noGrp="1"/>
          </p:cNvSpPr>
          <p:nvPr>
            <p:ph type="title"/>
          </p:nvPr>
        </p:nvSpPr>
        <p:spPr/>
        <p:txBody>
          <a:bodyPr/>
          <a:lstStyle/>
          <a:p>
            <a:pPr algn="l"/>
            <a:r>
              <a:rPr lang="fr-FR" sz="2800" b="1" dirty="0"/>
              <a:t>Mesures de simplification du droit de la commande publique</a:t>
            </a:r>
            <a:endParaRPr lang="fr-FR" sz="2800" dirty="0"/>
          </a:p>
        </p:txBody>
      </p:sp>
      <p:sp>
        <p:nvSpPr>
          <p:cNvPr id="3" name="Espace réservé du contenu 2">
            <a:extLst>
              <a:ext uri="{FF2B5EF4-FFF2-40B4-BE49-F238E27FC236}">
                <a16:creationId xmlns:a16="http://schemas.microsoft.com/office/drawing/2014/main" xmlns="" id="{99C5E278-7870-C618-E711-E70FA06FEC98}"/>
              </a:ext>
            </a:extLst>
          </p:cNvPr>
          <p:cNvSpPr>
            <a:spLocks noGrp="1"/>
          </p:cNvSpPr>
          <p:nvPr>
            <p:ph idx="1"/>
          </p:nvPr>
        </p:nvSpPr>
        <p:spPr/>
        <p:txBody>
          <a:bodyPr>
            <a:normAutofit/>
          </a:bodyPr>
          <a:lstStyle/>
          <a:p>
            <a:pPr marL="0" indent="0">
              <a:buNone/>
            </a:pPr>
            <a:r>
              <a:rPr lang="fr-FR" b="1" dirty="0">
                <a:solidFill>
                  <a:srgbClr val="0070C0"/>
                </a:solidFill>
              </a:rPr>
              <a:t>2. Information des soumissionnaires évincés</a:t>
            </a:r>
          </a:p>
          <a:p>
            <a:r>
              <a:rPr lang="fr-FR" sz="2400" b="1" dirty="0"/>
              <a:t>Cas d’impossibilité pour l’attributaire d’exécuter le marché</a:t>
            </a:r>
          </a:p>
          <a:p>
            <a:r>
              <a:rPr lang="fr-FR" sz="2400" dirty="0"/>
              <a:t>Nouvel article R 2181-7 du Code de la Commande Publique</a:t>
            </a:r>
          </a:p>
          <a:p>
            <a:pPr algn="just"/>
            <a:r>
              <a:rPr lang="fr-FR" sz="2400" dirty="0"/>
              <a:t>Si, a</a:t>
            </a:r>
            <a:r>
              <a:rPr lang="fr-FR" sz="2400" b="1" dirty="0"/>
              <a:t>près le choix de l’attributaire et avant la notification du marché</a:t>
            </a:r>
            <a:r>
              <a:rPr lang="fr-FR" sz="2400" dirty="0"/>
              <a:t>, l’attributaire se trouve, par suite d’un cas fortuit ou d’un cas de force majeure, dans l’impossibilité d’exécuter le marché, </a:t>
            </a:r>
            <a:r>
              <a:rPr lang="fr-FR" sz="2400" b="1" dirty="0"/>
              <a:t>l’acheteur peut solliciter le soumissionnaire dont l’offre a été classée immédiatement après. </a:t>
            </a:r>
            <a:r>
              <a:rPr lang="fr-FR" sz="2400" dirty="0"/>
              <a:t>Si nécessaire, cette procédure peut être reproduite auprès des autres soumissionnaires dans l’ordre du classement des offres. </a:t>
            </a:r>
          </a:p>
        </p:txBody>
      </p:sp>
      <p:sp>
        <p:nvSpPr>
          <p:cNvPr id="6" name="Espace réservé du numéro de diapositive 5">
            <a:extLst>
              <a:ext uri="{FF2B5EF4-FFF2-40B4-BE49-F238E27FC236}">
                <a16:creationId xmlns:a16="http://schemas.microsoft.com/office/drawing/2014/main" xmlns="" id="{04A07684-751E-E8CC-4726-B3A7AE6A6D64}"/>
              </a:ext>
            </a:extLst>
          </p:cNvPr>
          <p:cNvSpPr>
            <a:spLocks noGrp="1"/>
          </p:cNvSpPr>
          <p:nvPr>
            <p:ph type="sldNum" sz="quarter" idx="14"/>
          </p:nvPr>
        </p:nvSpPr>
        <p:spPr/>
        <p:txBody>
          <a:bodyPr/>
          <a:lstStyle/>
          <a:p>
            <a:pPr>
              <a:defRPr/>
            </a:pPr>
            <a:fld id="{0F991882-63D7-402A-AB34-B32F97BBDF34}" type="slidenum">
              <a:rPr lang="fr-FR" altLang="fr-FR" smtClean="0"/>
              <a:pPr>
                <a:defRPr/>
              </a:pPr>
              <a:t>7</a:t>
            </a:fld>
            <a:endParaRPr lang="fr-FR" altLang="fr-FR" dirty="0"/>
          </a:p>
        </p:txBody>
      </p:sp>
      <p:pic>
        <p:nvPicPr>
          <p:cNvPr id="4" name="Image 10">
            <a:extLst>
              <a:ext uri="{FF2B5EF4-FFF2-40B4-BE49-F238E27FC236}">
                <a16:creationId xmlns:a16="http://schemas.microsoft.com/office/drawing/2014/main" xmlns="" id="{F78F3AE2-3B5A-6607-1D47-48A7CF130D5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803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576E506-A2B7-0ACF-D641-898CFA6B33C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0EA69119-8214-D3DC-D49F-52F07A94E397}"/>
              </a:ext>
            </a:extLst>
          </p:cNvPr>
          <p:cNvSpPr>
            <a:spLocks noGrp="1"/>
          </p:cNvSpPr>
          <p:nvPr>
            <p:ph type="title"/>
          </p:nvPr>
        </p:nvSpPr>
        <p:spPr/>
        <p:txBody>
          <a:bodyPr/>
          <a:lstStyle/>
          <a:p>
            <a:pPr algn="l"/>
            <a:r>
              <a:rPr lang="fr-FR" sz="2800" b="1" dirty="0"/>
              <a:t>Mesures de simplification du droit de la commande publique</a:t>
            </a:r>
            <a:endParaRPr lang="fr-FR" sz="2800" dirty="0"/>
          </a:p>
        </p:txBody>
      </p:sp>
      <p:sp>
        <p:nvSpPr>
          <p:cNvPr id="3" name="Espace réservé du contenu 2">
            <a:extLst>
              <a:ext uri="{FF2B5EF4-FFF2-40B4-BE49-F238E27FC236}">
                <a16:creationId xmlns:a16="http://schemas.microsoft.com/office/drawing/2014/main" xmlns="" id="{9F014B83-7C7D-DD47-5EE7-743156F2EB98}"/>
              </a:ext>
            </a:extLst>
          </p:cNvPr>
          <p:cNvSpPr>
            <a:spLocks noGrp="1"/>
          </p:cNvSpPr>
          <p:nvPr>
            <p:ph idx="1"/>
          </p:nvPr>
        </p:nvSpPr>
        <p:spPr>
          <a:xfrm>
            <a:off x="498984" y="1052822"/>
            <a:ext cx="11194031" cy="5001419"/>
          </a:xfrm>
        </p:spPr>
        <p:txBody>
          <a:bodyPr>
            <a:normAutofit/>
          </a:bodyPr>
          <a:lstStyle/>
          <a:p>
            <a:pPr marL="0" indent="0">
              <a:buNone/>
            </a:pPr>
            <a:r>
              <a:rPr lang="fr-FR" b="1" dirty="0">
                <a:solidFill>
                  <a:srgbClr val="0070C0"/>
                </a:solidFill>
              </a:rPr>
              <a:t>2. Information des soumissionnaires évincés (suite)</a:t>
            </a:r>
          </a:p>
          <a:p>
            <a:r>
              <a:rPr lang="fr-FR" sz="2400" b="1" dirty="0"/>
              <a:t>Cas d’impossibilité pour l’attributaire d’exécuter le marché</a:t>
            </a:r>
          </a:p>
          <a:p>
            <a:r>
              <a:rPr lang="fr-FR" sz="2400" b="1" dirty="0"/>
              <a:t>Précisions de la Direction des Affaires Juridiques</a:t>
            </a:r>
          </a:p>
          <a:p>
            <a:pPr algn="just"/>
            <a:r>
              <a:rPr lang="fr-FR" dirty="0"/>
              <a:t>→ </a:t>
            </a:r>
            <a:r>
              <a:rPr lang="fr-FR" sz="2400" b="1" dirty="0"/>
              <a:t>Cas fortuit </a:t>
            </a:r>
            <a:r>
              <a:rPr lang="fr-FR" sz="2400" dirty="0"/>
              <a:t>= “évènement qui échappe aux prévisions humaines mais qui se rattache au fonctionnement même de l’entreprise ou du service.</a:t>
            </a:r>
          </a:p>
          <a:p>
            <a:pPr algn="just"/>
            <a:r>
              <a:rPr lang="fr-FR" sz="2400" dirty="0"/>
              <a:t>Exemple : explosion d’une chaudière dans une usine.”</a:t>
            </a:r>
          </a:p>
          <a:p>
            <a:pPr algn="just"/>
            <a:r>
              <a:rPr lang="fr-FR" sz="2400" dirty="0"/>
              <a:t>→ </a:t>
            </a:r>
            <a:r>
              <a:rPr lang="fr-FR" sz="2400" b="1" dirty="0"/>
              <a:t>Cas de force majeure </a:t>
            </a:r>
            <a:r>
              <a:rPr lang="fr-FR" sz="2400" dirty="0"/>
              <a:t>= “phénomène imprévu mais qui est extérieur à l’entreprise ou au service et qui ne peut pas être surmonté.</a:t>
            </a:r>
          </a:p>
          <a:p>
            <a:pPr algn="just"/>
            <a:r>
              <a:rPr lang="fr-FR" sz="2400" dirty="0"/>
              <a:t> Exemples : tremblement de terre, inondation.”</a:t>
            </a:r>
          </a:p>
          <a:p>
            <a:endParaRPr lang="fr-FR" b="1" dirty="0"/>
          </a:p>
        </p:txBody>
      </p:sp>
      <p:sp>
        <p:nvSpPr>
          <p:cNvPr id="6" name="Espace réservé du numéro de diapositive 5">
            <a:extLst>
              <a:ext uri="{FF2B5EF4-FFF2-40B4-BE49-F238E27FC236}">
                <a16:creationId xmlns:a16="http://schemas.microsoft.com/office/drawing/2014/main" xmlns="" id="{E3B5E6E2-98BA-28B6-C6C3-F1AC367B9AB7}"/>
              </a:ext>
            </a:extLst>
          </p:cNvPr>
          <p:cNvSpPr>
            <a:spLocks noGrp="1"/>
          </p:cNvSpPr>
          <p:nvPr>
            <p:ph type="sldNum" sz="quarter" idx="14"/>
          </p:nvPr>
        </p:nvSpPr>
        <p:spPr/>
        <p:txBody>
          <a:bodyPr/>
          <a:lstStyle/>
          <a:p>
            <a:pPr>
              <a:defRPr/>
            </a:pPr>
            <a:fld id="{0F991882-63D7-402A-AB34-B32F97BBDF34}" type="slidenum">
              <a:rPr lang="fr-FR" altLang="fr-FR" smtClean="0"/>
              <a:pPr>
                <a:defRPr/>
              </a:pPr>
              <a:t>8</a:t>
            </a:fld>
            <a:endParaRPr lang="fr-FR" altLang="fr-FR" dirty="0"/>
          </a:p>
        </p:txBody>
      </p:sp>
      <p:pic>
        <p:nvPicPr>
          <p:cNvPr id="4" name="Image 10">
            <a:extLst>
              <a:ext uri="{FF2B5EF4-FFF2-40B4-BE49-F238E27FC236}">
                <a16:creationId xmlns:a16="http://schemas.microsoft.com/office/drawing/2014/main" xmlns="" id="{B82DF0D5-B106-50FE-2A6C-194155713F6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1247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2255A12-068B-F6A9-A352-0D10F689D0AB}"/>
              </a:ext>
            </a:extLst>
          </p:cNvPr>
          <p:cNvSpPr>
            <a:spLocks noGrp="1"/>
          </p:cNvSpPr>
          <p:nvPr>
            <p:ph type="title"/>
          </p:nvPr>
        </p:nvSpPr>
        <p:spPr/>
        <p:txBody>
          <a:bodyPr/>
          <a:lstStyle/>
          <a:p>
            <a:pPr algn="l"/>
            <a:r>
              <a:rPr lang="fr-FR" sz="2800" b="1" dirty="0"/>
              <a:t>Mesures de simplification du droit de la commande publique</a:t>
            </a:r>
            <a:endParaRPr lang="fr-FR" sz="2800" dirty="0"/>
          </a:p>
        </p:txBody>
      </p:sp>
      <p:sp>
        <p:nvSpPr>
          <p:cNvPr id="3" name="Espace réservé du contenu 2">
            <a:extLst>
              <a:ext uri="{FF2B5EF4-FFF2-40B4-BE49-F238E27FC236}">
                <a16:creationId xmlns:a16="http://schemas.microsoft.com/office/drawing/2014/main" xmlns="" id="{C0772A3C-450E-404E-0D4C-942AF5C4075A}"/>
              </a:ext>
            </a:extLst>
          </p:cNvPr>
          <p:cNvSpPr>
            <a:spLocks noGrp="1"/>
          </p:cNvSpPr>
          <p:nvPr>
            <p:ph idx="1"/>
          </p:nvPr>
        </p:nvSpPr>
        <p:spPr>
          <a:xfrm>
            <a:off x="514266" y="1052822"/>
            <a:ext cx="11018440" cy="5001419"/>
          </a:xfrm>
        </p:spPr>
        <p:txBody>
          <a:bodyPr/>
          <a:lstStyle/>
          <a:p>
            <a:pPr marL="0" indent="0">
              <a:buNone/>
            </a:pPr>
            <a:r>
              <a:rPr lang="fr-FR" b="1" dirty="0">
                <a:solidFill>
                  <a:srgbClr val="0070C0"/>
                </a:solidFill>
              </a:rPr>
              <a:t>3. Clarification des modalités de remboursement de l’avance </a:t>
            </a:r>
          </a:p>
          <a:p>
            <a:r>
              <a:rPr lang="fr-FR" sz="2400" b="1" dirty="0"/>
              <a:t>Précision apportée à l’art. R 2191-11 1°</a:t>
            </a:r>
          </a:p>
          <a:p>
            <a:pPr algn="just"/>
            <a:r>
              <a:rPr lang="fr-FR" sz="2400" dirty="0"/>
              <a:t>« Pour les avances inférieures ou égales à 30 % du montant toutes taxes comprises du marché, quand le montant des prestations exécutées </a:t>
            </a:r>
            <a:r>
              <a:rPr lang="fr-FR" sz="2400" b="1" dirty="0"/>
              <a:t>par le titulaire </a:t>
            </a:r>
            <a:r>
              <a:rPr lang="fr-FR" sz="2400" dirty="0"/>
              <a:t>atteint 65 % du montant toutes taxes comprises </a:t>
            </a:r>
            <a:r>
              <a:rPr lang="fr-FR" sz="2400" b="1" dirty="0"/>
              <a:t>de sa part </a:t>
            </a:r>
            <a:r>
              <a:rPr lang="fr-FR" sz="2400" dirty="0"/>
              <a:t>du marché ».</a:t>
            </a:r>
          </a:p>
          <a:p>
            <a:pPr algn="just"/>
            <a:r>
              <a:rPr lang="fr-FR" sz="2400" dirty="0"/>
              <a:t>→ </a:t>
            </a:r>
            <a:r>
              <a:rPr lang="fr-FR" sz="2400" b="1" dirty="0"/>
              <a:t>Cet ajout permet de clarifier les modalités de remboursement des avances.</a:t>
            </a:r>
          </a:p>
          <a:p>
            <a:pPr algn="just"/>
            <a:r>
              <a:rPr lang="fr-FR" sz="2400" dirty="0"/>
              <a:t>Dans le cas d’un sous-traitant admis au paiement direct, la règle des 65% s’applique sur sa part du marché.</a:t>
            </a:r>
          </a:p>
        </p:txBody>
      </p:sp>
      <p:sp>
        <p:nvSpPr>
          <p:cNvPr id="6" name="Espace réservé du numéro de diapositive 5">
            <a:extLst>
              <a:ext uri="{FF2B5EF4-FFF2-40B4-BE49-F238E27FC236}">
                <a16:creationId xmlns:a16="http://schemas.microsoft.com/office/drawing/2014/main" xmlns="" id="{2819A149-D211-3B50-A393-790DEF4FB444}"/>
              </a:ext>
            </a:extLst>
          </p:cNvPr>
          <p:cNvSpPr>
            <a:spLocks noGrp="1"/>
          </p:cNvSpPr>
          <p:nvPr>
            <p:ph type="sldNum" sz="quarter" idx="14"/>
          </p:nvPr>
        </p:nvSpPr>
        <p:spPr/>
        <p:txBody>
          <a:bodyPr/>
          <a:lstStyle/>
          <a:p>
            <a:pPr>
              <a:defRPr/>
            </a:pPr>
            <a:fld id="{0F991882-63D7-402A-AB34-B32F97BBDF34}" type="slidenum">
              <a:rPr lang="fr-FR" altLang="fr-FR" smtClean="0"/>
              <a:pPr>
                <a:defRPr/>
              </a:pPr>
              <a:t>9</a:t>
            </a:fld>
            <a:endParaRPr lang="fr-FR" altLang="fr-FR" dirty="0"/>
          </a:p>
        </p:txBody>
      </p:sp>
      <p:pic>
        <p:nvPicPr>
          <p:cNvPr id="4" name="Image 10">
            <a:extLst>
              <a:ext uri="{FF2B5EF4-FFF2-40B4-BE49-F238E27FC236}">
                <a16:creationId xmlns:a16="http://schemas.microsoft.com/office/drawing/2014/main" xmlns="" id="{1E1FF629-7B47-C48E-A2F0-96C2F367B98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1298" y="6184073"/>
            <a:ext cx="10445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2927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2575</TotalTime>
  <Words>1946</Words>
  <Application>Microsoft Office PowerPoint</Application>
  <PresentationFormat>Grand écran</PresentationFormat>
  <Paragraphs>252</Paragraphs>
  <Slides>22</Slides>
  <Notes>15</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22</vt:i4>
      </vt:variant>
    </vt:vector>
  </HeadingPairs>
  <TitlesOfParts>
    <vt:vector size="34" baseType="lpstr">
      <vt:lpstr>Arial</vt:lpstr>
      <vt:lpstr>Arial Black</vt:lpstr>
      <vt:lpstr>Arial Narrow</vt:lpstr>
      <vt:lpstr>Calibri</vt:lpstr>
      <vt:lpstr>Calibri Light</vt:lpstr>
      <vt:lpstr>Lucida Sans Unicode</vt:lpstr>
      <vt:lpstr>Times New Roman</vt:lpstr>
      <vt:lpstr>Univers LT Std</vt:lpstr>
      <vt:lpstr>Verdana</vt:lpstr>
      <vt:lpstr>Wingdings</vt:lpstr>
      <vt:lpstr>Wingdings 3</vt:lpstr>
      <vt:lpstr>Thème Office</vt:lpstr>
      <vt:lpstr>Commande publique  Nouveaux seuils applicables  au 1er janvier 2026, décrets de simplification du 29 décembre 2025 et autres actualités </vt:lpstr>
      <vt:lpstr> Les seuils européens en vigueur au 1er janvier 2026 </vt:lpstr>
      <vt:lpstr> Les seuils européens en vigueur au 1er janvier 2026 </vt:lpstr>
      <vt:lpstr>Présentation PowerPoint</vt:lpstr>
      <vt:lpstr>Présentation PowerPoint</vt:lpstr>
      <vt:lpstr> Mesures de simplification du droit de la commande publique </vt:lpstr>
      <vt:lpstr>Mesures de simplification du droit de la commande publique</vt:lpstr>
      <vt:lpstr>Mesures de simplification du droit de la commande publique</vt:lpstr>
      <vt:lpstr>Mesures de simplification du droit de la commande publique</vt:lpstr>
      <vt:lpstr>Présentation PowerPoint</vt:lpstr>
      <vt:lpstr> Modifications de certains seuils relatifs aux marchés publics </vt:lpstr>
      <vt:lpstr> Modifications de certains seuils relatifs aux marchés publics </vt:lpstr>
      <vt:lpstr>  Modifications de certains seuils relatifs aux marchés publics  </vt:lpstr>
      <vt:lpstr>  Modifications de certains seuils relatifs aux marchés publics  </vt:lpstr>
      <vt:lpstr>Modifications de certains seuils relatifs aux marchés publics</vt:lpstr>
      <vt:lpstr>Et qu’en est-il de la publication des données essentielles des marchés ?</vt:lpstr>
      <vt:lpstr>Présentation PowerPoint</vt:lpstr>
      <vt:lpstr>Seuils et publicité des marchés publics</vt:lpstr>
      <vt:lpstr>Présentation PowerPoint</vt:lpstr>
      <vt:lpstr> Dispositif visant à simplifiant l’accès à la commande publique : « passe marchés » </vt:lpstr>
      <vt:lpstr>Présentation PowerPoint</vt:lpstr>
      <vt:lpstr> Présentation de l’association des acheteurs publics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Commande publique  Nouveaux seuils applicables  au 1er janvier 2026, décrets de simplification du 29 décembre 2025 et autres actualités </dc:title>
  <dc:creator>chantal brunet</dc:creator>
  <cp:lastModifiedBy>BENARD Alain</cp:lastModifiedBy>
  <cp:revision>28</cp:revision>
  <dcterms:created xsi:type="dcterms:W3CDTF">2025-01-25T17:53:38Z</dcterms:created>
  <dcterms:modified xsi:type="dcterms:W3CDTF">2026-02-24T10:02:18Z</dcterms:modified>
</cp:coreProperties>
</file>