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530" r:id="rId2"/>
    <p:sldId id="3613" r:id="rId3"/>
    <p:sldId id="3605" r:id="rId4"/>
    <p:sldId id="3614" r:id="rId5"/>
    <p:sldId id="3606" r:id="rId6"/>
    <p:sldId id="3607" r:id="rId7"/>
    <p:sldId id="3616" r:id="rId8"/>
    <p:sldId id="3617" r:id="rId9"/>
    <p:sldId id="3609" r:id="rId10"/>
    <p:sldId id="3611" r:id="rId11"/>
    <p:sldId id="3619" r:id="rId12"/>
    <p:sldId id="1120" r:id="rId13"/>
    <p:sldId id="3545"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50" d="100"/>
          <a:sy n="50" d="100"/>
        </p:scale>
        <p:origin x="1862" y="643"/>
      </p:cViewPr>
      <p:guideLst/>
    </p:cSldViewPr>
  </p:slideViewPr>
  <p:notesTextViewPr>
    <p:cViewPr>
      <p:scale>
        <a:sx n="1" d="1"/>
        <a:sy n="1" d="1"/>
      </p:scale>
      <p:origin x="0" y="0"/>
    </p:cViewPr>
  </p:notesTextViewPr>
  <p:sorterViewPr>
    <p:cViewPr varScale="1">
      <p:scale>
        <a:sx n="100" d="100"/>
        <a:sy n="100" d="100"/>
      </p:scale>
      <p:origin x="0" y="-136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84E313-A340-47D7-ACA4-410A4CBEFB8E}" type="datetimeFigureOut">
              <a:rPr lang="fr-FR" smtClean="0"/>
              <a:t>29/01/2025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5729C1-DD1A-4AD2-84ED-34C88965F38D}" type="slidenum">
              <a:rPr lang="fr-FR" smtClean="0"/>
              <a:t>‹N°›</a:t>
            </a:fld>
            <a:endParaRPr lang="fr-FR"/>
          </a:p>
        </p:txBody>
      </p:sp>
    </p:spTree>
    <p:extLst>
      <p:ext uri="{BB962C8B-B14F-4D97-AF65-F5344CB8AC3E}">
        <p14:creationId xmlns:p14="http://schemas.microsoft.com/office/powerpoint/2010/main" val="1155342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a:extLst>
              <a:ext uri="{FF2B5EF4-FFF2-40B4-BE49-F238E27FC236}">
                <a16:creationId xmlns:a16="http://schemas.microsoft.com/office/drawing/2014/main" id="{F60D53DA-2D4D-305D-5032-AF8BBD02A90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Espace réservé des notes 2">
            <a:extLst>
              <a:ext uri="{FF2B5EF4-FFF2-40B4-BE49-F238E27FC236}">
                <a16:creationId xmlns:a16="http://schemas.microsoft.com/office/drawing/2014/main" id="{C5A7A300-82C0-A848-7BED-16FDE8AFF55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15364" name="Espace réservé du numéro de diapositive 3">
            <a:extLst>
              <a:ext uri="{FF2B5EF4-FFF2-40B4-BE49-F238E27FC236}">
                <a16:creationId xmlns:a16="http://schemas.microsoft.com/office/drawing/2014/main" id="{69432870-A349-4E4A-D0C3-8AB0DEF60CB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A925560-F7A8-4E1F-A2F0-768FBF905459}" type="slidenum">
              <a:rPr lang="fr-FR" altLang="fr-FR" smtClean="0"/>
              <a:pPr/>
              <a:t>1</a:t>
            </a:fld>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B69D6-F705-2E5C-FA24-1CDC8D01888B}"/>
            </a:ext>
          </a:extLst>
        </p:cNvPr>
        <p:cNvGrpSpPr/>
        <p:nvPr/>
      </p:nvGrpSpPr>
      <p:grpSpPr>
        <a:xfrm>
          <a:off x="0" y="0"/>
          <a:ext cx="0" cy="0"/>
          <a:chOff x="0" y="0"/>
          <a:chExt cx="0" cy="0"/>
        </a:xfrm>
      </p:grpSpPr>
      <p:sp>
        <p:nvSpPr>
          <p:cNvPr id="107522" name="Espace réservé de l'image des diapositives 1">
            <a:extLst>
              <a:ext uri="{FF2B5EF4-FFF2-40B4-BE49-F238E27FC236}">
                <a16:creationId xmlns:a16="http://schemas.microsoft.com/office/drawing/2014/main" id="{39461EB8-E137-E4E9-DBD0-1F6B77E178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Espace réservé des commentaires 2">
            <a:extLst>
              <a:ext uri="{FF2B5EF4-FFF2-40B4-BE49-F238E27FC236}">
                <a16:creationId xmlns:a16="http://schemas.microsoft.com/office/drawing/2014/main" id="{78C5E732-CA27-2155-A439-CB672006D9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107524" name="Espace réservé du numéro de diapositive 3">
            <a:extLst>
              <a:ext uri="{FF2B5EF4-FFF2-40B4-BE49-F238E27FC236}">
                <a16:creationId xmlns:a16="http://schemas.microsoft.com/office/drawing/2014/main" id="{775BA13D-1959-AA03-B0FF-E59D189EDC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91FC98A5-86E7-4D7C-8348-803E5C0FB671}" type="slidenum">
              <a:rPr lang="fr-FR" altLang="fr-FR" smtClean="0"/>
              <a:pPr/>
              <a:t>2</a:t>
            </a:fld>
            <a:endParaRPr lang="fr-FR" altLang="fr-FR"/>
          </a:p>
        </p:txBody>
      </p:sp>
    </p:spTree>
    <p:extLst>
      <p:ext uri="{BB962C8B-B14F-4D97-AF65-F5344CB8AC3E}">
        <p14:creationId xmlns:p14="http://schemas.microsoft.com/office/powerpoint/2010/main" val="3375715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F4C36C3-7EA1-4D1A-A565-0E8E4AC5B30D}" type="slidenum">
              <a:rPr lang="fr-FR" smtClean="0"/>
              <a:t>3</a:t>
            </a:fld>
            <a:endParaRPr lang="fr-FR"/>
          </a:p>
        </p:txBody>
      </p:sp>
    </p:spTree>
    <p:extLst>
      <p:ext uri="{BB962C8B-B14F-4D97-AF65-F5344CB8AC3E}">
        <p14:creationId xmlns:p14="http://schemas.microsoft.com/office/powerpoint/2010/main" val="2388076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EE5E7-ADEF-CA99-F384-AEEADE146BB2}"/>
            </a:ext>
          </a:extLst>
        </p:cNvPr>
        <p:cNvGrpSpPr/>
        <p:nvPr/>
      </p:nvGrpSpPr>
      <p:grpSpPr>
        <a:xfrm>
          <a:off x="0" y="0"/>
          <a:ext cx="0" cy="0"/>
          <a:chOff x="0" y="0"/>
          <a:chExt cx="0" cy="0"/>
        </a:xfrm>
      </p:grpSpPr>
      <p:sp>
        <p:nvSpPr>
          <p:cNvPr id="107522" name="Espace réservé de l'image des diapositives 1">
            <a:extLst>
              <a:ext uri="{FF2B5EF4-FFF2-40B4-BE49-F238E27FC236}">
                <a16:creationId xmlns:a16="http://schemas.microsoft.com/office/drawing/2014/main" id="{C40B5F2E-AC27-9797-EF22-ABE085154F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Espace réservé des commentaires 2">
            <a:extLst>
              <a:ext uri="{FF2B5EF4-FFF2-40B4-BE49-F238E27FC236}">
                <a16:creationId xmlns:a16="http://schemas.microsoft.com/office/drawing/2014/main" id="{8CAD5598-2A00-0176-CBC8-0F140B8373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107524" name="Espace réservé du numéro de diapositive 3">
            <a:extLst>
              <a:ext uri="{FF2B5EF4-FFF2-40B4-BE49-F238E27FC236}">
                <a16:creationId xmlns:a16="http://schemas.microsoft.com/office/drawing/2014/main" id="{3019A510-C17D-CC0E-F55A-097E855617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91FC98A5-86E7-4D7C-8348-803E5C0FB671}" type="slidenum">
              <a:rPr lang="fr-FR" altLang="fr-FR" smtClean="0"/>
              <a:pPr/>
              <a:t>4</a:t>
            </a:fld>
            <a:endParaRPr lang="fr-FR" altLang="fr-FR"/>
          </a:p>
        </p:txBody>
      </p:sp>
    </p:spTree>
    <p:extLst>
      <p:ext uri="{BB962C8B-B14F-4D97-AF65-F5344CB8AC3E}">
        <p14:creationId xmlns:p14="http://schemas.microsoft.com/office/powerpoint/2010/main" val="4254545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F4C36C3-7EA1-4D1A-A565-0E8E4AC5B30D}" type="slidenum">
              <a:rPr lang="fr-FR" smtClean="0"/>
              <a:t>5</a:t>
            </a:fld>
            <a:endParaRPr lang="fr-FR"/>
          </a:p>
        </p:txBody>
      </p:sp>
    </p:spTree>
    <p:extLst>
      <p:ext uri="{BB962C8B-B14F-4D97-AF65-F5344CB8AC3E}">
        <p14:creationId xmlns:p14="http://schemas.microsoft.com/office/powerpoint/2010/main" val="2834955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latin typeface="Arial" panose="020B0604020202020204" pitchFamily="34" charset="0"/>
                <a:cs typeface="Arial" panose="020B0604020202020204" pitchFamily="34" charset="0"/>
              </a:rPr>
              <a:t>impossibilité de définir le seul prix comme critère d’attribution</a:t>
            </a:r>
            <a:endParaRPr lang="fr-FR" dirty="0"/>
          </a:p>
        </p:txBody>
      </p:sp>
      <p:sp>
        <p:nvSpPr>
          <p:cNvPr id="4" name="Espace réservé du numéro de diapositive 3"/>
          <p:cNvSpPr>
            <a:spLocks noGrp="1"/>
          </p:cNvSpPr>
          <p:nvPr>
            <p:ph type="sldNum" sz="quarter" idx="5"/>
          </p:nvPr>
        </p:nvSpPr>
        <p:spPr/>
        <p:txBody>
          <a:bodyPr/>
          <a:lstStyle/>
          <a:p>
            <a:fld id="{9F4C36C3-7EA1-4D1A-A565-0E8E4AC5B30D}" type="slidenum">
              <a:rPr lang="fr-FR" smtClean="0"/>
              <a:t>7</a:t>
            </a:fld>
            <a:endParaRPr lang="fr-FR"/>
          </a:p>
        </p:txBody>
      </p:sp>
    </p:spTree>
    <p:extLst>
      <p:ext uri="{BB962C8B-B14F-4D97-AF65-F5344CB8AC3E}">
        <p14:creationId xmlns:p14="http://schemas.microsoft.com/office/powerpoint/2010/main" val="37308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B5729C1-DD1A-4AD2-84ED-34C88965F38D}" type="slidenum">
              <a:rPr lang="fr-FR" smtClean="0"/>
              <a:t>10</a:t>
            </a:fld>
            <a:endParaRPr lang="fr-FR"/>
          </a:p>
        </p:txBody>
      </p:sp>
    </p:spTree>
    <p:extLst>
      <p:ext uri="{BB962C8B-B14F-4D97-AF65-F5344CB8AC3E}">
        <p14:creationId xmlns:p14="http://schemas.microsoft.com/office/powerpoint/2010/main" val="746422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578" name="Rectangle 22">
            <a:extLst>
              <a:ext uri="{FF2B5EF4-FFF2-40B4-BE49-F238E27FC236}">
                <a16:creationId xmlns:a16="http://schemas.microsoft.com/office/drawing/2014/main" id="{7CDE21B2-167D-4BD4-ECED-8FC67737495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69A8B3-9893-4FC3-8388-2A4620FE2FA6}" type="slidenum">
              <a:rPr lang="en-GB" altLang="fr-FR"/>
              <a:pPr>
                <a:spcBef>
                  <a:spcPct val="0"/>
                </a:spcBef>
              </a:pPr>
              <a:t>12</a:t>
            </a:fld>
            <a:endParaRPr lang="en-GB" altLang="fr-FR"/>
          </a:p>
        </p:txBody>
      </p:sp>
      <p:sp>
        <p:nvSpPr>
          <p:cNvPr id="152579" name="Text Box 3">
            <a:extLst>
              <a:ext uri="{FF2B5EF4-FFF2-40B4-BE49-F238E27FC236}">
                <a16:creationId xmlns:a16="http://schemas.microsoft.com/office/drawing/2014/main" id="{4D35B78C-94D8-CFB2-CA51-3C3D9F768D50}"/>
              </a:ext>
            </a:extLst>
          </p:cNvPr>
          <p:cNvSpPr txBox="1">
            <a:spLocks noChangeArrowheads="1"/>
          </p:cNvSpPr>
          <p:nvPr/>
        </p:nvSpPr>
        <p:spPr bwMode="auto">
          <a:xfrm>
            <a:off x="3886200" y="8680450"/>
            <a:ext cx="295116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60" tIns="46800" rIns="93960" bIns="46800" anchor="b"/>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9pPr>
          </a:lstStyle>
          <a:p>
            <a:pPr algn="r" eaLnBrk="1" hangingPunct="1">
              <a:spcBef>
                <a:spcPct val="0"/>
              </a:spcBef>
            </a:pPr>
            <a:fld id="{3E8CED66-D6D4-4D21-83A3-E035306A9968}" type="slidenum">
              <a:rPr lang="en-GB" altLang="fr-FR">
                <a:solidFill>
                  <a:srgbClr val="000000"/>
                </a:solidFill>
                <a:latin typeface="Times New Roman" panose="02020603050405020304" pitchFamily="18" charset="0"/>
              </a:rPr>
              <a:pPr algn="r" eaLnBrk="1" hangingPunct="1">
                <a:spcBef>
                  <a:spcPct val="0"/>
                </a:spcBef>
              </a:pPr>
              <a:t>12</a:t>
            </a:fld>
            <a:endParaRPr lang="en-GB" altLang="fr-FR">
              <a:solidFill>
                <a:srgbClr val="000000"/>
              </a:solidFill>
              <a:latin typeface="Times New Roman" panose="02020603050405020304" pitchFamily="18" charset="0"/>
            </a:endParaRPr>
          </a:p>
        </p:txBody>
      </p:sp>
      <p:sp>
        <p:nvSpPr>
          <p:cNvPr id="152580" name="Text Box 6">
            <a:extLst>
              <a:ext uri="{FF2B5EF4-FFF2-40B4-BE49-F238E27FC236}">
                <a16:creationId xmlns:a16="http://schemas.microsoft.com/office/drawing/2014/main" id="{3F3C6C3F-F89A-53ED-6A77-70B435559229}"/>
              </a:ext>
            </a:extLst>
          </p:cNvPr>
          <p:cNvSpPr txBox="1">
            <a:spLocks noChangeArrowheads="1"/>
          </p:cNvSpPr>
          <p:nvPr/>
        </p:nvSpPr>
        <p:spPr bwMode="auto">
          <a:xfrm>
            <a:off x="3886200" y="8682038"/>
            <a:ext cx="29733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60" tIns="46800" rIns="93960" bIns="46800" anchor="b"/>
          <a:lstStyle>
            <a:lvl1pPr>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1pPr>
            <a:lvl2pPr marL="742950" indent="-28575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2pPr>
            <a:lvl3pPr marL="11430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3pPr>
            <a:lvl4pPr marL="16002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4pPr>
            <a:lvl5pPr marL="2057400" indent="-22860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5pPr>
            <a:lvl6pPr marL="25146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Calibri" panose="020F0502020204030204" pitchFamily="34" charset="0"/>
              </a:defRPr>
            </a:lvl9pPr>
          </a:lstStyle>
          <a:p>
            <a:pPr algn="r" eaLnBrk="1" hangingPunct="1">
              <a:spcBef>
                <a:spcPct val="0"/>
              </a:spcBef>
            </a:pPr>
            <a:fld id="{CA284EA3-722E-49D2-8D32-5E9645045FE7}" type="slidenum">
              <a:rPr lang="en-GB" altLang="fr-FR">
                <a:solidFill>
                  <a:srgbClr val="000000"/>
                </a:solidFill>
              </a:rPr>
              <a:pPr algn="r" eaLnBrk="1" hangingPunct="1">
                <a:spcBef>
                  <a:spcPct val="0"/>
                </a:spcBef>
              </a:pPr>
              <a:t>12</a:t>
            </a:fld>
            <a:endParaRPr lang="en-GB" altLang="fr-FR">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ECF41-CFBE-ADCA-0D88-986E290BF3A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681E06A-9C3C-E9B7-A91B-F25567E03B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A14D003-1E98-9A30-EB6E-E8280BD382C5}"/>
              </a:ext>
            </a:extLst>
          </p:cNvPr>
          <p:cNvSpPr>
            <a:spLocks noGrp="1"/>
          </p:cNvSpPr>
          <p:nvPr>
            <p:ph type="dt" sz="half" idx="10"/>
          </p:nvPr>
        </p:nvSpPr>
        <p:spPr/>
        <p:txBody>
          <a:bodyPr/>
          <a:lstStyle/>
          <a:p>
            <a:endParaRPr lang="fr-FR"/>
          </a:p>
        </p:txBody>
      </p:sp>
      <p:sp>
        <p:nvSpPr>
          <p:cNvPr id="5" name="Espace réservé du pied de page 4">
            <a:extLst>
              <a:ext uri="{FF2B5EF4-FFF2-40B4-BE49-F238E27FC236}">
                <a16:creationId xmlns:a16="http://schemas.microsoft.com/office/drawing/2014/main" id="{54082B49-CC8F-88BE-C50E-ED67058C2B6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BAB9BB7-3D16-17BF-2806-152367D99948}"/>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148818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0A6364-2879-3DF8-D1A4-79FBCBF6DB5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7E8B87A-D736-627A-B81D-6378F4FC04F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85EC826-9C97-3A47-B944-1413D9812B75}"/>
              </a:ext>
            </a:extLst>
          </p:cNvPr>
          <p:cNvSpPr>
            <a:spLocks noGrp="1"/>
          </p:cNvSpPr>
          <p:nvPr>
            <p:ph type="dt" sz="half" idx="10"/>
          </p:nvPr>
        </p:nvSpPr>
        <p:spPr/>
        <p:txBody>
          <a:bodyPr/>
          <a:lstStyle/>
          <a:p>
            <a:endParaRPr lang="fr-FR"/>
          </a:p>
        </p:txBody>
      </p:sp>
      <p:sp>
        <p:nvSpPr>
          <p:cNvPr id="5" name="Espace réservé du pied de page 4">
            <a:extLst>
              <a:ext uri="{FF2B5EF4-FFF2-40B4-BE49-F238E27FC236}">
                <a16:creationId xmlns:a16="http://schemas.microsoft.com/office/drawing/2014/main" id="{ED2593FC-5373-0E19-30A0-4335CEE672E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E43459F-1ADF-DEC8-6ADC-9E21CC766AB3}"/>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1620517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2F59858-35A6-4692-9B8D-169C31A40C2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0A4E940-B50A-2A1E-B481-A6CD3A0A086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03237F-A7E0-E54A-D030-A39F7C7449F6}"/>
              </a:ext>
            </a:extLst>
          </p:cNvPr>
          <p:cNvSpPr>
            <a:spLocks noGrp="1"/>
          </p:cNvSpPr>
          <p:nvPr>
            <p:ph type="dt" sz="half" idx="10"/>
          </p:nvPr>
        </p:nvSpPr>
        <p:spPr/>
        <p:txBody>
          <a:bodyPr/>
          <a:lstStyle/>
          <a:p>
            <a:endParaRPr lang="fr-FR"/>
          </a:p>
        </p:txBody>
      </p:sp>
      <p:sp>
        <p:nvSpPr>
          <p:cNvPr id="5" name="Espace réservé du pied de page 4">
            <a:extLst>
              <a:ext uri="{FF2B5EF4-FFF2-40B4-BE49-F238E27FC236}">
                <a16:creationId xmlns:a16="http://schemas.microsoft.com/office/drawing/2014/main" id="{9CB2E522-EC36-A3FB-8E23-E9C19FB5DD6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4A5150-7BBD-28EA-33E7-363E410D1836}"/>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2885908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de section">
    <p:spTree>
      <p:nvGrpSpPr>
        <p:cNvPr id="1" name=""/>
        <p:cNvGrpSpPr/>
        <p:nvPr/>
      </p:nvGrpSpPr>
      <p:grpSpPr>
        <a:xfrm>
          <a:off x="0" y="0"/>
          <a:ext cx="0" cy="0"/>
          <a:chOff x="0" y="0"/>
          <a:chExt cx="0" cy="0"/>
        </a:xfrm>
      </p:grpSpPr>
      <p:sp>
        <p:nvSpPr>
          <p:cNvPr id="13" name="Espace réservé du texte 12"/>
          <p:cNvSpPr>
            <a:spLocks noGrp="1"/>
          </p:cNvSpPr>
          <p:nvPr>
            <p:ph type="body" sz="quarter" idx="12"/>
          </p:nvPr>
        </p:nvSpPr>
        <p:spPr>
          <a:xfrm>
            <a:off x="875275" y="6381576"/>
            <a:ext cx="4321141" cy="431800"/>
          </a:xfrm>
        </p:spPr>
        <p:txBody>
          <a:bodyPr>
            <a:noAutofit/>
          </a:bodyPr>
          <a:lstStyle>
            <a:lvl1pPr marL="0" indent="0">
              <a:buFontTx/>
              <a:buNone/>
              <a:defRPr sz="1200" baseline="0">
                <a:latin typeface="Arial" pitchFamily="34" charset="0"/>
                <a:cs typeface="Arial" pitchFamily="34" charset="0"/>
              </a:defRPr>
            </a:lvl1pPr>
            <a:lvl2pPr marL="457200" indent="0">
              <a:buFontTx/>
              <a:buNone/>
              <a:defRPr sz="1400"/>
            </a:lvl2pPr>
            <a:lvl3pPr marL="914400" indent="0">
              <a:buFontTx/>
              <a:buNone/>
              <a:defRPr sz="1400"/>
            </a:lvl3pPr>
            <a:lvl4pPr marL="1371600" indent="0">
              <a:buFontTx/>
              <a:buNone/>
              <a:defRPr sz="1400"/>
            </a:lvl4pPr>
            <a:lvl5pPr marL="1828800" indent="0">
              <a:buFontTx/>
              <a:buNone/>
              <a:defRPr sz="1400"/>
            </a:lvl5pPr>
          </a:lstStyle>
          <a:p>
            <a:pPr lvl="0"/>
            <a:r>
              <a:rPr lang="fr-FR"/>
              <a:t>Modifiez les styles du texte du masque</a:t>
            </a:r>
          </a:p>
        </p:txBody>
      </p:sp>
      <p:sp>
        <p:nvSpPr>
          <p:cNvPr id="4" name="Espace réservé du texte 3"/>
          <p:cNvSpPr>
            <a:spLocks noGrp="1"/>
          </p:cNvSpPr>
          <p:nvPr>
            <p:ph type="body" sz="quarter" idx="13"/>
          </p:nvPr>
        </p:nvSpPr>
        <p:spPr>
          <a:xfrm>
            <a:off x="7869755" y="6401114"/>
            <a:ext cx="3359680" cy="215553"/>
          </a:xfrm>
        </p:spPr>
        <p:txBody>
          <a:bodyPr>
            <a:noAutofit/>
          </a:bodyPr>
          <a:lstStyle>
            <a:lvl1pPr marL="0" indent="0">
              <a:buNone/>
              <a:defRPr sz="1400" baseline="0">
                <a:latin typeface="Arial" pitchFamily="34" charset="0"/>
                <a:cs typeface="Arial" pitchFamily="34" charset="0"/>
              </a:defRPr>
            </a:lvl1pPr>
          </a:lstStyle>
          <a:p>
            <a:pPr lvl="0"/>
            <a:r>
              <a:rPr lang="fr-FR"/>
              <a:t>Modifiez les styles du texte du masque</a:t>
            </a:r>
          </a:p>
        </p:txBody>
      </p:sp>
      <p:sp>
        <p:nvSpPr>
          <p:cNvPr id="6" name="Titre 5"/>
          <p:cNvSpPr>
            <a:spLocks noGrp="1"/>
          </p:cNvSpPr>
          <p:nvPr>
            <p:ph type="title"/>
          </p:nvPr>
        </p:nvSpPr>
        <p:spPr/>
        <p:txBody>
          <a:bodyPr/>
          <a:lstStyle/>
          <a:p>
            <a:r>
              <a:rPr lang="fr-FR"/>
              <a:t>Modifiez le style du titre</a:t>
            </a:r>
          </a:p>
        </p:txBody>
      </p:sp>
      <p:sp>
        <p:nvSpPr>
          <p:cNvPr id="14" name="Espace réservé du texte 13"/>
          <p:cNvSpPr>
            <a:spLocks noGrp="1"/>
          </p:cNvSpPr>
          <p:nvPr>
            <p:ph type="body" sz="quarter" idx="14"/>
          </p:nvPr>
        </p:nvSpPr>
        <p:spPr>
          <a:xfrm>
            <a:off x="1498600" y="2852936"/>
            <a:ext cx="9696451" cy="2305050"/>
          </a:xfrm>
          <a:solidFill>
            <a:srgbClr val="0D0DAB"/>
          </a:solidFill>
        </p:spPr>
        <p:txBody>
          <a:bodyPr>
            <a:normAutofit/>
          </a:bodyPr>
          <a:lstStyle>
            <a:lvl1pPr marL="0" indent="0" algn="ctr">
              <a:buNone/>
              <a:defRPr sz="4000" baseline="0">
                <a:solidFill>
                  <a:schemeClr val="bg1"/>
                </a:solidFill>
                <a:latin typeface="Arial" pitchFamily="34" charset="0"/>
                <a:cs typeface="Arial" pitchFamily="34" charset="0"/>
              </a:defRPr>
            </a:lvl1pPr>
          </a:lstStyle>
          <a:p>
            <a:pPr lvl="0"/>
            <a:r>
              <a:rPr lang="fr-FR"/>
              <a:t>Modifiez les styles du texte du masque</a:t>
            </a:r>
          </a:p>
        </p:txBody>
      </p:sp>
      <p:sp>
        <p:nvSpPr>
          <p:cNvPr id="7" name="Espace réservé du numéro de diapositive 5">
            <a:extLst>
              <a:ext uri="{FF2B5EF4-FFF2-40B4-BE49-F238E27FC236}">
                <a16:creationId xmlns:a16="http://schemas.microsoft.com/office/drawing/2014/main" id="{3F11FC34-4BC1-46FE-9321-AFE3C55FF88E}"/>
              </a:ext>
            </a:extLst>
          </p:cNvPr>
          <p:cNvSpPr>
            <a:spLocks noGrp="1"/>
          </p:cNvSpPr>
          <p:nvPr>
            <p:ph type="sldNum" sz="quarter" idx="15"/>
          </p:nvPr>
        </p:nvSpPr>
        <p:spPr/>
        <p:txBody>
          <a:bodyPr/>
          <a:lstStyle>
            <a:lvl1pPr>
              <a:defRPr/>
            </a:lvl1pPr>
          </a:lstStyle>
          <a:p>
            <a:pPr>
              <a:defRPr/>
            </a:pPr>
            <a:fld id="{BBECDF23-5E3B-4C09-895C-D3025673E403}" type="slidenum">
              <a:rPr lang="fr-FR" altLang="fr-FR"/>
              <a:pPr>
                <a:defRPr/>
              </a:pPr>
              <a:t>‹N°›</a:t>
            </a:fld>
            <a:endParaRPr lang="fr-FR" altLang="fr-FR" dirty="0"/>
          </a:p>
        </p:txBody>
      </p:sp>
    </p:spTree>
    <p:extLst>
      <p:ext uri="{BB962C8B-B14F-4D97-AF65-F5344CB8AC3E}">
        <p14:creationId xmlns:p14="http://schemas.microsoft.com/office/powerpoint/2010/main" val="3015783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35360" y="260648"/>
            <a:ext cx="11521280" cy="490066"/>
          </a:xfrm>
          <a:solidFill>
            <a:srgbClr val="0D0DAB"/>
          </a:solidFill>
        </p:spPr>
        <p:txBody>
          <a:bodyPr>
            <a:noAutofit/>
          </a:bodyPr>
          <a:lstStyle>
            <a:lvl1pPr algn="r">
              <a:defRPr sz="2400">
                <a:solidFill>
                  <a:schemeClr val="bg1"/>
                </a:solidFill>
                <a:latin typeface="Arial" pitchFamily="34" charset="0"/>
                <a:cs typeface="Arial" pitchFamily="34" charset="0"/>
              </a:defRPr>
            </a:lvl1pPr>
          </a:lstStyle>
          <a:p>
            <a:r>
              <a:rPr lang="fr-FR"/>
              <a:t>Modifiez le style du titre</a:t>
            </a:r>
            <a:endParaRPr lang="fr-FR" dirty="0"/>
          </a:p>
        </p:txBody>
      </p:sp>
      <p:sp>
        <p:nvSpPr>
          <p:cNvPr id="3" name="Espace réservé du contenu 2"/>
          <p:cNvSpPr>
            <a:spLocks noGrp="1"/>
          </p:cNvSpPr>
          <p:nvPr>
            <p:ph idx="1"/>
          </p:nvPr>
        </p:nvSpPr>
        <p:spPr>
          <a:xfrm>
            <a:off x="335360" y="1095201"/>
            <a:ext cx="11425269" cy="5001419"/>
          </a:xfrm>
        </p:spPr>
        <p:txBody>
          <a:bodyPr/>
          <a:lstStyle>
            <a:lvl1pPr>
              <a:defRPr>
                <a:latin typeface="Arial" pitchFamily="34" charset="0"/>
                <a:cs typeface="Arial" pitchFamily="34" charset="0"/>
              </a:defRPr>
            </a:lvl1pPr>
            <a:lvl2pPr>
              <a:defRPr>
                <a:solidFill>
                  <a:srgbClr val="C00000"/>
                </a:solidFill>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marL="1371600" indent="0">
              <a:buNone/>
              <a:defRPr>
                <a:latin typeface="Arial" pitchFamily="34" charset="0"/>
                <a:cs typeface="Arial" pitchFamily="34" charset="0"/>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u texte 12"/>
          <p:cNvSpPr>
            <a:spLocks noGrp="1"/>
          </p:cNvSpPr>
          <p:nvPr>
            <p:ph type="body" sz="quarter" idx="12"/>
          </p:nvPr>
        </p:nvSpPr>
        <p:spPr>
          <a:xfrm>
            <a:off x="875276" y="6381576"/>
            <a:ext cx="4321141" cy="431800"/>
          </a:xfrm>
        </p:spPr>
        <p:txBody>
          <a:bodyPr>
            <a:noAutofit/>
          </a:bodyPr>
          <a:lstStyle>
            <a:lvl1pPr marL="0" marR="0" indent="0" algn="l" defTabSz="685800" rtl="0" eaLnBrk="1" fontAlgn="auto" latinLnBrk="0" hangingPunct="1">
              <a:lnSpc>
                <a:spcPct val="100000"/>
              </a:lnSpc>
              <a:spcBef>
                <a:spcPct val="20000"/>
              </a:spcBef>
              <a:spcAft>
                <a:spcPts val="0"/>
              </a:spcAft>
              <a:buClrTx/>
              <a:buSzTx/>
              <a:buFontTx/>
              <a:buNone/>
              <a:tabLst/>
              <a:defRPr sz="900" baseline="0">
                <a:latin typeface="Arial" pitchFamily="34" charset="0"/>
                <a:cs typeface="Arial" pitchFamily="34" charset="0"/>
              </a:defRPr>
            </a:lvl1pPr>
            <a:lvl2pPr marL="342900" indent="0">
              <a:buFontTx/>
              <a:buNone/>
              <a:defRPr sz="1050"/>
            </a:lvl2pPr>
            <a:lvl3pPr marL="685800" indent="0">
              <a:buFontTx/>
              <a:buNone/>
              <a:defRPr sz="1050"/>
            </a:lvl3pPr>
            <a:lvl4pPr marL="1028700" indent="0">
              <a:buFontTx/>
              <a:buNone/>
              <a:defRPr sz="1050"/>
            </a:lvl4pPr>
            <a:lvl5pPr marL="1371600" indent="0">
              <a:buFontTx/>
              <a:buNone/>
              <a:defRPr sz="1050"/>
            </a:lvl5pPr>
          </a:lstStyle>
          <a:p>
            <a:pPr lvl="0"/>
            <a:r>
              <a:rPr lang="fr-FR"/>
              <a:t>Modifiez les styles du texte du masque</a:t>
            </a:r>
          </a:p>
          <a:p>
            <a:pPr lvl="1"/>
            <a:r>
              <a:rPr lang="fr-FR"/>
              <a:t>Deuxième niveau</a:t>
            </a:r>
          </a:p>
        </p:txBody>
      </p:sp>
      <p:sp>
        <p:nvSpPr>
          <p:cNvPr id="10" name="Espace réservé du texte 3"/>
          <p:cNvSpPr>
            <a:spLocks noGrp="1"/>
          </p:cNvSpPr>
          <p:nvPr>
            <p:ph type="body" sz="quarter" idx="13"/>
          </p:nvPr>
        </p:nvSpPr>
        <p:spPr>
          <a:xfrm>
            <a:off x="7869755" y="6401116"/>
            <a:ext cx="3359680" cy="215553"/>
          </a:xfrm>
        </p:spPr>
        <p:txBody>
          <a:bodyPr>
            <a:noAutofit/>
          </a:bodyPr>
          <a:lstStyle>
            <a:lvl1pPr marL="0" indent="0">
              <a:buNone/>
              <a:defRPr sz="1050" baseline="0">
                <a:latin typeface="Arial" pitchFamily="34" charset="0"/>
                <a:cs typeface="Arial" pitchFamily="34" charset="0"/>
              </a:defRPr>
            </a:lvl1pPr>
          </a:lstStyle>
          <a:p>
            <a:pPr lvl="0"/>
            <a:r>
              <a:rPr lang="fr-FR" dirty="0"/>
              <a:t>Modifiez les styles du texte du masque</a:t>
            </a:r>
          </a:p>
        </p:txBody>
      </p:sp>
      <p:sp>
        <p:nvSpPr>
          <p:cNvPr id="6" name="Espace réservé du numéro de diapositive 5"/>
          <p:cNvSpPr>
            <a:spLocks noGrp="1"/>
          </p:cNvSpPr>
          <p:nvPr>
            <p:ph type="sldNum" sz="quarter" idx="14"/>
          </p:nvPr>
        </p:nvSpPr>
        <p:spPr/>
        <p:txBody>
          <a:bodyPr/>
          <a:lstStyle>
            <a:lvl1pPr>
              <a:defRPr/>
            </a:lvl1pPr>
          </a:lstStyle>
          <a:p>
            <a:pPr>
              <a:defRPr/>
            </a:pPr>
            <a:fld id="{0F991882-63D7-402A-AB34-B32F97BBDF34}" type="slidenum">
              <a:rPr lang="fr-FR" altLang="fr-FR"/>
              <a:pPr>
                <a:defRPr/>
              </a:pPr>
              <a:t>‹N°›</a:t>
            </a:fld>
            <a:endParaRPr lang="fr-FR" altLang="fr-FR" dirty="0"/>
          </a:p>
        </p:txBody>
      </p:sp>
    </p:spTree>
    <p:extLst>
      <p:ext uri="{BB962C8B-B14F-4D97-AF65-F5344CB8AC3E}">
        <p14:creationId xmlns:p14="http://schemas.microsoft.com/office/powerpoint/2010/main" val="3518705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EB2C36-D29B-3790-9ACA-77BB71DEEDE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886E8C6-37BB-4B7A-7B46-1BA1643D56D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46F743B-A656-01D0-8DCB-25A076A406FC}"/>
              </a:ext>
            </a:extLst>
          </p:cNvPr>
          <p:cNvSpPr>
            <a:spLocks noGrp="1"/>
          </p:cNvSpPr>
          <p:nvPr>
            <p:ph type="dt" sz="half" idx="10"/>
          </p:nvPr>
        </p:nvSpPr>
        <p:spPr/>
        <p:txBody>
          <a:bodyPr/>
          <a:lstStyle/>
          <a:p>
            <a:endParaRPr lang="fr-FR"/>
          </a:p>
        </p:txBody>
      </p:sp>
      <p:sp>
        <p:nvSpPr>
          <p:cNvPr id="5" name="Espace réservé du pied de page 4">
            <a:extLst>
              <a:ext uri="{FF2B5EF4-FFF2-40B4-BE49-F238E27FC236}">
                <a16:creationId xmlns:a16="http://schemas.microsoft.com/office/drawing/2014/main" id="{301B0BEB-1F50-8CEC-B1C8-386BD1F204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D447A89-20BC-51C4-BCAC-D4B7772A0F73}"/>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183939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545C40-CDBC-5EB4-A5C6-732B6F2AC3B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BB72DC3-07A6-0CF7-5D67-ECC2BF7A8E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5672003-FF8E-0052-6E55-8E42A10257C5}"/>
              </a:ext>
            </a:extLst>
          </p:cNvPr>
          <p:cNvSpPr>
            <a:spLocks noGrp="1"/>
          </p:cNvSpPr>
          <p:nvPr>
            <p:ph type="dt" sz="half" idx="10"/>
          </p:nvPr>
        </p:nvSpPr>
        <p:spPr/>
        <p:txBody>
          <a:bodyPr/>
          <a:lstStyle/>
          <a:p>
            <a:endParaRPr lang="fr-FR"/>
          </a:p>
        </p:txBody>
      </p:sp>
      <p:sp>
        <p:nvSpPr>
          <p:cNvPr id="5" name="Espace réservé du pied de page 4">
            <a:extLst>
              <a:ext uri="{FF2B5EF4-FFF2-40B4-BE49-F238E27FC236}">
                <a16:creationId xmlns:a16="http://schemas.microsoft.com/office/drawing/2014/main" id="{C04DBF00-68F8-F86B-56E7-A8AD846E87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F1C526F-87CA-FEA9-C003-8062B031D487}"/>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2036958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7FE4C0-B7C5-220F-22A0-A1854A7A81A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A403530-333B-E6C0-6A7A-E066A0841EB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3D1553C-7853-8F82-400A-16DF1D73E6B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BD5B3EF-B329-C45E-A106-62F2610FB2DC}"/>
              </a:ext>
            </a:extLst>
          </p:cNvPr>
          <p:cNvSpPr>
            <a:spLocks noGrp="1"/>
          </p:cNvSpPr>
          <p:nvPr>
            <p:ph type="dt" sz="half" idx="10"/>
          </p:nvPr>
        </p:nvSpPr>
        <p:spPr/>
        <p:txBody>
          <a:bodyPr/>
          <a:lstStyle/>
          <a:p>
            <a:endParaRPr lang="fr-FR"/>
          </a:p>
        </p:txBody>
      </p:sp>
      <p:sp>
        <p:nvSpPr>
          <p:cNvPr id="6" name="Espace réservé du pied de page 5">
            <a:extLst>
              <a:ext uri="{FF2B5EF4-FFF2-40B4-BE49-F238E27FC236}">
                <a16:creationId xmlns:a16="http://schemas.microsoft.com/office/drawing/2014/main" id="{7881A20F-CC91-44D5-6F7D-7AED2F0C980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7703855-5CCB-B302-7495-D78EA97479E8}"/>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3844930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70F160-EC14-51CE-6D9E-7A0E29E9E34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0C95602-815A-7A59-97AA-995AA2A708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06FBC84-DAF3-1CBB-9418-20EAA49E084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E4256C1-EBDB-097F-CA1F-C9FFC473F3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3020622-0E4A-C0DF-BF59-263BDD193AD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107C42F-0F97-4B9F-917F-27481EB162BC}"/>
              </a:ext>
            </a:extLst>
          </p:cNvPr>
          <p:cNvSpPr>
            <a:spLocks noGrp="1"/>
          </p:cNvSpPr>
          <p:nvPr>
            <p:ph type="dt" sz="half" idx="10"/>
          </p:nvPr>
        </p:nvSpPr>
        <p:spPr/>
        <p:txBody>
          <a:bodyPr/>
          <a:lstStyle/>
          <a:p>
            <a:endParaRPr lang="fr-FR"/>
          </a:p>
        </p:txBody>
      </p:sp>
      <p:sp>
        <p:nvSpPr>
          <p:cNvPr id="8" name="Espace réservé du pied de page 7">
            <a:extLst>
              <a:ext uri="{FF2B5EF4-FFF2-40B4-BE49-F238E27FC236}">
                <a16:creationId xmlns:a16="http://schemas.microsoft.com/office/drawing/2014/main" id="{6FF405E9-C279-7A50-2492-78D606415F3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066D94C-DD33-AB19-6F3C-0EE0B035B56A}"/>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1428360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3A877F-3875-4E1A-E817-C48FA9CFE0F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C455344-BC64-61ED-A2A0-1514926F20F4}"/>
              </a:ext>
            </a:extLst>
          </p:cNvPr>
          <p:cNvSpPr>
            <a:spLocks noGrp="1"/>
          </p:cNvSpPr>
          <p:nvPr>
            <p:ph type="dt" sz="half" idx="10"/>
          </p:nvPr>
        </p:nvSpPr>
        <p:spPr/>
        <p:txBody>
          <a:bodyPr/>
          <a:lstStyle/>
          <a:p>
            <a:endParaRPr lang="fr-FR"/>
          </a:p>
        </p:txBody>
      </p:sp>
      <p:sp>
        <p:nvSpPr>
          <p:cNvPr id="4" name="Espace réservé du pied de page 3">
            <a:extLst>
              <a:ext uri="{FF2B5EF4-FFF2-40B4-BE49-F238E27FC236}">
                <a16:creationId xmlns:a16="http://schemas.microsoft.com/office/drawing/2014/main" id="{C476C7D6-EE88-3DD0-BD67-B088D73FA8C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5FB5FF8-1257-B57C-A378-4B928A2FDA25}"/>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421748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7D7F533-CA5C-7F98-4608-617DB25B9926}"/>
              </a:ext>
            </a:extLst>
          </p:cNvPr>
          <p:cNvSpPr>
            <a:spLocks noGrp="1"/>
          </p:cNvSpPr>
          <p:nvPr>
            <p:ph type="dt" sz="half" idx="10"/>
          </p:nvPr>
        </p:nvSpPr>
        <p:spPr/>
        <p:txBody>
          <a:bodyPr/>
          <a:lstStyle/>
          <a:p>
            <a:endParaRPr lang="fr-FR"/>
          </a:p>
        </p:txBody>
      </p:sp>
      <p:sp>
        <p:nvSpPr>
          <p:cNvPr id="3" name="Espace réservé du pied de page 2">
            <a:extLst>
              <a:ext uri="{FF2B5EF4-FFF2-40B4-BE49-F238E27FC236}">
                <a16:creationId xmlns:a16="http://schemas.microsoft.com/office/drawing/2014/main" id="{02BB3833-B27C-D904-6BCB-A507BDACE4A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E6663DC-02DE-76D0-F1E1-324A8707FAC2}"/>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752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FC7A9D-737E-D58C-316F-37C84B2898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2BEDE0C-1FA5-2073-6880-D47730CA4B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D1749B0-F503-F439-3853-56F808817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F1D132E-63AA-CA27-1FE5-9BC333C06D45}"/>
              </a:ext>
            </a:extLst>
          </p:cNvPr>
          <p:cNvSpPr>
            <a:spLocks noGrp="1"/>
          </p:cNvSpPr>
          <p:nvPr>
            <p:ph type="dt" sz="half" idx="10"/>
          </p:nvPr>
        </p:nvSpPr>
        <p:spPr/>
        <p:txBody>
          <a:bodyPr/>
          <a:lstStyle/>
          <a:p>
            <a:endParaRPr lang="fr-FR"/>
          </a:p>
        </p:txBody>
      </p:sp>
      <p:sp>
        <p:nvSpPr>
          <p:cNvPr id="6" name="Espace réservé du pied de page 5">
            <a:extLst>
              <a:ext uri="{FF2B5EF4-FFF2-40B4-BE49-F238E27FC236}">
                <a16:creationId xmlns:a16="http://schemas.microsoft.com/office/drawing/2014/main" id="{B01D6CE6-2960-4CC1-0FAF-56F2BB4D966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E1270C1-E04C-4AF7-8A62-CB497E5B62A0}"/>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701012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287B38-4950-B984-471B-030236EF073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1C2FB60-01B8-7AC5-39BE-1F4D715124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04546B0-7BB7-FFC0-BA7B-7DD76534FD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6F27D5F-BC7F-3576-02DA-5BD5B7F98656}"/>
              </a:ext>
            </a:extLst>
          </p:cNvPr>
          <p:cNvSpPr>
            <a:spLocks noGrp="1"/>
          </p:cNvSpPr>
          <p:nvPr>
            <p:ph type="dt" sz="half" idx="10"/>
          </p:nvPr>
        </p:nvSpPr>
        <p:spPr/>
        <p:txBody>
          <a:bodyPr/>
          <a:lstStyle/>
          <a:p>
            <a:endParaRPr lang="fr-FR"/>
          </a:p>
        </p:txBody>
      </p:sp>
      <p:sp>
        <p:nvSpPr>
          <p:cNvPr id="6" name="Espace réservé du pied de page 5">
            <a:extLst>
              <a:ext uri="{FF2B5EF4-FFF2-40B4-BE49-F238E27FC236}">
                <a16:creationId xmlns:a16="http://schemas.microsoft.com/office/drawing/2014/main" id="{140C9E7B-4F7B-9989-A5AD-6369D23710B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078ECF8-358A-4314-FB39-A42DBCC902D9}"/>
              </a:ext>
            </a:extLst>
          </p:cNvPr>
          <p:cNvSpPr>
            <a:spLocks noGrp="1"/>
          </p:cNvSpPr>
          <p:nvPr>
            <p:ph type="sldNum" sz="quarter" idx="12"/>
          </p:nvPr>
        </p:nvSpPr>
        <p:spPr/>
        <p:txBody>
          <a:bodyPr/>
          <a:lstStyle/>
          <a:p>
            <a:fld id="{E019C1E9-BA57-4C3B-8C55-5A3CBCADEABD}" type="slidenum">
              <a:rPr lang="fr-FR" smtClean="0"/>
              <a:t>‹N°›</a:t>
            </a:fld>
            <a:endParaRPr lang="fr-FR"/>
          </a:p>
        </p:txBody>
      </p:sp>
    </p:spTree>
    <p:extLst>
      <p:ext uri="{BB962C8B-B14F-4D97-AF65-F5344CB8AC3E}">
        <p14:creationId xmlns:p14="http://schemas.microsoft.com/office/powerpoint/2010/main" val="28770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4DD10C4-F9D7-E17D-694A-18A1CCD3FA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E274BDC-C7CA-EE78-D06C-8D90370FDB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040FDCC-91D2-7CFF-6D0F-97F093009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A0CC62D9-6A2B-2ED3-F96E-423D7A941C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86EA5CC-445D-5662-E933-89375C5BF9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9C1E9-BA57-4C3B-8C55-5A3CBCADEABD}" type="slidenum">
              <a:rPr lang="fr-FR" smtClean="0"/>
              <a:t>‹N°›</a:t>
            </a:fld>
            <a:endParaRPr lang="fr-FR"/>
          </a:p>
        </p:txBody>
      </p:sp>
    </p:spTree>
    <p:extLst>
      <p:ext uri="{BB962C8B-B14F-4D97-AF65-F5344CB8AC3E}">
        <p14:creationId xmlns:p14="http://schemas.microsoft.com/office/powerpoint/2010/main" val="1660006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apasso.fr/"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texte 4">
            <a:extLst>
              <a:ext uri="{FF2B5EF4-FFF2-40B4-BE49-F238E27FC236}">
                <a16:creationId xmlns:a16="http://schemas.microsoft.com/office/drawing/2014/main" id="{0C536787-07C8-142A-D7F5-FDAE43A89930}"/>
              </a:ext>
            </a:extLst>
          </p:cNvPr>
          <p:cNvSpPr>
            <a:spLocks noGrp="1"/>
          </p:cNvSpPr>
          <p:nvPr>
            <p:ph type="body" sz="quarter" idx="14"/>
          </p:nvPr>
        </p:nvSpPr>
        <p:spPr>
          <a:xfrm>
            <a:off x="1938130" y="1989138"/>
            <a:ext cx="8713827" cy="3566836"/>
          </a:xfrm>
          <a:solidFill>
            <a:srgbClr val="0E0EB2"/>
          </a:solidFill>
        </p:spPr>
        <p:txBody>
          <a:bodyPr>
            <a:normAutofit fontScale="25000" lnSpcReduction="20000"/>
          </a:bodyPr>
          <a:lstStyle/>
          <a:p>
            <a:endParaRPr lang="fr-FR" altLang="fr-FR" sz="2800" b="1" dirty="0"/>
          </a:p>
          <a:p>
            <a:pPr>
              <a:lnSpc>
                <a:spcPct val="120000"/>
              </a:lnSpc>
            </a:pPr>
            <a:r>
              <a:rPr lang="fr-FR" altLang="fr-FR" sz="9800" b="1" dirty="0">
                <a:ea typeface="Times New Roman" panose="02020603050405020304" pitchFamily="18" charset="0"/>
              </a:rPr>
              <a:t>Décrets des 28 et 31 décembre 2024</a:t>
            </a:r>
          </a:p>
          <a:p>
            <a:pPr marL="1250950" indent="-1250950" algn="ctr">
              <a:buNone/>
              <a:defRPr/>
            </a:pPr>
            <a:r>
              <a:rPr lang="fr-FR" sz="9600" b="1" dirty="0">
                <a:latin typeface="Arial" panose="020B0604020202020204" pitchFamily="34" charset="0"/>
                <a:cs typeface="Arial" panose="020B0604020202020204" pitchFamily="34" charset="0"/>
              </a:rPr>
              <a:t>La « simplification » de la commande publique </a:t>
            </a:r>
          </a:p>
          <a:p>
            <a:pPr marL="1250950" indent="-1250950" algn="ctr">
              <a:buNone/>
              <a:defRPr/>
            </a:pPr>
            <a:endParaRPr lang="fr-FR" sz="3200" b="1" dirty="0">
              <a:latin typeface="Arial" panose="020B0604020202020204" pitchFamily="34" charset="0"/>
              <a:cs typeface="Arial" panose="020B0604020202020204" pitchFamily="34" charset="0"/>
            </a:endParaRPr>
          </a:p>
          <a:p>
            <a:pPr algn="just">
              <a:lnSpc>
                <a:spcPts val="2400"/>
              </a:lnSpc>
            </a:pPr>
            <a:r>
              <a:rPr lang="fr-FR" sz="8800" b="1" dirty="0"/>
              <a:t> </a:t>
            </a:r>
            <a:r>
              <a:rPr lang="fr-FR" sz="8800" b="1" dirty="0">
                <a:latin typeface="Arial" panose="020B0604020202020204" pitchFamily="34" charset="0"/>
                <a:cs typeface="Arial" panose="020B0604020202020204" pitchFamily="34" charset="0"/>
              </a:rPr>
              <a:t>1. Décret </a:t>
            </a:r>
            <a:r>
              <a:rPr lang="fr-FR" sz="8800" b="1" i="0" u="none" strike="noStrike" baseline="0" dirty="0"/>
              <a:t>prorogeant le régime dérogatoire pour les marchés de travaux inférieurs à 100 000 euros HT</a:t>
            </a:r>
            <a:r>
              <a:rPr lang="fr-FR" sz="8800" b="1" dirty="0"/>
              <a:t> </a:t>
            </a:r>
          </a:p>
          <a:p>
            <a:pPr algn="just">
              <a:lnSpc>
                <a:spcPts val="2400"/>
              </a:lnSpc>
            </a:pPr>
            <a:r>
              <a:rPr lang="fr-FR" sz="8800" b="1" dirty="0">
                <a:latin typeface="Arial" panose="020B0604020202020204" pitchFamily="34" charset="0"/>
                <a:cs typeface="Arial" panose="020B0604020202020204" pitchFamily="34" charset="0"/>
              </a:rPr>
              <a:t> 2. Décret portant mesures de simplification dans le code de la commande publique  </a:t>
            </a:r>
            <a:r>
              <a:rPr lang="fr-FR" sz="8800" dirty="0">
                <a:latin typeface="Arial" panose="020B0604020202020204" pitchFamily="34" charset="0"/>
                <a:cs typeface="Arial" panose="020B0604020202020204" pitchFamily="34" charset="0"/>
              </a:rPr>
              <a:t>                                        </a:t>
            </a:r>
          </a:p>
          <a:p>
            <a:pPr marL="357188" indent="-357188" algn="ctr">
              <a:buNone/>
              <a:defRPr/>
            </a:pPr>
            <a:br>
              <a:rPr lang="fr-FR" altLang="fr-FR" sz="8000" b="1" dirty="0">
                <a:ea typeface="Times New Roman" panose="02020603050405020304" pitchFamily="18" charset="0"/>
              </a:rPr>
            </a:br>
            <a:br>
              <a:rPr lang="fr-FR" altLang="fr-FR" sz="2400" b="1" dirty="0"/>
            </a:br>
            <a:endParaRPr lang="fr-FR" altLang="fr-FR" sz="2400" dirty="0"/>
          </a:p>
        </p:txBody>
      </p:sp>
      <p:sp>
        <p:nvSpPr>
          <p:cNvPr id="14340" name="ZoneTexte 5">
            <a:extLst>
              <a:ext uri="{FF2B5EF4-FFF2-40B4-BE49-F238E27FC236}">
                <a16:creationId xmlns:a16="http://schemas.microsoft.com/office/drawing/2014/main" id="{D90C54AB-F9A2-5094-D455-8572BEFAE05F}"/>
              </a:ext>
            </a:extLst>
          </p:cNvPr>
          <p:cNvSpPr txBox="1">
            <a:spLocks noChangeArrowheads="1"/>
          </p:cNvSpPr>
          <p:nvPr/>
        </p:nvSpPr>
        <p:spPr bwMode="auto">
          <a:xfrm>
            <a:off x="1864058" y="781218"/>
            <a:ext cx="878789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fr-FR" altLang="fr-FR" sz="2600" b="1" dirty="0">
                <a:solidFill>
                  <a:srgbClr val="002060"/>
                </a:solidFill>
                <a:latin typeface="Arial" panose="020B0604020202020204" pitchFamily="34" charset="0"/>
                <a:cs typeface="Arial" panose="020B0604020202020204" pitchFamily="34" charset="0"/>
              </a:rPr>
              <a:t>Actualité de la commande publique</a:t>
            </a:r>
            <a:br>
              <a:rPr lang="fr-FR" altLang="fr-FR" sz="2600" dirty="0">
                <a:solidFill>
                  <a:srgbClr val="002060"/>
                </a:solidFill>
              </a:rPr>
            </a:br>
            <a:endParaRPr lang="fr-FR" altLang="fr-FR" sz="2600" dirty="0">
              <a:solidFill>
                <a:srgbClr val="002060"/>
              </a:solidFill>
            </a:endParaRPr>
          </a:p>
        </p:txBody>
      </p:sp>
      <p:sp>
        <p:nvSpPr>
          <p:cNvPr id="14342" name="ZoneTexte 1">
            <a:extLst>
              <a:ext uri="{FF2B5EF4-FFF2-40B4-BE49-F238E27FC236}">
                <a16:creationId xmlns:a16="http://schemas.microsoft.com/office/drawing/2014/main" id="{519F5951-34E2-A32E-A073-646C778DD48D}"/>
              </a:ext>
            </a:extLst>
          </p:cNvPr>
          <p:cNvSpPr txBox="1">
            <a:spLocks noChangeArrowheads="1"/>
          </p:cNvSpPr>
          <p:nvPr/>
        </p:nvSpPr>
        <p:spPr bwMode="auto">
          <a:xfrm>
            <a:off x="8953253" y="5760045"/>
            <a:ext cx="1604544"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fr-FR" altLang="fr-FR" sz="1800" dirty="0">
                <a:solidFill>
                  <a:srgbClr val="0070C0"/>
                </a:solidFill>
              </a:rPr>
              <a:t>Janvier 2025</a:t>
            </a:r>
          </a:p>
        </p:txBody>
      </p:sp>
      <p:pic>
        <p:nvPicPr>
          <p:cNvPr id="2" name="Image 1">
            <a:extLst>
              <a:ext uri="{FF2B5EF4-FFF2-40B4-BE49-F238E27FC236}">
                <a16:creationId xmlns:a16="http://schemas.microsoft.com/office/drawing/2014/main" id="{5A1A1CA5-103A-94D6-701B-738AF6E6710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64502D-CEE5-2E01-A153-B5573570AC8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37D7E94-54FB-72B0-EDC7-C2885971F293}"/>
              </a:ext>
            </a:extLst>
          </p:cNvPr>
          <p:cNvSpPr>
            <a:spLocks noGrp="1"/>
          </p:cNvSpPr>
          <p:nvPr>
            <p:ph type="title"/>
          </p:nvPr>
        </p:nvSpPr>
        <p:spPr/>
        <p:txBody>
          <a:bodyPr>
            <a:normAutofit/>
          </a:bodyPr>
          <a:lstStyle/>
          <a:p>
            <a:pPr algn="l"/>
            <a:r>
              <a:rPr lang="fr-FR" sz="2400" b="1" i="0" u="none" strike="noStrike" baseline="0" dirty="0">
                <a:latin typeface="Arial" panose="020B0604020202020204" pitchFamily="34" charset="0"/>
                <a:cs typeface="Arial" panose="020B0604020202020204" pitchFamily="34" charset="0"/>
              </a:rPr>
              <a:t>Les mesures améliorant l’accès des PME aux marchés publics</a:t>
            </a:r>
            <a:endParaRPr lang="fr-FR" sz="24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CD5BD0DC-66A0-F245-FA64-A78D79854A15}"/>
              </a:ext>
            </a:extLst>
          </p:cNvPr>
          <p:cNvSpPr>
            <a:spLocks noGrp="1"/>
          </p:cNvSpPr>
          <p:nvPr>
            <p:ph idx="1"/>
          </p:nvPr>
        </p:nvSpPr>
        <p:spPr>
          <a:xfrm>
            <a:off x="383365" y="1103828"/>
            <a:ext cx="11425269" cy="5001419"/>
          </a:xfrm>
        </p:spPr>
        <p:txBody>
          <a:bodyPr>
            <a:noAutofit/>
          </a:bodyPr>
          <a:lstStyle/>
          <a:p>
            <a:pPr algn="just"/>
            <a:r>
              <a:rPr lang="fr-FR" sz="2000" b="1" dirty="0">
                <a:solidFill>
                  <a:srgbClr val="0070C0"/>
                </a:solidFill>
              </a:rPr>
              <a:t>Réduction du taux de la retenue de garantie pour les marchés de travaux (</a:t>
            </a:r>
            <a:r>
              <a:rPr lang="fr-FR" sz="2000" b="1" i="0" u="none" strike="noStrike" baseline="0" dirty="0">
                <a:solidFill>
                  <a:srgbClr val="0070C0"/>
                </a:solidFill>
              </a:rPr>
              <a:t>Article R2191-33 du CCP)</a:t>
            </a:r>
            <a:endParaRPr lang="fr-FR" sz="2000" b="1" dirty="0">
              <a:solidFill>
                <a:srgbClr val="0070C0"/>
              </a:solidFill>
            </a:endParaRPr>
          </a:p>
          <a:p>
            <a:pPr algn="just"/>
            <a:r>
              <a:rPr lang="fr-FR" sz="2000" dirty="0">
                <a:ea typeface="Calibri" panose="020F0502020204030204" pitchFamily="34" charset="0"/>
              </a:rPr>
              <a:t>Le taux maximal de retenue de garantie pouvant être appliqué dans les contrats conclus avec des PME </a:t>
            </a:r>
            <a:r>
              <a:rPr lang="fr-FR" sz="2000" dirty="0"/>
              <a:t>est fixé à 3% (au lieu de 5%) lorsque l’acheteur est financièrement suffisamment « solide ».</a:t>
            </a:r>
          </a:p>
          <a:p>
            <a:pPr algn="just"/>
            <a:r>
              <a:rPr lang="fr-FR" sz="2000" b="1" dirty="0">
                <a:solidFill>
                  <a:srgbClr val="0070C0"/>
                </a:solidFill>
              </a:rPr>
              <a:t>Acheteurs concernés : </a:t>
            </a:r>
          </a:p>
          <a:p>
            <a:pPr marL="0" indent="0" algn="just">
              <a:buNone/>
            </a:pPr>
            <a:r>
              <a:rPr lang="fr-FR" sz="2000" dirty="0"/>
              <a:t>-  Etat, </a:t>
            </a:r>
          </a:p>
          <a:p>
            <a:pPr algn="just">
              <a:buFontTx/>
              <a:buChar char="-"/>
            </a:pPr>
            <a:r>
              <a:rPr lang="fr-FR" sz="2000" dirty="0"/>
              <a:t>Etablissements publics</a:t>
            </a:r>
            <a:r>
              <a:rPr lang="fr-FR" sz="2000" b="0" i="0" dirty="0">
                <a:solidFill>
                  <a:srgbClr val="222222"/>
                </a:solidFill>
                <a:effectLst/>
              </a:rPr>
              <a:t> administratifs de l'Etat, </a:t>
            </a:r>
            <a:r>
              <a:rPr lang="fr-FR" sz="2000" dirty="0"/>
              <a:t>autres que de santé, </a:t>
            </a:r>
            <a:r>
              <a:rPr lang="fr-FR" sz="2000" b="0" i="0" dirty="0">
                <a:solidFill>
                  <a:srgbClr val="222222"/>
                </a:solidFill>
                <a:effectLst/>
              </a:rPr>
              <a:t>dont les charges de fonctionnement constatées dans le compte financier au titre de l'avant-dernier exercice clos sont supérieures à 60 millions d'euros ;</a:t>
            </a:r>
            <a:endParaRPr lang="fr-FR" sz="2000" dirty="0"/>
          </a:p>
          <a:p>
            <a:pPr marL="179388" indent="-179388" algn="just">
              <a:buNone/>
            </a:pPr>
            <a:r>
              <a:rPr lang="fr-FR" sz="2000" dirty="0"/>
              <a:t> - Collectivités territoriales, leurs établissements publics et leurs groupements </a:t>
            </a:r>
            <a:r>
              <a:rPr lang="fr-FR" sz="2000" b="0" i="0" dirty="0">
                <a:solidFill>
                  <a:srgbClr val="222222"/>
                </a:solidFill>
                <a:effectLst/>
              </a:rPr>
              <a:t>dont les dépenses réelles de fonctionnement constatées dans le compte de gestion du budget principal au titre de l'avant-dernier exercice clos sont supérieures à 60 millions d'euros. </a:t>
            </a:r>
            <a:endParaRPr lang="fr-FR" sz="2000" dirty="0"/>
          </a:p>
        </p:txBody>
      </p:sp>
      <p:pic>
        <p:nvPicPr>
          <p:cNvPr id="4" name="Image 1">
            <a:extLst>
              <a:ext uri="{FF2B5EF4-FFF2-40B4-BE49-F238E27FC236}">
                <a16:creationId xmlns:a16="http://schemas.microsoft.com/office/drawing/2014/main" id="{3FD9B642-CA10-A9E4-3AEB-4F3AC58301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471D1153-DB55-A211-256E-0D9E73616767}"/>
              </a:ext>
            </a:extLst>
          </p:cNvPr>
          <p:cNvSpPr>
            <a:spLocks noGrp="1"/>
          </p:cNvSpPr>
          <p:nvPr>
            <p:ph type="sldNum" sz="quarter" idx="14"/>
          </p:nvPr>
        </p:nvSpPr>
        <p:spPr/>
        <p:txBody>
          <a:bodyPr/>
          <a:lstStyle/>
          <a:p>
            <a:pPr>
              <a:defRPr/>
            </a:pPr>
            <a:fld id="{0F991882-63D7-402A-AB34-B32F97BBDF34}" type="slidenum">
              <a:rPr lang="fr-FR" altLang="fr-FR" smtClean="0"/>
              <a:pPr>
                <a:defRPr/>
              </a:pPr>
              <a:t>10</a:t>
            </a:fld>
            <a:endParaRPr lang="fr-FR" altLang="fr-FR" dirty="0"/>
          </a:p>
        </p:txBody>
      </p:sp>
    </p:spTree>
    <p:extLst>
      <p:ext uri="{BB962C8B-B14F-4D97-AF65-F5344CB8AC3E}">
        <p14:creationId xmlns:p14="http://schemas.microsoft.com/office/powerpoint/2010/main" val="2431079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E461F-2916-2EDA-B4E0-4B0CF22D071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206C8EA-D667-1781-ACCA-A60369EF3B32}"/>
              </a:ext>
            </a:extLst>
          </p:cNvPr>
          <p:cNvSpPr>
            <a:spLocks noGrp="1"/>
          </p:cNvSpPr>
          <p:nvPr>
            <p:ph type="title"/>
          </p:nvPr>
        </p:nvSpPr>
        <p:spPr/>
        <p:txBody>
          <a:bodyPr>
            <a:normAutofit/>
          </a:bodyPr>
          <a:lstStyle/>
          <a:p>
            <a:pPr algn="l"/>
            <a:r>
              <a:rPr lang="fr-FR" sz="2400" b="1" i="0" u="none" strike="noStrike" baseline="0" dirty="0">
                <a:latin typeface="Arial" panose="020B0604020202020204" pitchFamily="34" charset="0"/>
                <a:cs typeface="Arial" panose="020B0604020202020204" pitchFamily="34" charset="0"/>
              </a:rPr>
              <a:t>Les mesures améliorant l’accès des PME aux marchés publics</a:t>
            </a:r>
            <a:endParaRPr lang="fr-FR" sz="24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BA1C1EB2-0014-62BD-EC3E-FB4FDB8B7CFA}"/>
              </a:ext>
            </a:extLst>
          </p:cNvPr>
          <p:cNvSpPr>
            <a:spLocks noGrp="1"/>
          </p:cNvSpPr>
          <p:nvPr>
            <p:ph idx="1"/>
          </p:nvPr>
        </p:nvSpPr>
        <p:spPr>
          <a:xfrm>
            <a:off x="198120" y="1052822"/>
            <a:ext cx="11795760" cy="5001419"/>
          </a:xfrm>
        </p:spPr>
        <p:txBody>
          <a:bodyPr>
            <a:noAutofit/>
          </a:bodyPr>
          <a:lstStyle/>
          <a:p>
            <a:pPr algn="just">
              <a:lnSpc>
                <a:spcPct val="107000"/>
              </a:lnSpc>
              <a:spcAft>
                <a:spcPts val="800"/>
              </a:spcAft>
            </a:pPr>
            <a:r>
              <a:rPr lang="fr-FR"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Uniformisation des règles de paiement</a:t>
            </a:r>
            <a:endParaRPr lang="fr-FR"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2000" b="1" dirty="0">
                <a:solidFill>
                  <a:srgbClr val="0070C0"/>
                </a:solidFill>
                <a:ea typeface="Calibri" panose="020F0502020204030204" pitchFamily="34" charset="0"/>
              </a:rPr>
              <a:t>L</a:t>
            </a:r>
            <a:r>
              <a:rPr lang="fr-FR" sz="2000" b="1" dirty="0">
                <a:solidFill>
                  <a:srgbClr val="0070C0"/>
                </a:solidFill>
                <a:effectLst/>
                <a:ea typeface="Calibri" panose="020F0502020204030204" pitchFamily="34" charset="0"/>
              </a:rPr>
              <a:t>e décret uniformise pour tous les acheteurs les règles relatives au déclenchement du délai de paiement pour certains marchés publics ou pour les cas de paiement direct des sous-traitants</a:t>
            </a:r>
            <a:r>
              <a:rPr lang="fr-FR" sz="2000" dirty="0">
                <a:solidFill>
                  <a:srgbClr val="0070C0"/>
                </a:solidFill>
                <a:effectLst/>
                <a:ea typeface="Calibri" panose="020F0502020204030204" pitchFamily="34" charset="0"/>
              </a:rPr>
              <a:t> ».</a:t>
            </a:r>
          </a:p>
          <a:p>
            <a:pPr algn="just">
              <a:lnSpc>
                <a:spcPct val="107000"/>
              </a:lnSpc>
              <a:spcAft>
                <a:spcPts val="800"/>
              </a:spcAft>
            </a:pPr>
            <a:r>
              <a:rPr lang="fr-FR" sz="2000" b="0" i="0" u="none" strike="noStrike" baseline="0" dirty="0"/>
              <a:t>Pour tous les acheteurs, y compris </a:t>
            </a:r>
            <a:r>
              <a:rPr lang="fr-FR" sz="2000" b="1" dirty="0">
                <a:solidFill>
                  <a:srgbClr val="0070C0"/>
                </a:solidFill>
                <a:effectLst/>
                <a:ea typeface="Calibri" panose="020F0502020204030204" pitchFamily="34" charset="0"/>
              </a:rPr>
              <a:t>établissements publics industriels et commerciaux </a:t>
            </a:r>
            <a:r>
              <a:rPr lang="fr-FR" sz="2000" b="1" dirty="0">
                <a:solidFill>
                  <a:srgbClr val="0070C0"/>
                </a:solidFill>
                <a:ea typeface="Calibri" panose="020F0502020204030204" pitchFamily="34" charset="0"/>
              </a:rPr>
              <a:t>de l'Etat  :</a:t>
            </a:r>
          </a:p>
          <a:p>
            <a:pPr marL="274638" indent="-274638" algn="just">
              <a:lnSpc>
                <a:spcPct val="107000"/>
              </a:lnSpc>
              <a:spcAft>
                <a:spcPts val="800"/>
              </a:spcAft>
              <a:buNone/>
            </a:pPr>
            <a:r>
              <a:rPr lang="fr-FR" sz="2000" dirty="0">
                <a:effectLst/>
                <a:ea typeface="Calibri" panose="020F0502020204030204" pitchFamily="34" charset="0"/>
              </a:rPr>
              <a:t>   - le délai de paiement du solde des marchés de maîtrise d'œuvre et de travaux « court à compter de la date de réception par le maître de l’ouvrage du décompte général et définitif » </a:t>
            </a:r>
            <a:r>
              <a:rPr lang="fr-FR" sz="2000" dirty="0">
                <a:ea typeface="Calibri" panose="020F0502020204030204" pitchFamily="34" charset="0"/>
              </a:rPr>
              <a:t>(</a:t>
            </a:r>
            <a:r>
              <a:rPr lang="fr-FR" sz="2000" dirty="0">
                <a:effectLst/>
                <a:ea typeface="Calibri" panose="020F0502020204030204" pitchFamily="34" charset="0"/>
              </a:rPr>
              <a:t>article R. 2192-16 du CCP) ;</a:t>
            </a:r>
          </a:p>
          <a:p>
            <a:pPr algn="just">
              <a:lnSpc>
                <a:spcPct val="107000"/>
              </a:lnSpc>
              <a:spcAft>
                <a:spcPts val="800"/>
              </a:spcAft>
              <a:buFontTx/>
              <a:buChar char="-"/>
            </a:pPr>
            <a:r>
              <a:rPr lang="fr-FR" sz="2000" dirty="0">
                <a:effectLst/>
                <a:ea typeface="Calibri" panose="020F0502020204030204" pitchFamily="34" charset="0"/>
              </a:rPr>
              <a:t>« le délai de paiement du sous-traitant court à compter de la réception par le pouvoir adjudicateur de l’accord, total ou partiel, du titulaire ». (article R. 2192-23 du CCP) </a:t>
            </a:r>
            <a:r>
              <a:rPr lang="fr-FR" sz="2000" b="0" i="0" u="none" strike="noStrike" baseline="0" dirty="0"/>
              <a:t>étant rappelé que son silence pendant 15 jours à compter de la réception de la demande vaut accord.</a:t>
            </a:r>
            <a:endParaRPr lang="fr-FR" sz="2000" dirty="0">
              <a:effectLst/>
              <a:ea typeface="Calibri" panose="020F0502020204030204" pitchFamily="34" charset="0"/>
            </a:endParaRPr>
          </a:p>
          <a:p>
            <a:pPr marL="0" indent="0">
              <a:buNone/>
            </a:pPr>
            <a:endParaRPr lang="fr-FR" sz="2000" dirty="0">
              <a:latin typeface="Arial" panose="020B0604020202020204" pitchFamily="34" charset="0"/>
              <a:cs typeface="Arial" panose="020B0604020202020204" pitchFamily="34" charset="0"/>
            </a:endParaRPr>
          </a:p>
        </p:txBody>
      </p:sp>
      <p:pic>
        <p:nvPicPr>
          <p:cNvPr id="4" name="Image 1">
            <a:extLst>
              <a:ext uri="{FF2B5EF4-FFF2-40B4-BE49-F238E27FC236}">
                <a16:creationId xmlns:a16="http://schemas.microsoft.com/office/drawing/2014/main" id="{C74D4744-B317-9721-1AB5-A30A579D67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C1C2EC09-0270-6FB9-8380-4DCE694F5119}"/>
              </a:ext>
            </a:extLst>
          </p:cNvPr>
          <p:cNvSpPr>
            <a:spLocks noGrp="1"/>
          </p:cNvSpPr>
          <p:nvPr>
            <p:ph type="sldNum" sz="quarter" idx="14"/>
          </p:nvPr>
        </p:nvSpPr>
        <p:spPr/>
        <p:txBody>
          <a:bodyPr/>
          <a:lstStyle/>
          <a:p>
            <a:pPr>
              <a:defRPr/>
            </a:pPr>
            <a:fld id="{0F991882-63D7-402A-AB34-B32F97BBDF34}" type="slidenum">
              <a:rPr lang="fr-FR" altLang="fr-FR" smtClean="0"/>
              <a:pPr>
                <a:defRPr/>
              </a:pPr>
              <a:t>11</a:t>
            </a:fld>
            <a:endParaRPr lang="fr-FR" altLang="fr-FR" dirty="0"/>
          </a:p>
        </p:txBody>
      </p:sp>
    </p:spTree>
    <p:extLst>
      <p:ext uri="{BB962C8B-B14F-4D97-AF65-F5344CB8AC3E}">
        <p14:creationId xmlns:p14="http://schemas.microsoft.com/office/powerpoint/2010/main" val="1004587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1">
            <a:extLst>
              <a:ext uri="{FF2B5EF4-FFF2-40B4-BE49-F238E27FC236}">
                <a16:creationId xmlns:a16="http://schemas.microsoft.com/office/drawing/2014/main" id="{C862381C-52DC-4C16-11F1-7EA28CCBD46B}"/>
              </a:ext>
            </a:extLst>
          </p:cNvPr>
          <p:cNvSpPr txBox="1">
            <a:spLocks noChangeArrowheads="1"/>
          </p:cNvSpPr>
          <p:nvPr/>
        </p:nvSpPr>
        <p:spPr bwMode="auto">
          <a:xfrm>
            <a:off x="2424110" y="1599406"/>
            <a:ext cx="7558089" cy="3270768"/>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fr-FR" altLang="fr-FR" sz="2400"/>
          </a:p>
        </p:txBody>
      </p:sp>
      <p:sp>
        <p:nvSpPr>
          <p:cNvPr id="105475" name="Text Box 2">
            <a:extLst>
              <a:ext uri="{FF2B5EF4-FFF2-40B4-BE49-F238E27FC236}">
                <a16:creationId xmlns:a16="http://schemas.microsoft.com/office/drawing/2014/main" id="{6F8C62D2-4D66-C29E-5996-4255F4437930}"/>
              </a:ext>
            </a:extLst>
          </p:cNvPr>
          <p:cNvSpPr txBox="1">
            <a:spLocks noChangeArrowheads="1"/>
          </p:cNvSpPr>
          <p:nvPr/>
        </p:nvSpPr>
        <p:spPr bwMode="auto">
          <a:xfrm>
            <a:off x="3071814" y="3068638"/>
            <a:ext cx="6789737"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endParaRPr lang="fr-FR" altLang="fr-FR" sz="2400"/>
          </a:p>
        </p:txBody>
      </p:sp>
      <p:sp>
        <p:nvSpPr>
          <p:cNvPr id="105476" name="Rectangle 4">
            <a:extLst>
              <a:ext uri="{FF2B5EF4-FFF2-40B4-BE49-F238E27FC236}">
                <a16:creationId xmlns:a16="http://schemas.microsoft.com/office/drawing/2014/main" id="{45BB3CAB-C258-D2CA-3AF2-E093CC3C11E0}"/>
              </a:ext>
            </a:extLst>
          </p:cNvPr>
          <p:cNvSpPr>
            <a:spLocks noChangeArrowheads="1"/>
          </p:cNvSpPr>
          <p:nvPr/>
        </p:nvSpPr>
        <p:spPr bwMode="auto">
          <a:xfrm>
            <a:off x="3432175" y="549275"/>
            <a:ext cx="6948488"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19088" indent="-319088">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10000"/>
              </a:lnSpc>
              <a:spcBef>
                <a:spcPct val="0"/>
              </a:spcBef>
              <a:buClr>
                <a:srgbClr val="000000"/>
              </a:buClr>
              <a:buFont typeface="Times New Roman" panose="02020603050405020304" pitchFamily="18" charset="0"/>
              <a:buNone/>
            </a:pPr>
            <a:r>
              <a:rPr lang="fr-FR" altLang="fr-FR" sz="2800">
                <a:solidFill>
                  <a:srgbClr val="FFFFFF"/>
                </a:solidFill>
              </a:rPr>
              <a:t> </a:t>
            </a:r>
            <a:endParaRPr lang="fr-FR" altLang="fr-FR" sz="3600">
              <a:solidFill>
                <a:srgbClr val="595959"/>
              </a:solidFill>
            </a:endParaRPr>
          </a:p>
        </p:txBody>
      </p:sp>
      <p:sp>
        <p:nvSpPr>
          <p:cNvPr id="105480" name="Rectangle 13">
            <a:extLst>
              <a:ext uri="{FF2B5EF4-FFF2-40B4-BE49-F238E27FC236}">
                <a16:creationId xmlns:a16="http://schemas.microsoft.com/office/drawing/2014/main" id="{6F1FD089-F200-7449-AB0A-9335E481D4A5}"/>
              </a:ext>
            </a:extLst>
          </p:cNvPr>
          <p:cNvSpPr>
            <a:spLocks noChangeArrowheads="1"/>
          </p:cNvSpPr>
          <p:nvPr/>
        </p:nvSpPr>
        <p:spPr bwMode="auto">
          <a:xfrm>
            <a:off x="2855914" y="3244850"/>
            <a:ext cx="69119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800">
                <a:latin typeface="Arial" panose="020B0604020202020204" pitchFamily="34" charset="0"/>
              </a:rPr>
              <a:t> </a:t>
            </a:r>
            <a:endParaRPr lang="fr-FR" altLang="fr-FR" sz="2800">
              <a:latin typeface="Arial" panose="020B0604020202020204" pitchFamily="34" charset="0"/>
            </a:endParaRPr>
          </a:p>
        </p:txBody>
      </p:sp>
      <p:sp>
        <p:nvSpPr>
          <p:cNvPr id="105482" name="Rectangle 9">
            <a:extLst>
              <a:ext uri="{FF2B5EF4-FFF2-40B4-BE49-F238E27FC236}">
                <a16:creationId xmlns:a16="http://schemas.microsoft.com/office/drawing/2014/main" id="{73AE63F3-FBA9-BC1E-B00E-5B750BE94A49}"/>
              </a:ext>
            </a:extLst>
          </p:cNvPr>
          <p:cNvSpPr>
            <a:spLocks noChangeArrowheads="1"/>
          </p:cNvSpPr>
          <p:nvPr/>
        </p:nvSpPr>
        <p:spPr bwMode="auto">
          <a:xfrm>
            <a:off x="3647729" y="3140968"/>
            <a:ext cx="5599113"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12077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1120775">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1120775">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1120775">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1120775">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11207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11207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11207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11207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fr-FR" altLang="fr-FR" sz="2400" dirty="0">
                <a:latin typeface="Arial" panose="020B0604020202020204" pitchFamily="34" charset="0"/>
              </a:rPr>
              <a:t>L’association des acheteurs publics</a:t>
            </a:r>
            <a:br>
              <a:rPr lang="fr-FR" altLang="fr-FR" sz="3600" dirty="0">
                <a:latin typeface="Arial" panose="020B0604020202020204" pitchFamily="34" charset="0"/>
              </a:rPr>
            </a:br>
            <a:endParaRPr lang="fr-FR" altLang="fr-FR" sz="2800" dirty="0">
              <a:latin typeface="Verdana" panose="020B0604030504040204" pitchFamily="34" charset="0"/>
            </a:endParaRPr>
          </a:p>
        </p:txBody>
      </p:sp>
      <p:pic>
        <p:nvPicPr>
          <p:cNvPr id="2" name="Image 1" descr="Une image contenant Police, Graphique, logo, texte&#10;&#10;Description générée automatiquement">
            <a:extLst>
              <a:ext uri="{FF2B5EF4-FFF2-40B4-BE49-F238E27FC236}">
                <a16:creationId xmlns:a16="http://schemas.microsoft.com/office/drawing/2014/main" id="{78401D59-0BA4-92FF-4981-5E914195EF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047" y="6041235"/>
            <a:ext cx="1238218" cy="68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numéro de diapositive 2">
            <a:extLst>
              <a:ext uri="{FF2B5EF4-FFF2-40B4-BE49-F238E27FC236}">
                <a16:creationId xmlns:a16="http://schemas.microsoft.com/office/drawing/2014/main" id="{B2EA8592-3A34-2555-D847-D0B168B5FE80}"/>
              </a:ext>
            </a:extLst>
          </p:cNvPr>
          <p:cNvSpPr>
            <a:spLocks noGrp="1"/>
          </p:cNvSpPr>
          <p:nvPr>
            <p:ph type="sldNum" sz="quarter" idx="12"/>
          </p:nvPr>
        </p:nvSpPr>
        <p:spPr/>
        <p:txBody>
          <a:bodyPr/>
          <a:lstStyle/>
          <a:p>
            <a:fld id="{E019C1E9-BA57-4C3B-8C55-5A3CBCADEABD}" type="slidenum">
              <a:rPr lang="fr-FR" smtClean="0"/>
              <a:t>12</a:t>
            </a:fld>
            <a:endParaRPr lang="fr-F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5B79824-C5E4-74DD-F9B4-10ECFF9A9068}"/>
              </a:ext>
            </a:extLst>
          </p:cNvPr>
          <p:cNvSpPr>
            <a:spLocks noGrp="1"/>
          </p:cNvSpPr>
          <p:nvPr>
            <p:ph type="title"/>
          </p:nvPr>
        </p:nvSpPr>
        <p:spPr/>
        <p:txBody>
          <a:bodyPr/>
          <a:lstStyle/>
          <a:p>
            <a:pPr algn="l"/>
            <a:br>
              <a:rPr lang="fr-FR" altLang="fr-FR" sz="2400" b="1" dirty="0"/>
            </a:br>
            <a:r>
              <a:rPr lang="fr-FR" altLang="fr-FR" sz="2400" b="1" dirty="0"/>
              <a:t>Présentation de l’association des acheteurs publics</a:t>
            </a:r>
            <a:br>
              <a:rPr lang="fr-FR" altLang="fr-FR" sz="2400" b="1" dirty="0"/>
            </a:br>
            <a:endParaRPr lang="fr-FR" sz="2400" dirty="0"/>
          </a:p>
        </p:txBody>
      </p:sp>
      <p:sp>
        <p:nvSpPr>
          <p:cNvPr id="4" name="Espace réservé du contenu 3">
            <a:extLst>
              <a:ext uri="{FF2B5EF4-FFF2-40B4-BE49-F238E27FC236}">
                <a16:creationId xmlns:a16="http://schemas.microsoft.com/office/drawing/2014/main" id="{0B0624A9-833D-EE8A-7C77-F36F4C6953F5}"/>
              </a:ext>
            </a:extLst>
          </p:cNvPr>
          <p:cNvSpPr>
            <a:spLocks noGrp="1"/>
          </p:cNvSpPr>
          <p:nvPr>
            <p:ph idx="1"/>
          </p:nvPr>
        </p:nvSpPr>
        <p:spPr/>
        <p:txBody>
          <a:bodyPr/>
          <a:lstStyle/>
          <a:p>
            <a:pPr marL="0" indent="0" algn="just">
              <a:buNone/>
            </a:pPr>
            <a:r>
              <a:rPr lang="fr-FR" altLang="fr-FR" sz="2200" b="1" dirty="0">
                <a:solidFill>
                  <a:srgbClr val="0070C0"/>
                </a:solidFill>
                <a:latin typeface="Arial" panose="020B0604020202020204" pitchFamily="34" charset="0"/>
                <a:cs typeface="Arial" panose="020B0604020202020204" pitchFamily="34" charset="0"/>
              </a:rPr>
              <a:t>Créée en 1992, l'AAP est une Association indépendante qui a pour mission:</a:t>
            </a:r>
            <a:r>
              <a:rPr lang="en-US" altLang="fr-FR" sz="2200" dirty="0">
                <a:solidFill>
                  <a:srgbClr val="0070C0"/>
                </a:solidFill>
                <a:latin typeface="Arial" panose="020B0604020202020204" pitchFamily="34" charset="0"/>
                <a:cs typeface="Arial" panose="020B0604020202020204" pitchFamily="34" charset="0"/>
              </a:rPr>
              <a:t>​</a:t>
            </a:r>
          </a:p>
          <a:p>
            <a:pPr marL="0" indent="0" algn="just"/>
            <a:r>
              <a:rPr lang="fr-FR" altLang="fr-FR" sz="2200" dirty="0">
                <a:latin typeface="Arial" panose="020B0604020202020204" pitchFamily="34" charset="0"/>
                <a:cs typeface="Arial" panose="020B0604020202020204" pitchFamily="34" charset="0"/>
              </a:rPr>
              <a:t> de faire entendre les acheteurs des différentes fonctions publiques,</a:t>
            </a:r>
          </a:p>
          <a:p>
            <a:pPr marL="0" indent="0" algn="just"/>
            <a:r>
              <a:rPr lang="fr-FR" altLang="fr-FR" sz="2200" dirty="0">
                <a:latin typeface="Arial" panose="020B0604020202020204" pitchFamily="34" charset="0"/>
                <a:cs typeface="Arial" panose="020B0604020202020204" pitchFamily="34" charset="0"/>
              </a:rPr>
              <a:t> de défendre les spécificités du métier d'acheteur,</a:t>
            </a:r>
            <a:r>
              <a:rPr lang="en-US" altLang="fr-FR" sz="2200" dirty="0">
                <a:latin typeface="Arial" panose="020B0604020202020204" pitchFamily="34" charset="0"/>
                <a:cs typeface="Arial" panose="020B0604020202020204" pitchFamily="34" charset="0"/>
              </a:rPr>
              <a:t>​</a:t>
            </a:r>
          </a:p>
          <a:p>
            <a:pPr marL="0" indent="0" algn="just"/>
            <a:r>
              <a:rPr lang="fr-FR" altLang="fr-FR" sz="2200" dirty="0">
                <a:latin typeface="Arial" panose="020B0604020202020204" pitchFamily="34" charset="0"/>
                <a:cs typeface="Arial" panose="020B0604020202020204" pitchFamily="34" charset="0"/>
              </a:rPr>
              <a:t> de promouvoir les bonnes pratiques en matière d'achat public (Guide des MAPA, Guide de la négociation en MAPA),</a:t>
            </a:r>
            <a:r>
              <a:rPr lang="en-US" altLang="fr-FR" sz="2200" dirty="0">
                <a:latin typeface="Arial" panose="020B0604020202020204" pitchFamily="34" charset="0"/>
                <a:cs typeface="Arial" panose="020B0604020202020204" pitchFamily="34" charset="0"/>
              </a:rPr>
              <a:t>​</a:t>
            </a:r>
          </a:p>
          <a:p>
            <a:pPr marL="0" indent="0" algn="just"/>
            <a:r>
              <a:rPr lang="fr-FR" altLang="fr-FR" sz="2200" dirty="0">
                <a:latin typeface="Arial" panose="020B0604020202020204" pitchFamily="34" charset="0"/>
                <a:cs typeface="Arial" panose="020B0604020202020204" pitchFamily="34" charset="0"/>
              </a:rPr>
              <a:t> de constituer un réseau de solidarité entre acheteurs,</a:t>
            </a:r>
            <a:r>
              <a:rPr lang="en-US" altLang="fr-FR" sz="2200" dirty="0">
                <a:latin typeface="Arial" panose="020B0604020202020204" pitchFamily="34" charset="0"/>
                <a:cs typeface="Arial" panose="020B0604020202020204" pitchFamily="34" charset="0"/>
              </a:rPr>
              <a:t>​</a:t>
            </a:r>
          </a:p>
          <a:p>
            <a:pPr marL="0" indent="0" algn="just"/>
            <a:r>
              <a:rPr lang="fr-FR" altLang="fr-FR" sz="2200" dirty="0">
                <a:latin typeface="Arial" panose="020B0604020202020204" pitchFamily="34" charset="0"/>
                <a:cs typeface="Arial" panose="020B0604020202020204" pitchFamily="34" charset="0"/>
              </a:rPr>
              <a:t> et de proposer via son site web un ensemble d'outils et de services utiles aux acheteurs dans leur pratique quotidienne (des guides, des fiches achats, une veille stratégique, un service de questions/réponses…)</a:t>
            </a:r>
            <a:r>
              <a:rPr lang="en-US" altLang="fr-FR" sz="2200" dirty="0">
                <a:latin typeface="Arial" panose="020B0604020202020204" pitchFamily="34" charset="0"/>
                <a:cs typeface="Arial" panose="020B0604020202020204" pitchFamily="34" charset="0"/>
              </a:rPr>
              <a:t>​</a:t>
            </a:r>
          </a:p>
          <a:p>
            <a:pPr marL="0" indent="0" algn="just">
              <a:buNone/>
            </a:pPr>
            <a:r>
              <a:rPr lang="fr-FR" altLang="fr-FR" sz="2200" dirty="0">
                <a:latin typeface="Arial" panose="020B0604020202020204" pitchFamily="34" charset="0"/>
                <a:cs typeface="Arial" panose="020B0604020202020204" pitchFamily="34" charset="0"/>
              </a:rPr>
              <a:t>Le site de l’AAP  : </a:t>
            </a:r>
            <a:r>
              <a:rPr lang="fr-FR" altLang="fr-FR" sz="2200" dirty="0">
                <a:latin typeface="Arial" panose="020B0604020202020204" pitchFamily="34" charset="0"/>
                <a:cs typeface="Arial" panose="020B0604020202020204" pitchFamily="34" charset="0"/>
                <a:hlinkClick r:id="rId2"/>
              </a:rPr>
              <a:t>www.aapasso.fr</a:t>
            </a:r>
            <a:r>
              <a:rPr lang="fr-FR" altLang="fr-FR" sz="2200" dirty="0">
                <a:latin typeface="Arial" panose="020B0604020202020204" pitchFamily="34" charset="0"/>
                <a:cs typeface="Arial" panose="020B0604020202020204" pitchFamily="34" charset="0"/>
              </a:rPr>
              <a:t>  </a:t>
            </a:r>
            <a:endParaRPr lang="en-US" altLang="fr-FR" sz="2200" dirty="0">
              <a:latin typeface="Arial" panose="020B0604020202020204" pitchFamily="34" charset="0"/>
              <a:cs typeface="Arial" panose="020B0604020202020204" pitchFamily="34" charset="0"/>
            </a:endParaRPr>
          </a:p>
          <a:p>
            <a:endParaRPr lang="fr-FR" dirty="0"/>
          </a:p>
        </p:txBody>
      </p:sp>
      <p:sp>
        <p:nvSpPr>
          <p:cNvPr id="6" name="Espace réservé du numéro de diapositive 5">
            <a:extLst>
              <a:ext uri="{FF2B5EF4-FFF2-40B4-BE49-F238E27FC236}">
                <a16:creationId xmlns:a16="http://schemas.microsoft.com/office/drawing/2014/main" id="{565348F3-3FC9-3B1C-789B-5DC2EC3E16F3}"/>
              </a:ext>
            </a:extLst>
          </p:cNvPr>
          <p:cNvSpPr>
            <a:spLocks noGrp="1"/>
          </p:cNvSpPr>
          <p:nvPr>
            <p:ph type="sldNum" sz="quarter" idx="14"/>
          </p:nvPr>
        </p:nvSpPr>
        <p:spPr/>
        <p:txBody>
          <a:bodyPr/>
          <a:lstStyle/>
          <a:p>
            <a:fld id="{E019C1E9-BA57-4C3B-8C55-5A3CBCADEABD}" type="slidenum">
              <a:rPr lang="fr-FR" smtClean="0"/>
              <a:t>13</a:t>
            </a:fld>
            <a:endParaRPr lang="fr-FR"/>
          </a:p>
        </p:txBody>
      </p:sp>
      <p:pic>
        <p:nvPicPr>
          <p:cNvPr id="5" name="Image 1" descr="Une image contenant Police, Graphique, logo, texte&#10;&#10;Description générée automatiquement">
            <a:extLst>
              <a:ext uri="{FF2B5EF4-FFF2-40B4-BE49-F238E27FC236}">
                <a16:creationId xmlns:a16="http://schemas.microsoft.com/office/drawing/2014/main" id="{1FABF48E-0C5A-40BF-FA64-02214BFED0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91" y="6016230"/>
            <a:ext cx="1238218" cy="68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4374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6FA69-92D7-140E-B26B-64CFCEE9BE96}"/>
            </a:ext>
          </a:extLst>
        </p:cNvPr>
        <p:cNvGrpSpPr/>
        <p:nvPr/>
      </p:nvGrpSpPr>
      <p:grpSpPr>
        <a:xfrm>
          <a:off x="0" y="0"/>
          <a:ext cx="0" cy="0"/>
          <a:chOff x="0" y="0"/>
          <a:chExt cx="0" cy="0"/>
        </a:xfrm>
      </p:grpSpPr>
      <p:sp>
        <p:nvSpPr>
          <p:cNvPr id="22531" name="Espace réservé du contenu 2">
            <a:extLst>
              <a:ext uri="{FF2B5EF4-FFF2-40B4-BE49-F238E27FC236}">
                <a16:creationId xmlns:a16="http://schemas.microsoft.com/office/drawing/2014/main" id="{202DA21B-332C-A3F8-F959-30E319533CF8}"/>
              </a:ext>
            </a:extLst>
          </p:cNvPr>
          <p:cNvSpPr>
            <a:spLocks noGrp="1"/>
          </p:cNvSpPr>
          <p:nvPr>
            <p:ph idx="1"/>
          </p:nvPr>
        </p:nvSpPr>
        <p:spPr>
          <a:xfrm>
            <a:off x="2063751" y="2143593"/>
            <a:ext cx="7866312" cy="3588871"/>
          </a:xfrm>
          <a:ln>
            <a:solidFill>
              <a:schemeClr val="accent1"/>
            </a:solidFill>
            <a:miter lim="800000"/>
            <a:headEnd/>
            <a:tailEnd/>
          </a:ln>
        </p:spPr>
        <p:txBody>
          <a:bodyPr>
            <a:normAutofit/>
          </a:bodyPr>
          <a:lstStyle/>
          <a:p>
            <a:pPr algn="just">
              <a:defRPr/>
            </a:pPr>
            <a:endParaRPr lang="fr-FR" altLang="fr-FR" sz="2400" dirty="0">
              <a:solidFill>
                <a:srgbClr val="E64162"/>
              </a:solidFill>
              <a:latin typeface="Arial" panose="020B0604020202020204" pitchFamily="34" charset="0"/>
            </a:endParaRPr>
          </a:p>
          <a:p>
            <a:pPr algn="just">
              <a:defRPr/>
            </a:pPr>
            <a:endParaRPr lang="fr-FR" altLang="fr-FR" sz="2400" dirty="0">
              <a:solidFill>
                <a:srgbClr val="E64162"/>
              </a:solidFill>
              <a:latin typeface="Arial" panose="020B0604020202020204" pitchFamily="34" charset="0"/>
            </a:endParaRPr>
          </a:p>
          <a:p>
            <a:pPr algn="l"/>
            <a:endParaRPr lang="fr-FR" sz="1800" b="0" i="0" u="none" strike="noStrike" baseline="0" dirty="0">
              <a:solidFill>
                <a:srgbClr val="000000"/>
              </a:solidFill>
              <a:latin typeface="Univers LT Std"/>
            </a:endParaRPr>
          </a:p>
          <a:p>
            <a:pPr marL="0" indent="0" algn="ctr">
              <a:buNone/>
            </a:pPr>
            <a:r>
              <a:rPr lang="fr-FR" sz="2400" i="0" u="none" strike="noStrike" baseline="0" dirty="0">
                <a:solidFill>
                  <a:srgbClr val="5B5D60"/>
                </a:solidFill>
                <a:latin typeface="Arial" panose="020B0604020202020204" pitchFamily="34" charset="0"/>
                <a:cs typeface="Arial" panose="020B0604020202020204" pitchFamily="34" charset="0"/>
              </a:rPr>
              <a:t>    1. Décret no 2024-1217 du 28 décembre 2024 relatif au seuil de dispense de publicité et de mise en concurrence préalables pour les marchés de travaux</a:t>
            </a:r>
            <a:endParaRPr lang="fr-FR" altLang="fr-FR" sz="2400" dirty="0">
              <a:solidFill>
                <a:srgbClr val="E64162"/>
              </a:solidFill>
              <a:latin typeface="Arial" panose="020B0604020202020204" pitchFamily="34" charset="0"/>
              <a:cs typeface="Arial" panose="020B0604020202020204" pitchFamily="34" charset="0"/>
            </a:endParaRPr>
          </a:p>
          <a:p>
            <a:pPr marL="0" indent="0" algn="ctr">
              <a:buNone/>
              <a:defRPr/>
            </a:pPr>
            <a:endParaRPr lang="fr-FR" kern="1800" dirty="0">
              <a:latin typeface="Arial" panose="020B0604020202020204" pitchFamily="34" charset="0"/>
              <a:ea typeface="Times New Roman" panose="02020603050405020304" pitchFamily="18" charset="0"/>
              <a:cs typeface="Arial" panose="020B0604020202020204" pitchFamily="34" charset="0"/>
            </a:endParaRPr>
          </a:p>
          <a:p>
            <a:pPr marL="0" indent="0" algn="ctr">
              <a:buNone/>
              <a:defRPr/>
            </a:pPr>
            <a:endParaRPr lang="fr-FR" sz="800" kern="1800" dirty="0">
              <a:latin typeface="Arial" panose="020B0604020202020204" pitchFamily="34" charset="0"/>
              <a:ea typeface="Times New Roman" panose="02020603050405020304" pitchFamily="18" charset="0"/>
              <a:cs typeface="Arial" panose="020B0604020202020204" pitchFamily="34" charset="0"/>
            </a:endParaRPr>
          </a:p>
        </p:txBody>
      </p:sp>
      <p:pic>
        <p:nvPicPr>
          <p:cNvPr id="2" name="Image 1">
            <a:extLst>
              <a:ext uri="{FF2B5EF4-FFF2-40B4-BE49-F238E27FC236}">
                <a16:creationId xmlns:a16="http://schemas.microsoft.com/office/drawing/2014/main" id="{B791AB58-9207-EB37-B2A3-04AA0C72CC7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a:extLst>
              <a:ext uri="{FF2B5EF4-FFF2-40B4-BE49-F238E27FC236}">
                <a16:creationId xmlns:a16="http://schemas.microsoft.com/office/drawing/2014/main" id="{74BE84D9-3712-7F76-AC68-812228DD78E1}"/>
              </a:ext>
            </a:extLst>
          </p:cNvPr>
          <p:cNvSpPr>
            <a:spLocks noGrp="1"/>
          </p:cNvSpPr>
          <p:nvPr>
            <p:ph type="sldNum" sz="quarter" idx="12"/>
          </p:nvPr>
        </p:nvSpPr>
        <p:spPr/>
        <p:txBody>
          <a:bodyPr/>
          <a:lstStyle/>
          <a:p>
            <a:fld id="{E019C1E9-BA57-4C3B-8C55-5A3CBCADEABD}" type="slidenum">
              <a:rPr lang="fr-FR" smtClean="0"/>
              <a:t>2</a:t>
            </a:fld>
            <a:endParaRPr lang="fr-FR"/>
          </a:p>
        </p:txBody>
      </p:sp>
    </p:spTree>
    <p:extLst>
      <p:ext uri="{BB962C8B-B14F-4D97-AF65-F5344CB8AC3E}">
        <p14:creationId xmlns:p14="http://schemas.microsoft.com/office/powerpoint/2010/main" val="41608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946C8D-9DEF-41A5-F534-1F36ABB8F6EE}"/>
              </a:ext>
            </a:extLst>
          </p:cNvPr>
          <p:cNvSpPr>
            <a:spLocks noGrp="1"/>
          </p:cNvSpPr>
          <p:nvPr>
            <p:ph type="title"/>
          </p:nvPr>
        </p:nvSpPr>
        <p:spPr>
          <a:xfrm>
            <a:off x="335360" y="260647"/>
            <a:ext cx="11521280" cy="549597"/>
          </a:xfrm>
        </p:spPr>
        <p:txBody>
          <a:bodyPr>
            <a:normAutofit fontScale="90000"/>
          </a:bodyPr>
          <a:lstStyle/>
          <a:p>
            <a:pPr algn="l"/>
            <a:r>
              <a:rPr lang="fr-FR" sz="2400" b="1" dirty="0">
                <a:latin typeface="Arial" panose="020B0604020202020204" pitchFamily="34" charset="0"/>
                <a:cs typeface="Arial" panose="020B0604020202020204" pitchFamily="34" charset="0"/>
              </a:rPr>
              <a:t>Dispense de publicité et de mise en concurrence pour les marchés de travaux d’un montant inférieur à 100.000 € HT</a:t>
            </a:r>
          </a:p>
        </p:txBody>
      </p:sp>
      <p:sp>
        <p:nvSpPr>
          <p:cNvPr id="3" name="Espace réservé du contenu 2">
            <a:extLst>
              <a:ext uri="{FF2B5EF4-FFF2-40B4-BE49-F238E27FC236}">
                <a16:creationId xmlns:a16="http://schemas.microsoft.com/office/drawing/2014/main" id="{03394468-E43C-CD91-0A5F-573610F69454}"/>
              </a:ext>
            </a:extLst>
          </p:cNvPr>
          <p:cNvSpPr>
            <a:spLocks noGrp="1"/>
          </p:cNvSpPr>
          <p:nvPr>
            <p:ph idx="1"/>
          </p:nvPr>
        </p:nvSpPr>
        <p:spPr/>
        <p:txBody>
          <a:bodyPr>
            <a:normAutofit/>
          </a:bodyPr>
          <a:lstStyle/>
          <a:p>
            <a:pPr algn="just"/>
            <a:r>
              <a:rPr lang="fr-FR" sz="2000" b="1" dirty="0">
                <a:solidFill>
                  <a:srgbClr val="0070C0"/>
                </a:solidFill>
                <a:latin typeface="Arial" panose="020B0604020202020204" pitchFamily="34" charset="0"/>
                <a:cs typeface="Arial" panose="020B0604020202020204" pitchFamily="34" charset="0"/>
              </a:rPr>
              <a:t>Prolongation jusqu’au 31 décembre 2025 du seuil temporaire de dispense de publicité et de mise en concurrence préalables </a:t>
            </a:r>
          </a:p>
          <a:p>
            <a:pPr marL="0" indent="0" algn="just">
              <a:buNone/>
            </a:pPr>
            <a:r>
              <a:rPr lang="fr-FR" sz="1800" dirty="0">
                <a:solidFill>
                  <a:srgbClr val="000000"/>
                </a:solidFill>
              </a:rPr>
              <a:t>       - </a:t>
            </a:r>
            <a:r>
              <a:rPr lang="fr-FR" sz="1800" dirty="0">
                <a:solidFill>
                  <a:srgbClr val="000000"/>
                </a:solidFill>
                <a:latin typeface="Arial" panose="020B0604020202020204" pitchFamily="34" charset="0"/>
                <a:cs typeface="Arial" panose="020B0604020202020204" pitchFamily="34" charset="0"/>
              </a:rPr>
              <a:t>pour les marchés de travaux </a:t>
            </a:r>
            <a:r>
              <a:rPr lang="fr-FR" sz="1800" dirty="0">
                <a:latin typeface="Arial" panose="020B0604020202020204" pitchFamily="34" charset="0"/>
                <a:cs typeface="Arial" panose="020B0604020202020204" pitchFamily="34" charset="0"/>
              </a:rPr>
              <a:t>d’un montant inférieur à 100.000 € HT</a:t>
            </a:r>
            <a:r>
              <a:rPr lang="fr-FR" sz="1800" dirty="0">
                <a:solidFill>
                  <a:srgbClr val="000000"/>
                </a:solidFill>
              </a:rPr>
              <a:t>,</a:t>
            </a:r>
          </a:p>
          <a:p>
            <a:pPr marL="536575" indent="-536575" algn="just">
              <a:buNone/>
            </a:pPr>
            <a:r>
              <a:rPr lang="fr-FR" sz="1800" dirty="0">
                <a:solidFill>
                  <a:srgbClr val="000000"/>
                </a:solidFill>
                <a:latin typeface="Arial" panose="020B0604020202020204" pitchFamily="34" charset="0"/>
                <a:cs typeface="Arial" panose="020B0604020202020204" pitchFamily="34" charset="0"/>
              </a:rPr>
              <a:t>      - </a:t>
            </a:r>
            <a:r>
              <a:rPr lang="fr-FR" sz="1800" dirty="0"/>
              <a:t>ou les lots portant sur des travaux dont le montant est inférieur à 100 000 € HT et, à la condition que le montant cumulé de ces lots n’excède pas 20 % de la valeur totale estimée de tous les lots.</a:t>
            </a:r>
            <a:endParaRPr lang="fr-FR" sz="1800" dirty="0">
              <a:latin typeface="Arial" panose="020B0604020202020204" pitchFamily="34" charset="0"/>
              <a:cs typeface="Arial" panose="020B0604020202020204" pitchFamily="34" charset="0"/>
            </a:endParaRPr>
          </a:p>
          <a:p>
            <a:pPr algn="just"/>
            <a:r>
              <a:rPr lang="fr-FR" sz="2000" b="1" dirty="0">
                <a:solidFill>
                  <a:srgbClr val="0070C0"/>
                </a:solidFill>
              </a:rPr>
              <a:t>Rappel : </a:t>
            </a:r>
            <a:r>
              <a:rPr lang="fr-FR" sz="2000" dirty="0"/>
              <a:t>Les acheteurs veillent à choisir une offre pertinente, à faire une bonne utilisation des deniers publics et à ne pas contracter systématiquement avec un même opérateur économique lorsqu’il existe une pluralité d’offres susceptibles de répondre au besoin. Les principes généraux de la commande publique s’appliquent également.</a:t>
            </a:r>
          </a:p>
          <a:p>
            <a:pPr algn="just"/>
            <a:r>
              <a:rPr lang="fr-FR" sz="2000" b="1" dirty="0">
                <a:solidFill>
                  <a:srgbClr val="0070C0"/>
                </a:solidFill>
                <a:latin typeface="Arial" panose="020B0604020202020204" pitchFamily="34" charset="0"/>
                <a:cs typeface="Arial" panose="020B0604020202020204" pitchFamily="34" charset="0"/>
              </a:rPr>
              <a:t>Commentaires : </a:t>
            </a:r>
            <a:r>
              <a:rPr lang="fr-FR" sz="2000" dirty="0">
                <a:latin typeface="Arial" panose="020B0604020202020204" pitchFamily="34" charset="0"/>
                <a:cs typeface="Arial" panose="020B0604020202020204" pitchFamily="34" charset="0"/>
              </a:rPr>
              <a:t>Dispositif utile en cas de difficulté pour </a:t>
            </a:r>
            <a:r>
              <a:rPr lang="fr-FR" sz="2000" dirty="0"/>
              <a:t>mobiliser </a:t>
            </a:r>
            <a:r>
              <a:rPr lang="fr-FR" sz="2000" dirty="0">
                <a:latin typeface="Arial" panose="020B0604020202020204" pitchFamily="34" charset="0"/>
                <a:cs typeface="Arial" panose="020B0604020202020204" pitchFamily="34" charset="0"/>
              </a:rPr>
              <a:t>des entreprises !</a:t>
            </a:r>
          </a:p>
          <a:p>
            <a:pPr algn="just"/>
            <a:r>
              <a:rPr lang="fr-FR" sz="2000" dirty="0">
                <a:latin typeface="Arial" panose="020B0604020202020204" pitchFamily="34" charset="0"/>
                <a:cs typeface="Arial" panose="020B0604020202020204" pitchFamily="34" charset="0"/>
              </a:rPr>
              <a:t> Attention à la « règle » des 3 devis qui constitue une consultation selon une procédure adaptée</a:t>
            </a:r>
          </a:p>
          <a:p>
            <a:pPr algn="just"/>
            <a:r>
              <a:rPr lang="fr-FR" sz="2000" dirty="0">
                <a:latin typeface="Arial" panose="020B0604020202020204" pitchFamily="34" charset="0"/>
                <a:cs typeface="Arial" panose="020B0604020202020204" pitchFamily="34" charset="0"/>
              </a:rPr>
              <a:t>• Attention aux devis « secs » sans appréciation du contenu et de la pertinence technique et financière !</a:t>
            </a:r>
          </a:p>
        </p:txBody>
      </p:sp>
      <p:pic>
        <p:nvPicPr>
          <p:cNvPr id="4" name="Image 1">
            <a:extLst>
              <a:ext uri="{FF2B5EF4-FFF2-40B4-BE49-F238E27FC236}">
                <a16:creationId xmlns:a16="http://schemas.microsoft.com/office/drawing/2014/main" id="{9E80B800-E890-9FE4-B172-9EC4D15764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63073C8F-F5BE-D9CC-E61E-C5E767B99B55}"/>
              </a:ext>
            </a:extLst>
          </p:cNvPr>
          <p:cNvSpPr>
            <a:spLocks noGrp="1"/>
          </p:cNvSpPr>
          <p:nvPr>
            <p:ph type="sldNum" sz="quarter" idx="14"/>
          </p:nvPr>
        </p:nvSpPr>
        <p:spPr/>
        <p:txBody>
          <a:bodyPr/>
          <a:lstStyle/>
          <a:p>
            <a:pPr>
              <a:defRPr/>
            </a:pPr>
            <a:fld id="{0F991882-63D7-402A-AB34-B32F97BBDF34}" type="slidenum">
              <a:rPr lang="fr-FR" altLang="fr-FR" smtClean="0"/>
              <a:pPr>
                <a:defRPr/>
              </a:pPr>
              <a:t>3</a:t>
            </a:fld>
            <a:endParaRPr lang="fr-FR" altLang="fr-FR" dirty="0"/>
          </a:p>
        </p:txBody>
      </p:sp>
    </p:spTree>
    <p:extLst>
      <p:ext uri="{BB962C8B-B14F-4D97-AF65-F5344CB8AC3E}">
        <p14:creationId xmlns:p14="http://schemas.microsoft.com/office/powerpoint/2010/main" val="153128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CC710-847D-5E44-D3B4-72511A3E1A61}"/>
            </a:ext>
          </a:extLst>
        </p:cNvPr>
        <p:cNvGrpSpPr/>
        <p:nvPr/>
      </p:nvGrpSpPr>
      <p:grpSpPr>
        <a:xfrm>
          <a:off x="0" y="0"/>
          <a:ext cx="0" cy="0"/>
          <a:chOff x="0" y="0"/>
          <a:chExt cx="0" cy="0"/>
        </a:xfrm>
      </p:grpSpPr>
      <p:sp>
        <p:nvSpPr>
          <p:cNvPr id="22531" name="Espace réservé du contenu 2">
            <a:extLst>
              <a:ext uri="{FF2B5EF4-FFF2-40B4-BE49-F238E27FC236}">
                <a16:creationId xmlns:a16="http://schemas.microsoft.com/office/drawing/2014/main" id="{00F0FD5F-3DBD-20AD-F646-C369EB39C6AC}"/>
              </a:ext>
            </a:extLst>
          </p:cNvPr>
          <p:cNvSpPr>
            <a:spLocks noGrp="1"/>
          </p:cNvSpPr>
          <p:nvPr>
            <p:ph idx="1"/>
          </p:nvPr>
        </p:nvSpPr>
        <p:spPr>
          <a:xfrm>
            <a:off x="2063751" y="2143593"/>
            <a:ext cx="7866312" cy="3588871"/>
          </a:xfrm>
          <a:ln>
            <a:solidFill>
              <a:schemeClr val="accent1"/>
            </a:solidFill>
            <a:miter lim="800000"/>
            <a:headEnd/>
            <a:tailEnd/>
          </a:ln>
        </p:spPr>
        <p:txBody>
          <a:bodyPr>
            <a:normAutofit/>
          </a:bodyPr>
          <a:lstStyle/>
          <a:p>
            <a:pPr algn="just">
              <a:defRPr/>
            </a:pPr>
            <a:endParaRPr lang="fr-FR" altLang="fr-FR" sz="2400" dirty="0">
              <a:solidFill>
                <a:srgbClr val="E64162"/>
              </a:solidFill>
              <a:latin typeface="Arial" panose="020B0604020202020204" pitchFamily="34" charset="0"/>
            </a:endParaRPr>
          </a:p>
          <a:p>
            <a:pPr algn="just">
              <a:defRPr/>
            </a:pPr>
            <a:endParaRPr lang="fr-FR" altLang="fr-FR" sz="2400" dirty="0">
              <a:solidFill>
                <a:srgbClr val="E64162"/>
              </a:solidFill>
              <a:latin typeface="Arial" panose="020B0604020202020204" pitchFamily="34" charset="0"/>
            </a:endParaRPr>
          </a:p>
          <a:p>
            <a:pPr algn="just">
              <a:defRPr/>
            </a:pPr>
            <a:endParaRPr lang="fr-FR" altLang="fr-FR" sz="2400" dirty="0">
              <a:solidFill>
                <a:srgbClr val="E64162"/>
              </a:solidFill>
              <a:latin typeface="Arial" panose="020B0604020202020204" pitchFamily="34" charset="0"/>
            </a:endParaRPr>
          </a:p>
          <a:p>
            <a:pPr algn="l"/>
            <a:endParaRPr lang="fr-FR" sz="1800" b="0" i="0" u="none" strike="noStrike" baseline="0" dirty="0">
              <a:solidFill>
                <a:srgbClr val="000000"/>
              </a:solidFill>
              <a:latin typeface="Univers LT Std"/>
            </a:endParaRPr>
          </a:p>
          <a:p>
            <a:pPr marL="0" indent="0" algn="ctr">
              <a:buNone/>
            </a:pPr>
            <a:r>
              <a:rPr lang="fr-FR" sz="2400" dirty="0">
                <a:latin typeface="Arial" panose="020B0604020202020204" pitchFamily="34" charset="0"/>
                <a:cs typeface="Arial" panose="020B0604020202020204" pitchFamily="34" charset="0"/>
              </a:rPr>
              <a:t>2. Décret n° 2024-1251 du 30 décembre 2024 portant diverses mesures de simplification du droit de la commande publique</a:t>
            </a:r>
          </a:p>
          <a:p>
            <a:pPr algn="just">
              <a:defRPr/>
            </a:pPr>
            <a:endParaRPr lang="fr-FR" altLang="fr-FR" sz="2400" dirty="0">
              <a:solidFill>
                <a:srgbClr val="E64162"/>
              </a:solidFill>
              <a:latin typeface="Arial" panose="020B0604020202020204" pitchFamily="34" charset="0"/>
            </a:endParaRPr>
          </a:p>
          <a:p>
            <a:pPr marL="0" indent="0" algn="ctr">
              <a:buNone/>
              <a:defRPr/>
            </a:pPr>
            <a:endParaRPr lang="fr-FR" kern="1800" dirty="0">
              <a:latin typeface="Arial" panose="020B0604020202020204" pitchFamily="34" charset="0"/>
              <a:ea typeface="Times New Roman" panose="02020603050405020304" pitchFamily="18" charset="0"/>
              <a:cs typeface="Arial" panose="020B0604020202020204" pitchFamily="34" charset="0"/>
            </a:endParaRPr>
          </a:p>
          <a:p>
            <a:pPr marL="0" indent="0" algn="ctr">
              <a:buNone/>
              <a:defRPr/>
            </a:pPr>
            <a:endParaRPr lang="fr-FR" sz="800" kern="1800" dirty="0">
              <a:latin typeface="Arial" panose="020B0604020202020204" pitchFamily="34" charset="0"/>
              <a:ea typeface="Times New Roman" panose="02020603050405020304" pitchFamily="18" charset="0"/>
              <a:cs typeface="Arial" panose="020B0604020202020204" pitchFamily="34" charset="0"/>
            </a:endParaRPr>
          </a:p>
        </p:txBody>
      </p:sp>
      <p:pic>
        <p:nvPicPr>
          <p:cNvPr id="2" name="Image 1">
            <a:extLst>
              <a:ext uri="{FF2B5EF4-FFF2-40B4-BE49-F238E27FC236}">
                <a16:creationId xmlns:a16="http://schemas.microsoft.com/office/drawing/2014/main" id="{661F1D7A-7F84-80AA-413D-1853E8B11A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a:extLst>
              <a:ext uri="{FF2B5EF4-FFF2-40B4-BE49-F238E27FC236}">
                <a16:creationId xmlns:a16="http://schemas.microsoft.com/office/drawing/2014/main" id="{9DA711D3-F287-A7AD-5226-0100BE7782D8}"/>
              </a:ext>
            </a:extLst>
          </p:cNvPr>
          <p:cNvSpPr>
            <a:spLocks noGrp="1"/>
          </p:cNvSpPr>
          <p:nvPr>
            <p:ph type="sldNum" sz="quarter" idx="12"/>
          </p:nvPr>
        </p:nvSpPr>
        <p:spPr/>
        <p:txBody>
          <a:bodyPr/>
          <a:lstStyle/>
          <a:p>
            <a:fld id="{E019C1E9-BA57-4C3B-8C55-5A3CBCADEABD}" type="slidenum">
              <a:rPr lang="fr-FR" smtClean="0"/>
              <a:t>4</a:t>
            </a:fld>
            <a:endParaRPr lang="fr-FR"/>
          </a:p>
        </p:txBody>
      </p:sp>
    </p:spTree>
    <p:extLst>
      <p:ext uri="{BB962C8B-B14F-4D97-AF65-F5344CB8AC3E}">
        <p14:creationId xmlns:p14="http://schemas.microsoft.com/office/powerpoint/2010/main" val="1766931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E064AD-7505-7A69-F236-F5453EF50EC5}"/>
              </a:ext>
            </a:extLst>
          </p:cNvPr>
          <p:cNvSpPr>
            <a:spLocks noGrp="1"/>
          </p:cNvSpPr>
          <p:nvPr>
            <p:ph type="title"/>
          </p:nvPr>
        </p:nvSpPr>
        <p:spPr>
          <a:xfrm>
            <a:off x="335360" y="260647"/>
            <a:ext cx="11521280" cy="643813"/>
          </a:xfrm>
        </p:spPr>
        <p:txBody>
          <a:bodyPr>
            <a:normAutofit fontScale="90000"/>
          </a:bodyPr>
          <a:lstStyle/>
          <a:p>
            <a:pPr algn="l"/>
            <a:br>
              <a:rPr lang="fr-FR" sz="2700" b="1" dirty="0">
                <a:latin typeface="Arial" panose="020B0604020202020204" pitchFamily="34" charset="0"/>
                <a:cs typeface="Arial" panose="020B0604020202020204" pitchFamily="34" charset="0"/>
              </a:rPr>
            </a:br>
            <a:r>
              <a:rPr lang="fr-FR" sz="2700" b="1" dirty="0">
                <a:latin typeface="Arial" panose="020B0604020202020204" pitchFamily="34" charset="0"/>
                <a:cs typeface="Arial" panose="020B0604020202020204" pitchFamily="34" charset="0"/>
              </a:rPr>
              <a:t>Nouvelles possibilités de modification des </a:t>
            </a:r>
            <a:r>
              <a:rPr lang="fr-FR" sz="2800" b="1" i="0" u="none" strike="noStrike" baseline="0" dirty="0">
                <a:latin typeface="Arial" panose="020B0604020202020204" pitchFamily="34" charset="0"/>
                <a:cs typeface="Arial" panose="020B0604020202020204" pitchFamily="34" charset="0"/>
              </a:rPr>
              <a:t>groupements après la remise des candidatures </a:t>
            </a:r>
            <a:br>
              <a:rPr lang="fr-FR" dirty="0">
                <a:latin typeface="Arial" panose="020B060402020202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AEF79AB0-F219-61E3-E52B-124C2CF2E190}"/>
              </a:ext>
            </a:extLst>
          </p:cNvPr>
          <p:cNvSpPr>
            <a:spLocks noGrp="1"/>
          </p:cNvSpPr>
          <p:nvPr>
            <p:ph idx="1"/>
          </p:nvPr>
        </p:nvSpPr>
        <p:spPr>
          <a:xfrm>
            <a:off x="245165" y="1095201"/>
            <a:ext cx="11611475" cy="5001419"/>
          </a:xfrm>
        </p:spPr>
        <p:txBody>
          <a:bodyPr>
            <a:noAutofit/>
          </a:bodyPr>
          <a:lstStyle/>
          <a:p>
            <a:pPr algn="just"/>
            <a:r>
              <a:rPr lang="fr-FR" sz="2000" b="1" i="0" u="none" strike="noStrike" baseline="0" dirty="0">
                <a:solidFill>
                  <a:srgbClr val="0070C0"/>
                </a:solidFill>
                <a:latin typeface="Arial" panose="020B0604020202020204" pitchFamily="34" charset="0"/>
                <a:cs typeface="Arial" panose="020B0604020202020204" pitchFamily="34" charset="0"/>
              </a:rPr>
              <a:t>Possibilité de constituer un groupement après la remise des candidatures </a:t>
            </a:r>
            <a:r>
              <a:rPr lang="fr-FR" sz="2000" b="0" i="0" u="none" strike="noStrike" baseline="0" dirty="0">
                <a:latin typeface="Arial" panose="020B0604020202020204" pitchFamily="34" charset="0"/>
                <a:cs typeface="Arial" panose="020B0604020202020204" pitchFamily="34" charset="0"/>
              </a:rPr>
              <a:t>à condition que ce soit avec des opérateurs admis après la phase de candidature ou présentés au moment de la candidature. </a:t>
            </a:r>
            <a:r>
              <a:rPr lang="fr-FR" sz="2000" b="0" u="none" strike="noStrike" baseline="0" dirty="0"/>
              <a:t>(art. R. 2142-26 du CCP)</a:t>
            </a:r>
            <a:endParaRPr lang="fr-FR" sz="2000" dirty="0"/>
          </a:p>
          <a:p>
            <a:pPr algn="just"/>
            <a:r>
              <a:rPr lang="fr-FR" sz="2000" b="1" dirty="0">
                <a:solidFill>
                  <a:srgbClr val="0070C0"/>
                </a:solidFill>
                <a:latin typeface="Arial" panose="020B0604020202020204" pitchFamily="34" charset="0"/>
                <a:cs typeface="Arial" panose="020B0604020202020204" pitchFamily="34" charset="0"/>
              </a:rPr>
              <a:t>Procédures concernées : </a:t>
            </a:r>
            <a:r>
              <a:rPr lang="fr-FR" sz="2000" dirty="0">
                <a:latin typeface="Arial" panose="020B0604020202020204" pitchFamily="34" charset="0"/>
                <a:cs typeface="Arial" panose="020B0604020202020204" pitchFamily="34" charset="0"/>
              </a:rPr>
              <a:t>procédures avec une ou plusieurs phases de négociation ou de dialogue (procédures adaptées, procédures avec négociation, dialogue compétitif, partenariat d’innovation).</a:t>
            </a:r>
          </a:p>
          <a:p>
            <a:pPr algn="just"/>
            <a:r>
              <a:rPr lang="fr-FR" sz="2000" b="1" dirty="0">
                <a:solidFill>
                  <a:srgbClr val="0070C0"/>
                </a:solidFill>
                <a:latin typeface="Arial" panose="020B0604020202020204" pitchFamily="34" charset="0"/>
                <a:cs typeface="Arial" panose="020B0604020202020204" pitchFamily="34" charset="0"/>
              </a:rPr>
              <a:t>Simple possibilité </a:t>
            </a:r>
            <a:r>
              <a:rPr lang="fr-FR" sz="2000" dirty="0">
                <a:latin typeface="Arial" panose="020B0604020202020204" pitchFamily="34" charset="0"/>
                <a:cs typeface="Arial" panose="020B0604020202020204" pitchFamily="34" charset="0"/>
              </a:rPr>
              <a:t>« entre la date de remise des candidatures et la date de signature du marché ».</a:t>
            </a:r>
          </a:p>
          <a:p>
            <a:pPr algn="just"/>
            <a:r>
              <a:rPr lang="fr-FR" sz="2000" b="1" dirty="0">
                <a:solidFill>
                  <a:srgbClr val="0070C0"/>
                </a:solidFill>
                <a:latin typeface="Arial" panose="020B0604020202020204" pitchFamily="34" charset="0"/>
                <a:cs typeface="Arial" panose="020B0604020202020204" pitchFamily="34" charset="0"/>
              </a:rPr>
              <a:t>Commentaires : </a:t>
            </a:r>
            <a:r>
              <a:rPr lang="fr-FR" sz="2000" dirty="0">
                <a:latin typeface="Arial" panose="020B0604020202020204" pitchFamily="34" charset="0"/>
                <a:cs typeface="Arial" panose="020B0604020202020204" pitchFamily="34" charset="0"/>
              </a:rPr>
              <a:t>Difficultés pour le respect de l’égalité de traitement des candidats. Pour les procédures restreintes, le risque de recours peut être important, les candidats évincés sur la phase de sélection pouvant légitiment s’indigner du « pourquoi pas nous ? </a:t>
            </a:r>
          </a:p>
          <a:p>
            <a:pPr algn="just"/>
            <a:r>
              <a:rPr lang="fr-FR" sz="2000" b="1" dirty="0">
                <a:solidFill>
                  <a:srgbClr val="0070C0"/>
                </a:solidFill>
                <a:latin typeface="Arial" panose="020B0604020202020204" pitchFamily="34" charset="0"/>
                <a:cs typeface="Arial" panose="020B0604020202020204" pitchFamily="34" charset="0"/>
              </a:rPr>
              <a:t>Observations : </a:t>
            </a:r>
            <a:r>
              <a:rPr lang="fr-FR" sz="2000" dirty="0">
                <a:latin typeface="Arial" panose="020B0604020202020204" pitchFamily="34" charset="0"/>
                <a:cs typeface="Arial" panose="020B0604020202020204" pitchFamily="34" charset="0"/>
              </a:rPr>
              <a:t>les marchés de partenariat et les concessions ne sont pas concernés.</a:t>
            </a:r>
          </a:p>
        </p:txBody>
      </p:sp>
      <p:pic>
        <p:nvPicPr>
          <p:cNvPr id="4" name="Image 1">
            <a:extLst>
              <a:ext uri="{FF2B5EF4-FFF2-40B4-BE49-F238E27FC236}">
                <a16:creationId xmlns:a16="http://schemas.microsoft.com/office/drawing/2014/main" id="{98C7FDFE-0B9C-9A0B-B0F6-B4A7BEE0ACD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1BF2667A-6C45-FED7-285A-8A478379271D}"/>
              </a:ext>
            </a:extLst>
          </p:cNvPr>
          <p:cNvSpPr>
            <a:spLocks noGrp="1"/>
          </p:cNvSpPr>
          <p:nvPr>
            <p:ph type="sldNum" sz="quarter" idx="14"/>
          </p:nvPr>
        </p:nvSpPr>
        <p:spPr/>
        <p:txBody>
          <a:bodyPr/>
          <a:lstStyle/>
          <a:p>
            <a:pPr>
              <a:defRPr/>
            </a:pPr>
            <a:fld id="{0F991882-63D7-402A-AB34-B32F97BBDF34}" type="slidenum">
              <a:rPr lang="fr-FR" altLang="fr-FR" smtClean="0"/>
              <a:pPr>
                <a:defRPr/>
              </a:pPr>
              <a:t>5</a:t>
            </a:fld>
            <a:endParaRPr lang="fr-FR" altLang="fr-FR" dirty="0"/>
          </a:p>
        </p:txBody>
      </p:sp>
    </p:spTree>
    <p:extLst>
      <p:ext uri="{BB962C8B-B14F-4D97-AF65-F5344CB8AC3E}">
        <p14:creationId xmlns:p14="http://schemas.microsoft.com/office/powerpoint/2010/main" val="330950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DFD996-D2FA-ADC5-40CD-79547C8DF599}"/>
              </a:ext>
            </a:extLst>
          </p:cNvPr>
          <p:cNvSpPr>
            <a:spLocks noGrp="1"/>
          </p:cNvSpPr>
          <p:nvPr>
            <p:ph type="title"/>
          </p:nvPr>
        </p:nvSpPr>
        <p:spPr>
          <a:xfrm>
            <a:off x="335360" y="260647"/>
            <a:ext cx="11521280" cy="549597"/>
          </a:xfrm>
        </p:spPr>
        <p:txBody>
          <a:bodyPr>
            <a:normAutofit fontScale="90000"/>
          </a:bodyPr>
          <a:lstStyle/>
          <a:p>
            <a:pPr algn="l"/>
            <a:r>
              <a:rPr lang="fr-FR" sz="2400" b="1" dirty="0">
                <a:latin typeface="Arial" panose="020B0604020202020204" pitchFamily="34" charset="0"/>
                <a:cs typeface="Arial" panose="020B0604020202020204" pitchFamily="34" charset="0"/>
              </a:rPr>
              <a:t>Forme de groupement imposée par l’acheteur uni</a:t>
            </a:r>
            <a:r>
              <a:rPr lang="fr-FR" sz="2400" b="1" dirty="0">
                <a:effectLst/>
                <a:latin typeface="Arial" panose="020B0604020202020204" pitchFamily="34" charset="0"/>
                <a:ea typeface="Calibri" panose="020F0502020204030204" pitchFamily="34" charset="0"/>
                <a:cs typeface="Arial" panose="020B0604020202020204" pitchFamily="34" charset="0"/>
              </a:rPr>
              <a:t>quement </a:t>
            </a:r>
            <a:r>
              <a:rPr lang="fr-FR" sz="2400" dirty="0">
                <a:latin typeface="Arial" panose="020B0604020202020204" pitchFamily="34" charset="0"/>
                <a:ea typeface="Calibri" panose="020F0502020204030204" pitchFamily="34" charset="0"/>
                <a:cs typeface="Arial" panose="020B0604020202020204" pitchFamily="34" charset="0"/>
              </a:rPr>
              <a:t>« </a:t>
            </a:r>
            <a:r>
              <a:rPr lang="fr-FR" sz="2400" b="1" dirty="0">
                <a:effectLst/>
                <a:latin typeface="Arial" panose="020B0604020202020204" pitchFamily="34" charset="0"/>
                <a:ea typeface="Calibri" panose="020F0502020204030204" pitchFamily="34" charset="0"/>
                <a:cs typeface="Arial" panose="020B0604020202020204" pitchFamily="34" charset="0"/>
              </a:rPr>
              <a:t> lorsque cela est nécessaire à la bonne exécution » du contrat</a:t>
            </a:r>
            <a:endParaRPr lang="fr-FR" sz="24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E50C97C-4E07-34BF-C1C3-5DFDFD8D37DD}"/>
              </a:ext>
            </a:extLst>
          </p:cNvPr>
          <p:cNvSpPr>
            <a:spLocks noGrp="1"/>
          </p:cNvSpPr>
          <p:nvPr>
            <p:ph idx="1"/>
          </p:nvPr>
        </p:nvSpPr>
        <p:spPr>
          <a:xfrm>
            <a:off x="459228" y="1055444"/>
            <a:ext cx="11273544" cy="5001419"/>
          </a:xfrm>
        </p:spPr>
        <p:txBody>
          <a:bodyPr>
            <a:noAutofit/>
          </a:bodyPr>
          <a:lstStyle/>
          <a:p>
            <a:pPr algn="just"/>
            <a:r>
              <a:rPr lang="fr-FR" sz="2000" b="1" i="0" u="none" strike="noStrike" baseline="0" dirty="0">
                <a:solidFill>
                  <a:srgbClr val="0070C0"/>
                </a:solidFill>
              </a:rPr>
              <a:t>Forme de groupement </a:t>
            </a:r>
            <a:r>
              <a:rPr lang="fr-FR" sz="2000" b="1" dirty="0">
                <a:solidFill>
                  <a:srgbClr val="0070C0"/>
                </a:solidFill>
                <a:latin typeface="Arial" panose="020B0604020202020204" pitchFamily="34" charset="0"/>
                <a:cs typeface="Arial" panose="020B0604020202020204" pitchFamily="34" charset="0"/>
              </a:rPr>
              <a:t>imposée par l’acheteur pour les marchés publics</a:t>
            </a:r>
            <a:endParaRPr lang="fr-FR" sz="2000" b="1" i="0" u="none" strike="noStrike" baseline="0" dirty="0">
              <a:solidFill>
                <a:srgbClr val="0070C0"/>
              </a:solidFill>
            </a:endParaRPr>
          </a:p>
          <a:p>
            <a:pPr marL="0" indent="0" algn="l">
              <a:buNone/>
            </a:pPr>
            <a:r>
              <a:rPr lang="fr-FR" sz="1800" b="1" i="0" dirty="0">
                <a:solidFill>
                  <a:srgbClr val="0070C0"/>
                </a:solidFill>
                <a:effectLst/>
                <a:latin typeface="Arial" panose="020B0604020202020204" pitchFamily="34" charset="0"/>
                <a:cs typeface="Arial" panose="020B0604020202020204" pitchFamily="34" charset="0"/>
              </a:rPr>
              <a:t>   Article R2142-22</a:t>
            </a:r>
          </a:p>
          <a:p>
            <a:pPr defTabSz="933450">
              <a:tabLst>
                <a:tab pos="11122025" algn="l"/>
              </a:tabLst>
            </a:pPr>
            <a:r>
              <a:rPr lang="fr-FR" sz="2000" b="0" i="1" dirty="0">
                <a:solidFill>
                  <a:srgbClr val="000000"/>
                </a:solidFill>
                <a:effectLst/>
                <a:latin typeface="Arial" panose="020B0604020202020204" pitchFamily="34" charset="0"/>
                <a:cs typeface="Arial" panose="020B0604020202020204" pitchFamily="34" charset="0"/>
              </a:rPr>
              <a:t>L'acheteur ne peut exiger que le groupement d'opérateurs économiques ait une forme juridique déterminée pour la présentation d'une candidature ou d'une offre.</a:t>
            </a:r>
            <a:br>
              <a:rPr lang="fr-FR" sz="2000" b="0" i="1" dirty="0">
                <a:solidFill>
                  <a:srgbClr val="000000"/>
                </a:solidFill>
                <a:effectLst/>
                <a:latin typeface="Arial" panose="020B0604020202020204" pitchFamily="34" charset="0"/>
                <a:cs typeface="Arial" panose="020B0604020202020204" pitchFamily="34" charset="0"/>
              </a:rPr>
            </a:br>
            <a:br>
              <a:rPr lang="fr-FR" sz="2000" b="0" i="1" dirty="0">
                <a:solidFill>
                  <a:srgbClr val="000000"/>
                </a:solidFill>
                <a:effectLst/>
                <a:latin typeface="Arial" panose="020B0604020202020204" pitchFamily="34" charset="0"/>
                <a:cs typeface="Arial" panose="020B0604020202020204" pitchFamily="34" charset="0"/>
              </a:rPr>
            </a:br>
            <a:r>
              <a:rPr lang="fr-FR" sz="2000" b="0" i="1" dirty="0">
                <a:solidFill>
                  <a:srgbClr val="000000"/>
                </a:solidFill>
                <a:effectLst/>
                <a:latin typeface="Arial" panose="020B0604020202020204" pitchFamily="34" charset="0"/>
                <a:cs typeface="Arial" panose="020B0604020202020204" pitchFamily="34" charset="0"/>
              </a:rPr>
              <a:t>L'acheteur ne peut exiger que les groupements d'opérateurs économiques adoptent une forme juridique déterminée après l'attribution du marché que lorsque cela est nécessaire à sa bonne exécution. Dans ce cas, l'acheteur justifie cette exigence dans les documents de la consultation.</a:t>
            </a:r>
          </a:p>
          <a:p>
            <a:pPr algn="just"/>
            <a:r>
              <a:rPr lang="fr-FR" sz="2000" b="1" dirty="0">
                <a:solidFill>
                  <a:srgbClr val="0070C0"/>
                </a:solidFill>
                <a:latin typeface="Arial" panose="020B0604020202020204" pitchFamily="34" charset="0"/>
                <a:cs typeface="Arial" panose="020B0604020202020204" pitchFamily="34" charset="0"/>
              </a:rPr>
              <a:t>Dispositions similaires prévues à l’article </a:t>
            </a:r>
            <a:r>
              <a:rPr lang="fr-FR" sz="20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R. 3123-10</a:t>
            </a:r>
            <a:r>
              <a:rPr lang="fr-FR" sz="2000" b="1" dirty="0">
                <a:solidFill>
                  <a:srgbClr val="0070C0"/>
                </a:solidFill>
                <a:latin typeface="Arial" panose="020B0604020202020204" pitchFamily="34" charset="0"/>
                <a:cs typeface="Arial" panose="020B0604020202020204" pitchFamily="34" charset="0"/>
              </a:rPr>
              <a:t> pour les contrats de concession.</a:t>
            </a:r>
            <a:endParaRPr lang="fr-FR" sz="2000" b="1" dirty="0">
              <a:solidFill>
                <a:srgbClr val="0070C0"/>
              </a:solidFill>
              <a:effectLst/>
              <a:latin typeface="Arial" panose="020B0604020202020204" pitchFamily="34" charset="0"/>
              <a:cs typeface="Arial" panose="020B0604020202020204" pitchFamily="34" charset="0"/>
            </a:endParaRPr>
          </a:p>
          <a:p>
            <a:pPr algn="just"/>
            <a:r>
              <a:rPr lang="fr-FR" sz="2000" dirty="0">
                <a:effectLst/>
                <a:latin typeface="Arial" panose="020B0604020202020204" pitchFamily="34" charset="0"/>
                <a:ea typeface="Calibri" panose="020F0502020204030204" pitchFamily="34" charset="0"/>
                <a:cs typeface="Arial" panose="020B0604020202020204" pitchFamily="34" charset="0"/>
              </a:rPr>
              <a:t>Les articles R. 2142-22 et R. 3123-10 </a:t>
            </a:r>
            <a:r>
              <a:rPr lang="fr-FR" sz="2000" dirty="0">
                <a:effectLst/>
                <a:ea typeface="Calibri" panose="020F0502020204030204" pitchFamily="34" charset="0"/>
              </a:rPr>
              <a:t>modifiés du CCP indiquent que les acheteurs ne peuvent exiger que les groupements adoptent une forme juridique </a:t>
            </a:r>
            <a:r>
              <a:rPr lang="fr-FR" sz="2000" b="0" i="0" u="none" strike="noStrike" baseline="0" dirty="0"/>
              <a:t>déterminée</a:t>
            </a:r>
            <a:r>
              <a:rPr lang="fr-FR" sz="2000" dirty="0">
                <a:effectLst/>
                <a:ea typeface="Calibri" panose="020F0502020204030204" pitchFamily="34" charset="0"/>
              </a:rPr>
              <a:t> </a:t>
            </a:r>
            <a:r>
              <a:rPr lang="fr-FR" sz="2000" u="sng" dirty="0">
                <a:effectLst/>
                <a:latin typeface="Arial" panose="020B0604020202020204" pitchFamily="34" charset="0"/>
                <a:ea typeface="Calibri" panose="020F0502020204030204" pitchFamily="34" charset="0"/>
                <a:cs typeface="Arial" panose="020B0604020202020204" pitchFamily="34" charset="0"/>
              </a:rPr>
              <a:t>après l’attribution du marché public ou de la concession </a:t>
            </a:r>
            <a:r>
              <a:rPr lang="fr-FR" sz="2000"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r>
              <a:rPr lang="fr-FR" sz="20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que lorsque cela est nécessaire à [leur] bonne exécution ».</a:t>
            </a:r>
            <a:endParaRPr lang="fr-FR" sz="20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Image 1">
            <a:extLst>
              <a:ext uri="{FF2B5EF4-FFF2-40B4-BE49-F238E27FC236}">
                <a16:creationId xmlns:a16="http://schemas.microsoft.com/office/drawing/2014/main" id="{87C3C477-CD65-1ABB-4F4E-764FEDDB600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8CA9DA52-C3DA-FB2D-1DA9-224B0707B30D}"/>
              </a:ext>
            </a:extLst>
          </p:cNvPr>
          <p:cNvSpPr>
            <a:spLocks noGrp="1"/>
          </p:cNvSpPr>
          <p:nvPr>
            <p:ph type="sldNum" sz="quarter" idx="14"/>
          </p:nvPr>
        </p:nvSpPr>
        <p:spPr/>
        <p:txBody>
          <a:bodyPr/>
          <a:lstStyle/>
          <a:p>
            <a:pPr>
              <a:defRPr/>
            </a:pPr>
            <a:fld id="{0F991882-63D7-402A-AB34-B32F97BBDF34}" type="slidenum">
              <a:rPr lang="fr-FR" altLang="fr-FR" smtClean="0"/>
              <a:pPr>
                <a:defRPr/>
              </a:pPr>
              <a:t>6</a:t>
            </a:fld>
            <a:endParaRPr lang="fr-FR" altLang="fr-FR" dirty="0"/>
          </a:p>
        </p:txBody>
      </p:sp>
    </p:spTree>
    <p:extLst>
      <p:ext uri="{BB962C8B-B14F-4D97-AF65-F5344CB8AC3E}">
        <p14:creationId xmlns:p14="http://schemas.microsoft.com/office/powerpoint/2010/main" val="1078876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92EAB5-7C5A-C74A-5D14-7FBEDC5136EE}"/>
              </a:ext>
            </a:extLst>
          </p:cNvPr>
          <p:cNvSpPr>
            <a:spLocks noGrp="1"/>
          </p:cNvSpPr>
          <p:nvPr>
            <p:ph type="title"/>
          </p:nvPr>
        </p:nvSpPr>
        <p:spPr>
          <a:xfrm>
            <a:off x="335360" y="260647"/>
            <a:ext cx="11521280" cy="549597"/>
          </a:xfrm>
        </p:spPr>
        <p:txBody>
          <a:bodyPr>
            <a:normAutofit fontScale="90000"/>
          </a:bodyPr>
          <a:lstStyle/>
          <a:p>
            <a:pPr algn="l"/>
            <a:r>
              <a:rPr lang="fr-FR" sz="2400" b="1" dirty="0">
                <a:latin typeface="Arial" panose="020B0604020202020204" pitchFamily="34" charset="0"/>
                <a:cs typeface="Arial" panose="020B0604020202020204" pitchFamily="34" charset="0"/>
              </a:rPr>
              <a:t>Accords Cadres à bons de  commande </a:t>
            </a:r>
            <a:r>
              <a:rPr lang="fr-FR" sz="2400" b="1" dirty="0">
                <a:effectLst/>
                <a:latin typeface="Arial" panose="020B0604020202020204" pitchFamily="34" charset="0"/>
                <a:ea typeface="Calibri" panose="020F0502020204030204" pitchFamily="34" charset="0"/>
                <a:cs typeface="Arial" panose="020B0604020202020204" pitchFamily="34" charset="0"/>
              </a:rPr>
              <a:t>multi-attributaires </a:t>
            </a:r>
            <a:r>
              <a:rPr lang="fr-FR" sz="2400" b="1" dirty="0">
                <a:latin typeface="Arial" panose="020B0604020202020204" pitchFamily="34" charset="0"/>
                <a:cs typeface="Arial" panose="020B0604020202020204" pitchFamily="34" charset="0"/>
              </a:rPr>
              <a:t>: possibilité de remettre en concurrence </a:t>
            </a:r>
            <a:endParaRPr lang="fr-FR" sz="2400"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35A7CB62-1DFC-57E8-8719-A31E7F991A5C}"/>
              </a:ext>
            </a:extLst>
          </p:cNvPr>
          <p:cNvSpPr>
            <a:spLocks noGrp="1"/>
          </p:cNvSpPr>
          <p:nvPr>
            <p:ph idx="1"/>
          </p:nvPr>
        </p:nvSpPr>
        <p:spPr>
          <a:xfrm>
            <a:off x="414068" y="1082587"/>
            <a:ext cx="11240220" cy="5001419"/>
          </a:xfrm>
        </p:spPr>
        <p:txBody>
          <a:bodyPr>
            <a:normAutofit/>
          </a:bodyPr>
          <a:lstStyle/>
          <a:p>
            <a:pPr algn="just">
              <a:lnSpc>
                <a:spcPct val="107000"/>
              </a:lnSpc>
              <a:spcAft>
                <a:spcPts val="800"/>
              </a:spcAft>
            </a:pPr>
            <a:r>
              <a:rPr lang="fr-FR" sz="20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Création d’un accord-cadre « hybride » mêlant à la fois bons de commande et marchés </a:t>
            </a:r>
            <a:r>
              <a:rPr lang="fr-FR" sz="2000" b="1" dirty="0">
                <a:solidFill>
                  <a:srgbClr val="0070C0"/>
                </a:solidFill>
                <a:effectLst/>
                <a:ea typeface="Calibri" panose="020F0502020204030204" pitchFamily="34" charset="0"/>
              </a:rPr>
              <a:t>subséquents (A</a:t>
            </a:r>
            <a:r>
              <a:rPr lang="fr-FR" sz="2000" b="1" i="0" u="none" strike="noStrike" baseline="0" dirty="0">
                <a:solidFill>
                  <a:srgbClr val="0070C0"/>
                </a:solidFill>
              </a:rPr>
              <a:t>rticle R. 2162-2 du CCP)</a:t>
            </a:r>
            <a:endParaRPr lang="fr-FR" sz="2000" b="1" dirty="0">
              <a:solidFill>
                <a:srgbClr val="0070C0"/>
              </a:solidFill>
              <a:effectLst/>
              <a:ea typeface="Calibri" panose="020F0502020204030204" pitchFamily="34" charset="0"/>
            </a:endParaRPr>
          </a:p>
          <a:p>
            <a:pPr algn="just">
              <a:lnSpc>
                <a:spcPct val="107000"/>
              </a:lnSpc>
              <a:spcAft>
                <a:spcPts val="800"/>
              </a:spcAft>
            </a:pPr>
            <a:r>
              <a:rPr lang="fr-FR" sz="2000" dirty="0">
                <a:effectLst/>
                <a:latin typeface="Arial" panose="020B0604020202020204" pitchFamily="34" charset="0"/>
                <a:ea typeface="Calibri" panose="020F0502020204030204" pitchFamily="34" charset="0"/>
                <a:cs typeface="Arial" panose="020B0604020202020204" pitchFamily="34" charset="0"/>
              </a:rPr>
              <a:t>Une nouvelle possibilité : désormais </a:t>
            </a:r>
            <a:r>
              <a:rPr lang="fr-FR" sz="20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une partie des prestations d’un tel accord-cadre multi-attributaires peut donner lieu à la conclusion de marchés subséquents</a:t>
            </a:r>
            <a:r>
              <a:rPr lang="fr-FR" sz="2000"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r>
              <a:rPr lang="fr-FR" sz="2000" dirty="0">
                <a:effectLst/>
                <a:latin typeface="Arial" panose="020B0604020202020204" pitchFamily="34" charset="0"/>
                <a:ea typeface="Calibri" panose="020F0502020204030204" pitchFamily="34" charset="0"/>
                <a:cs typeface="Arial" panose="020B0604020202020204" pitchFamily="34" charset="0"/>
              </a:rPr>
              <a:t>après remise en concurrence des titulaires.</a:t>
            </a:r>
          </a:p>
          <a:p>
            <a:pPr algn="just"/>
            <a:r>
              <a:rPr lang="fr-FR" sz="2000" b="1" dirty="0">
                <a:solidFill>
                  <a:srgbClr val="0070C0"/>
                </a:solidFill>
                <a:latin typeface="Arial" panose="020B0604020202020204" pitchFamily="34" charset="0"/>
                <a:cs typeface="Arial" panose="020B0604020202020204" pitchFamily="34" charset="0"/>
              </a:rPr>
              <a:t>Conditions de mise en œuvre à définir obligatoirement dans les documents de</a:t>
            </a:r>
            <a:r>
              <a:rPr lang="fr-FR" sz="2000" b="1" dirty="0">
                <a:solidFill>
                  <a:srgbClr val="0070C0"/>
                </a:solidFill>
              </a:rPr>
              <a:t> la </a:t>
            </a:r>
            <a:r>
              <a:rPr lang="fr-FR" sz="2000" b="1" dirty="0">
                <a:solidFill>
                  <a:srgbClr val="0070C0"/>
                </a:solidFill>
                <a:latin typeface="Arial" panose="020B0604020202020204" pitchFamily="34" charset="0"/>
                <a:cs typeface="Arial" panose="020B0604020202020204" pitchFamily="34" charset="0"/>
              </a:rPr>
              <a:t> consultation</a:t>
            </a:r>
            <a:r>
              <a:rPr lang="fr-FR" sz="2000" b="1" i="0" u="none" strike="noStrike" baseline="0" dirty="0">
                <a:solidFill>
                  <a:srgbClr val="0070C0"/>
                </a:solidFill>
              </a:rPr>
              <a:t>.</a:t>
            </a:r>
            <a:endParaRPr lang="fr-FR" sz="2000" b="1" dirty="0">
              <a:solidFill>
                <a:srgbClr val="0070C0"/>
              </a:solidFill>
            </a:endParaRPr>
          </a:p>
          <a:p>
            <a:pPr algn="just">
              <a:lnSpc>
                <a:spcPct val="107000"/>
              </a:lnSpc>
              <a:spcAft>
                <a:spcPts val="800"/>
              </a:spcAft>
            </a:pPr>
            <a:r>
              <a:rPr lang="fr-FR" sz="2000" b="1" dirty="0">
                <a:solidFill>
                  <a:srgbClr val="0070C0"/>
                </a:solidFill>
                <a:latin typeface="Arial" panose="020B0604020202020204" pitchFamily="34" charset="0"/>
                <a:cs typeface="Arial" panose="020B0604020202020204" pitchFamily="34" charset="0"/>
              </a:rPr>
              <a:t> Obligation de définir les « circonstances objectives » </a:t>
            </a:r>
            <a:r>
              <a:rPr lang="fr-FR" sz="2000" dirty="0">
                <a:effectLst/>
                <a:latin typeface="Arial" panose="020B0604020202020204" pitchFamily="34" charset="0"/>
                <a:ea typeface="Calibri" panose="020F0502020204030204" pitchFamily="34" charset="0"/>
                <a:cs typeface="Arial" panose="020B0604020202020204" pitchFamily="34" charset="0"/>
              </a:rPr>
              <a:t>déterminant le choix de recourir pour certaines prestations à un marché subséquent et préciser les termes de l’accord-cadre qui peuvent faire l’objet d’une remise en concurrence. Cette mesure transpose une disposition de la directive Marchés publics de 2014 (point b du paragraphe 4 de l’article 33).</a:t>
            </a:r>
          </a:p>
          <a:p>
            <a:endParaRPr lang="fr-FR" dirty="0"/>
          </a:p>
        </p:txBody>
      </p:sp>
      <p:pic>
        <p:nvPicPr>
          <p:cNvPr id="4" name="Image 1">
            <a:extLst>
              <a:ext uri="{FF2B5EF4-FFF2-40B4-BE49-F238E27FC236}">
                <a16:creationId xmlns:a16="http://schemas.microsoft.com/office/drawing/2014/main" id="{4DAE23A1-27B1-8D92-62D3-4A12EA7DD1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9596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628464-4AC7-BD90-67D2-0D5042E41FEA}"/>
              </a:ext>
            </a:extLst>
          </p:cNvPr>
          <p:cNvSpPr>
            <a:spLocks noGrp="1"/>
          </p:cNvSpPr>
          <p:nvPr>
            <p:ph type="title"/>
          </p:nvPr>
        </p:nvSpPr>
        <p:spPr>
          <a:xfrm>
            <a:off x="335360" y="347870"/>
            <a:ext cx="11521280" cy="616226"/>
          </a:xfrm>
        </p:spPr>
        <p:txBody>
          <a:bodyPr>
            <a:normAutofit fontScale="90000"/>
          </a:bodyPr>
          <a:lstStyle/>
          <a:p>
            <a:pPr algn="l"/>
            <a:br>
              <a:rPr lang="fr-FR" sz="2400" b="1" dirty="0">
                <a:effectLst/>
                <a:latin typeface="Calibri" panose="020F0502020204030204" pitchFamily="34" charset="0"/>
                <a:ea typeface="Calibri" panose="020F0502020204030204" pitchFamily="34" charset="0"/>
                <a:cs typeface="Times New Roman" panose="02020603050405020304" pitchFamily="18" charset="0"/>
              </a:rPr>
            </a:br>
            <a:r>
              <a:rPr lang="fr-FR" b="1" dirty="0">
                <a:effectLst/>
                <a:ea typeface="Calibri" panose="020F0502020204030204" pitchFamily="34" charset="0"/>
              </a:rPr>
              <a:t>Augmentation de la part de prestations minimales devant être confiée à une PME </a:t>
            </a:r>
            <a:r>
              <a:rPr lang="fr-FR" b="1" dirty="0">
                <a:ea typeface="Calibri" panose="020F0502020204030204" pitchFamily="34" charset="0"/>
              </a:rPr>
              <a:t>dans les contrats globaux</a:t>
            </a:r>
            <a:br>
              <a:rPr lang="fr-FR" sz="2400" dirty="0">
                <a:latin typeface="Arial" panose="020B0604020202020204" pitchFamily="34" charset="0"/>
                <a:ea typeface="Calibri" panose="020F0502020204030204" pitchFamily="34" charset="0"/>
                <a:cs typeface="Arial" panose="020B0604020202020204" pitchFamily="34" charset="0"/>
              </a:rPr>
            </a:br>
            <a:endParaRPr lang="fr-FR" sz="2400"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4781D109-18A4-7E14-BD59-EBDA74DD7079}"/>
              </a:ext>
            </a:extLst>
          </p:cNvPr>
          <p:cNvSpPr>
            <a:spLocks noGrp="1"/>
          </p:cNvSpPr>
          <p:nvPr>
            <p:ph idx="1"/>
          </p:nvPr>
        </p:nvSpPr>
        <p:spPr>
          <a:xfrm>
            <a:off x="335360" y="1330126"/>
            <a:ext cx="11425269" cy="5001419"/>
          </a:xfrm>
        </p:spPr>
        <p:txBody>
          <a:bodyPr/>
          <a:lstStyle/>
          <a:p>
            <a:pPr algn="just">
              <a:lnSpc>
                <a:spcPct val="107000"/>
              </a:lnSpc>
              <a:spcAft>
                <a:spcPts val="800"/>
              </a:spcAft>
            </a:pPr>
            <a:r>
              <a:rPr lang="fr-FR" sz="20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Le décret porte à 20 % (contre 10 % jusqu’alors) la part de prestations minimales devant être confiée à une PME ou à un artisan par le titulaire d’un marché global, d’un marché de partenariat ou d’une concession.</a:t>
            </a:r>
          </a:p>
          <a:p>
            <a:pPr algn="just">
              <a:lnSpc>
                <a:spcPct val="107000"/>
              </a:lnSpc>
              <a:spcAft>
                <a:spcPts val="800"/>
              </a:spcAft>
            </a:pPr>
            <a:r>
              <a:rPr lang="fr-FR" sz="20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r>
              <a:rPr lang="fr-FR" sz="2000" b="1" dirty="0">
                <a:solidFill>
                  <a:srgbClr val="0070C0"/>
                </a:solidFill>
                <a:latin typeface="Arial" panose="020B0604020202020204" pitchFamily="34" charset="0"/>
                <a:cs typeface="Arial" panose="020B0604020202020204" pitchFamily="34" charset="0"/>
              </a:rPr>
              <a:t>Commentaires : </a:t>
            </a:r>
            <a:r>
              <a:rPr lang="fr-FR" sz="2000" dirty="0">
                <a:effectLst/>
                <a:latin typeface="Arial" panose="020B0604020202020204" pitchFamily="34" charset="0"/>
                <a:ea typeface="Calibri" panose="020F0502020204030204" pitchFamily="34" charset="0"/>
                <a:cs typeface="Arial" panose="020B0604020202020204" pitchFamily="34" charset="0"/>
              </a:rPr>
              <a:t>Dans la synthèse de la consultation publique, la DAJ rappelle qu’il est possible de déroger à cette obligation lorsque la structure économique du secteur concerné ne permet pas d’y répondre. « Ainsi, un candidat qui n’aurait trouvé suffisamment de PME dans son secteur pour répondre à cette obligation peut en être dispensé s’il fournit les preuves nécessaires », précise Bercy.</a:t>
            </a:r>
          </a:p>
          <a:p>
            <a:endParaRPr lang="fr-FR" dirty="0"/>
          </a:p>
        </p:txBody>
      </p:sp>
      <p:pic>
        <p:nvPicPr>
          <p:cNvPr id="4" name="Image 1">
            <a:extLst>
              <a:ext uri="{FF2B5EF4-FFF2-40B4-BE49-F238E27FC236}">
                <a16:creationId xmlns:a16="http://schemas.microsoft.com/office/drawing/2014/main" id="{7FA3C8C0-CCD2-394E-7495-0A18661599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988645"/>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numéro de diapositive 4">
            <a:extLst>
              <a:ext uri="{FF2B5EF4-FFF2-40B4-BE49-F238E27FC236}">
                <a16:creationId xmlns:a16="http://schemas.microsoft.com/office/drawing/2014/main" id="{1F6E7C0A-781D-B86F-9433-9EE7CF42B074}"/>
              </a:ext>
            </a:extLst>
          </p:cNvPr>
          <p:cNvSpPr>
            <a:spLocks noGrp="1"/>
          </p:cNvSpPr>
          <p:nvPr>
            <p:ph type="sldNum" sz="quarter" idx="14"/>
          </p:nvPr>
        </p:nvSpPr>
        <p:spPr/>
        <p:txBody>
          <a:bodyPr/>
          <a:lstStyle/>
          <a:p>
            <a:pPr>
              <a:defRPr/>
            </a:pPr>
            <a:fld id="{0F991882-63D7-402A-AB34-B32F97BBDF34}" type="slidenum">
              <a:rPr lang="fr-FR" altLang="fr-FR" smtClean="0"/>
              <a:pPr>
                <a:defRPr/>
              </a:pPr>
              <a:t>8</a:t>
            </a:fld>
            <a:endParaRPr lang="fr-FR" altLang="fr-FR" dirty="0"/>
          </a:p>
        </p:txBody>
      </p:sp>
    </p:spTree>
    <p:extLst>
      <p:ext uri="{BB962C8B-B14F-4D97-AF65-F5344CB8AC3E}">
        <p14:creationId xmlns:p14="http://schemas.microsoft.com/office/powerpoint/2010/main" val="173602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87625A-A3A8-B3D3-96CF-CC31D6BB16DA}"/>
              </a:ext>
            </a:extLst>
          </p:cNvPr>
          <p:cNvSpPr>
            <a:spLocks noGrp="1"/>
          </p:cNvSpPr>
          <p:nvPr>
            <p:ph type="title"/>
          </p:nvPr>
        </p:nvSpPr>
        <p:spPr/>
        <p:txBody>
          <a:bodyPr>
            <a:normAutofit/>
          </a:bodyPr>
          <a:lstStyle/>
          <a:p>
            <a:pPr algn="l"/>
            <a:r>
              <a:rPr lang="fr-FR" sz="2400" b="1" i="0" u="none" strike="noStrike" baseline="0" dirty="0">
                <a:latin typeface="Arial" panose="020B0604020202020204" pitchFamily="34" charset="0"/>
                <a:cs typeface="Arial" panose="020B0604020202020204" pitchFamily="34" charset="0"/>
              </a:rPr>
              <a:t>Les mesures améliorant l’accès des PME aux marchés publics</a:t>
            </a:r>
            <a:endParaRPr lang="fr-FR" sz="2400" b="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BFEC6572-5902-A0B8-DA43-920B3BE29CC1}"/>
              </a:ext>
            </a:extLst>
          </p:cNvPr>
          <p:cNvSpPr>
            <a:spLocks noGrp="1"/>
          </p:cNvSpPr>
          <p:nvPr>
            <p:ph idx="1"/>
          </p:nvPr>
        </p:nvSpPr>
        <p:spPr/>
        <p:txBody>
          <a:bodyPr>
            <a:noAutofit/>
          </a:bodyPr>
          <a:lstStyle/>
          <a:p>
            <a:pPr algn="just">
              <a:lnSpc>
                <a:spcPct val="107000"/>
              </a:lnSpc>
              <a:spcAft>
                <a:spcPts val="800"/>
              </a:spcAft>
            </a:pPr>
            <a:r>
              <a:rPr lang="fr-FR" sz="2000" b="1" dirty="0">
                <a:solidFill>
                  <a:srgbClr val="0070C0"/>
                </a:solidFill>
                <a:effectLst/>
                <a:ea typeface="Calibri" panose="020F0502020204030204" pitchFamily="34" charset="0"/>
              </a:rPr>
              <a:t>Assouplissement du remboursement des avances : suppression de ce que la DAJ appelle     « la borne de fin de remboursement des avances </a:t>
            </a:r>
            <a:r>
              <a:rPr lang="fr-FR" sz="2000" dirty="0">
                <a:solidFill>
                  <a:srgbClr val="0070C0"/>
                </a:solidFill>
                <a:effectLst/>
                <a:ea typeface="Calibri" panose="020F0502020204030204" pitchFamily="34" charset="0"/>
              </a:rPr>
              <a:t>».</a:t>
            </a:r>
            <a:endParaRPr lang="fr-FR" sz="2000" b="0" i="0" u="none" strike="noStrike" baseline="0" dirty="0">
              <a:solidFill>
                <a:srgbClr val="0070C0"/>
              </a:solidFill>
            </a:endParaRPr>
          </a:p>
          <a:p>
            <a:pPr algn="just"/>
            <a:r>
              <a:rPr lang="fr-FR" sz="2000" dirty="0">
                <a:effectLst/>
                <a:ea typeface="Calibri" panose="020F0502020204030204" pitchFamily="34" charset="0"/>
              </a:rPr>
              <a:t>Abrogation des articles du CCP prévoyant que lorsque le montant de l’avance est inférieur à 80 % du montant du marché, son remboursement doit être terminé lorsque le montant des prestations exécutées atteint 80 % du montant du marché.</a:t>
            </a:r>
          </a:p>
          <a:p>
            <a:pPr algn="just">
              <a:lnSpc>
                <a:spcPct val="107000"/>
              </a:lnSpc>
              <a:spcAft>
                <a:spcPts val="800"/>
              </a:spcAft>
            </a:pPr>
            <a:r>
              <a:rPr lang="fr-FR" sz="2000" dirty="0">
                <a:solidFill>
                  <a:srgbClr val="0070C0"/>
                </a:solidFill>
                <a:effectLst/>
                <a:ea typeface="Calibri" panose="020F0502020204030204" pitchFamily="34" charset="0"/>
              </a:rPr>
              <a:t>S</a:t>
            </a:r>
            <a:r>
              <a:rPr lang="fr-FR" sz="2000" b="1" dirty="0">
                <a:solidFill>
                  <a:srgbClr val="0070C0"/>
                </a:solidFill>
                <a:effectLst/>
                <a:ea typeface="Calibri" panose="020F0502020204030204" pitchFamily="34" charset="0"/>
              </a:rPr>
              <a:t>eul reste applicable l’article R. 2191-11 du CCP</a:t>
            </a:r>
            <a:r>
              <a:rPr lang="fr-FR" sz="2000" dirty="0">
                <a:solidFill>
                  <a:srgbClr val="0070C0"/>
                </a:solidFill>
                <a:effectLst/>
                <a:ea typeface="Calibri" panose="020F0502020204030204" pitchFamily="34" charset="0"/>
              </a:rPr>
              <a:t> </a:t>
            </a:r>
            <a:r>
              <a:rPr lang="fr-FR" sz="2000" dirty="0">
                <a:effectLst/>
                <a:ea typeface="Calibri" panose="020F0502020204030204" pitchFamily="34" charset="0"/>
              </a:rPr>
              <a:t>qui dispose que le </a:t>
            </a:r>
            <a:r>
              <a:rPr lang="fr-FR" sz="2000" i="1" dirty="0">
                <a:effectLst/>
                <a:ea typeface="Calibri" panose="020F0502020204030204" pitchFamily="34" charset="0"/>
              </a:rPr>
              <a:t>« remboursement de l’avance s’impute sur les sommes dues au titulaire, selon un rythme et des modalités fixées par les clauses du marché, par précompte sur les sommes dues à titre d’acomptes, de règlement partiel définitif ou de solde ». </a:t>
            </a:r>
            <a:r>
              <a:rPr lang="fr-FR" sz="2000" dirty="0">
                <a:effectLst/>
                <a:ea typeface="Calibri" panose="020F0502020204030204" pitchFamily="34" charset="0"/>
              </a:rPr>
              <a:t>Dans le silence du marché, le remboursement doit débuter quand le montant des prestations exécutées atteint 65 % du montant du marché pour les avances inférieures ou égales à 30 % du marché et à la première demande pour les avances d’un montant supérieur à 30 % du montant du marché.</a:t>
            </a:r>
          </a:p>
          <a:p>
            <a:pPr algn="just">
              <a:lnSpc>
                <a:spcPct val="107000"/>
              </a:lnSpc>
              <a:spcAft>
                <a:spcPts val="800"/>
              </a:spcAft>
            </a:pPr>
            <a:r>
              <a:rPr lang="fr-FR" sz="2000" b="1" dirty="0">
                <a:effectLst/>
                <a:ea typeface="Calibri" panose="020F0502020204030204" pitchFamily="34" charset="0"/>
              </a:rPr>
              <a:t> </a:t>
            </a:r>
            <a:r>
              <a:rPr lang="fr-FR" sz="2000" b="1" dirty="0">
                <a:solidFill>
                  <a:srgbClr val="0070C0"/>
                </a:solidFill>
              </a:rPr>
              <a:t>Commentaires : le marché doit prévoir les modalités de </a:t>
            </a:r>
            <a:r>
              <a:rPr lang="fr-FR" sz="2000" b="1" dirty="0">
                <a:solidFill>
                  <a:srgbClr val="0070C0"/>
                </a:solidFill>
                <a:effectLst/>
                <a:ea typeface="Calibri" panose="020F0502020204030204" pitchFamily="34" charset="0"/>
              </a:rPr>
              <a:t>remboursement de l’avance.</a:t>
            </a:r>
          </a:p>
          <a:p>
            <a:pPr algn="just">
              <a:lnSpc>
                <a:spcPct val="107000"/>
              </a:lnSpc>
              <a:spcAft>
                <a:spcPts val="800"/>
              </a:spcAft>
            </a:pPr>
            <a:endParaRPr lang="fr-FR" sz="2000" dirty="0">
              <a:effectLst/>
              <a:ea typeface="Calibri" panose="020F0502020204030204" pitchFamily="34" charset="0"/>
            </a:endParaRPr>
          </a:p>
          <a:p>
            <a:pPr algn="just">
              <a:lnSpc>
                <a:spcPct val="107000"/>
              </a:lnSpc>
              <a:spcAft>
                <a:spcPts val="8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400" dirty="0">
              <a:latin typeface="Arial" panose="020B0604020202020204" pitchFamily="34" charset="0"/>
              <a:cs typeface="Arial" panose="020B0604020202020204" pitchFamily="34" charset="0"/>
            </a:endParaRPr>
          </a:p>
          <a:p>
            <a:endParaRPr lang="fr-FR" sz="2000" dirty="0">
              <a:latin typeface="Arial" panose="020B0604020202020204" pitchFamily="34" charset="0"/>
              <a:cs typeface="Arial" panose="020B0604020202020204" pitchFamily="34" charset="0"/>
            </a:endParaRPr>
          </a:p>
        </p:txBody>
      </p:sp>
      <p:pic>
        <p:nvPicPr>
          <p:cNvPr id="4" name="Image 1">
            <a:extLst>
              <a:ext uri="{FF2B5EF4-FFF2-40B4-BE49-F238E27FC236}">
                <a16:creationId xmlns:a16="http://schemas.microsoft.com/office/drawing/2014/main" id="{4EA0C3E5-CE2D-B852-5D52-79FA798322B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888831"/>
            <a:ext cx="1247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numéro de diapositive 5">
            <a:extLst>
              <a:ext uri="{FF2B5EF4-FFF2-40B4-BE49-F238E27FC236}">
                <a16:creationId xmlns:a16="http://schemas.microsoft.com/office/drawing/2014/main" id="{A891CDEC-D130-8676-BAEB-0D5D3B570F93}"/>
              </a:ext>
            </a:extLst>
          </p:cNvPr>
          <p:cNvSpPr>
            <a:spLocks noGrp="1"/>
          </p:cNvSpPr>
          <p:nvPr>
            <p:ph type="sldNum" sz="quarter" idx="14"/>
          </p:nvPr>
        </p:nvSpPr>
        <p:spPr/>
        <p:txBody>
          <a:bodyPr/>
          <a:lstStyle/>
          <a:p>
            <a:pPr>
              <a:defRPr/>
            </a:pPr>
            <a:fld id="{0F991882-63D7-402A-AB34-B32F97BBDF34}" type="slidenum">
              <a:rPr lang="fr-FR" altLang="fr-FR" smtClean="0"/>
              <a:pPr>
                <a:defRPr/>
              </a:pPr>
              <a:t>9</a:t>
            </a:fld>
            <a:endParaRPr lang="fr-FR" altLang="fr-FR" dirty="0"/>
          </a:p>
        </p:txBody>
      </p:sp>
    </p:spTree>
    <p:extLst>
      <p:ext uri="{BB962C8B-B14F-4D97-AF65-F5344CB8AC3E}">
        <p14:creationId xmlns:p14="http://schemas.microsoft.com/office/powerpoint/2010/main" val="407936304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1557</Words>
  <Application>Microsoft Office PowerPoint</Application>
  <PresentationFormat>Grand écran</PresentationFormat>
  <Paragraphs>100</Paragraphs>
  <Slides>13</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Calibri</vt:lpstr>
      <vt:lpstr>Calibri Light</vt:lpstr>
      <vt:lpstr>Times New Roman</vt:lpstr>
      <vt:lpstr>Univers LT Std</vt:lpstr>
      <vt:lpstr>Verdana</vt:lpstr>
      <vt:lpstr>Thème Office</vt:lpstr>
      <vt:lpstr>Présentation PowerPoint</vt:lpstr>
      <vt:lpstr>Présentation PowerPoint</vt:lpstr>
      <vt:lpstr>Dispense de publicité et de mise en concurrence pour les marchés de travaux d’un montant inférieur à 100.000 € HT</vt:lpstr>
      <vt:lpstr>Présentation PowerPoint</vt:lpstr>
      <vt:lpstr> Nouvelles possibilités de modification des groupements après la remise des candidatures  </vt:lpstr>
      <vt:lpstr>Forme de groupement imposée par l’acheteur uniquement «  lorsque cela est nécessaire à la bonne exécution » du contrat</vt:lpstr>
      <vt:lpstr>Accords Cadres à bons de  commande multi-attributaires : possibilité de remettre en concurrence </vt:lpstr>
      <vt:lpstr> Augmentation de la part de prestations minimales devant être confiée à une PME dans les contrats globaux </vt:lpstr>
      <vt:lpstr>Les mesures améliorant l’accès des PME aux marchés publics</vt:lpstr>
      <vt:lpstr>Les mesures améliorant l’accès des PME aux marchés publics</vt:lpstr>
      <vt:lpstr>Les mesures améliorant l’accès des PME aux marchés publics</vt:lpstr>
      <vt:lpstr>Présentation PowerPoint</vt:lpstr>
      <vt:lpstr> Présentation de l’association des acheteurs publics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chantal brunet</dc:creator>
  <cp:lastModifiedBy>chantal brunet</cp:lastModifiedBy>
  <cp:revision>8</cp:revision>
  <dcterms:created xsi:type="dcterms:W3CDTF">2025-01-25T17:53:38Z</dcterms:created>
  <dcterms:modified xsi:type="dcterms:W3CDTF">2025-01-29T21:52:49Z</dcterms:modified>
</cp:coreProperties>
</file>