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545" r:id="rId2"/>
    <p:sldId id="477" r:id="rId3"/>
    <p:sldId id="806" r:id="rId4"/>
    <p:sldId id="479" r:id="rId5"/>
    <p:sldId id="480" r:id="rId6"/>
    <p:sldId id="811" r:id="rId7"/>
    <p:sldId id="483" r:id="rId8"/>
    <p:sldId id="484" r:id="rId9"/>
    <p:sldId id="532" r:id="rId10"/>
    <p:sldId id="815" r:id="rId11"/>
    <p:sldId id="487" r:id="rId12"/>
    <p:sldId id="807" r:id="rId13"/>
    <p:sldId id="535" r:id="rId14"/>
    <p:sldId id="489" r:id="rId15"/>
    <p:sldId id="492" r:id="rId16"/>
    <p:sldId id="493" r:id="rId17"/>
    <p:sldId id="536" r:id="rId18"/>
    <p:sldId id="496" r:id="rId19"/>
    <p:sldId id="499" r:id="rId20"/>
    <p:sldId id="810" r:id="rId21"/>
    <p:sldId id="538" r:id="rId22"/>
    <p:sldId id="504" r:id="rId23"/>
    <p:sldId id="813" r:id="rId24"/>
    <p:sldId id="537" r:id="rId25"/>
    <p:sldId id="814" r:id="rId26"/>
    <p:sldId id="506" r:id="rId27"/>
    <p:sldId id="507" r:id="rId28"/>
    <p:sldId id="816" r:id="rId29"/>
    <p:sldId id="539" r:id="rId30"/>
    <p:sldId id="509" r:id="rId31"/>
    <p:sldId id="510" r:id="rId32"/>
    <p:sldId id="540" r:id="rId33"/>
    <p:sldId id="512" r:id="rId34"/>
    <p:sldId id="544" r:id="rId35"/>
    <p:sldId id="541" r:id="rId36"/>
    <p:sldId id="518" r:id="rId37"/>
    <p:sldId id="519" r:id="rId38"/>
    <p:sldId id="520" r:id="rId39"/>
    <p:sldId id="542" r:id="rId40"/>
    <p:sldId id="525" r:id="rId41"/>
    <p:sldId id="526" r:id="rId42"/>
    <p:sldId id="527" r:id="rId43"/>
    <p:sldId id="543" r:id="rId44"/>
    <p:sldId id="529" r:id="rId45"/>
    <p:sldId id="812"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9393"/>
    <a:srgbClr val="5C6686"/>
    <a:srgbClr val="008080"/>
    <a:srgbClr val="0000FF"/>
    <a:srgbClr val="99CCFF"/>
    <a:srgbClr val="7030A0"/>
    <a:srgbClr val="0D0DAB"/>
    <a:srgbClr val="9966FF"/>
    <a:srgbClr val="9933FF"/>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2634" autoAdjust="0"/>
  </p:normalViewPr>
  <p:slideViewPr>
    <p:cSldViewPr>
      <p:cViewPr varScale="1">
        <p:scale>
          <a:sx n="79" d="100"/>
          <a:sy n="79" d="100"/>
        </p:scale>
        <p:origin x="1574" y="6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4680"/>
    </p:cViewPr>
  </p:sorterViewPr>
  <p:notesViewPr>
    <p:cSldViewPr>
      <p:cViewPr varScale="1">
        <p:scale>
          <a:sx n="53" d="100"/>
          <a:sy n="53" d="100"/>
        </p:scale>
        <p:origin x="164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9167E0-CDE1-435E-BF39-7E66AAEF8490}" type="datetimeFigureOut">
              <a:rPr lang="fr-FR" smtClean="0"/>
              <a:pPr/>
              <a:t>22/01/2025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EC988D-29D6-4C15-9028-569E108C76AB}" type="slidenum">
              <a:rPr lang="fr-FR" smtClean="0"/>
              <a:pPr/>
              <a:t>‹N°›</a:t>
            </a:fld>
            <a:endParaRPr lang="fr-FR"/>
          </a:p>
        </p:txBody>
      </p:sp>
    </p:spTree>
    <p:extLst>
      <p:ext uri="{BB962C8B-B14F-4D97-AF65-F5344CB8AC3E}">
        <p14:creationId xmlns:p14="http://schemas.microsoft.com/office/powerpoint/2010/main" val="2841374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3B15DD-5148-44A0-81CE-52AA4D456968}" type="datetimeFigureOut">
              <a:rPr lang="fr-FR" smtClean="0"/>
              <a:pPr/>
              <a:t>22/01/2025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35A4B4-36DD-4A04-ADB5-CBBCF0300E93}" type="slidenum">
              <a:rPr lang="fr-FR" smtClean="0"/>
              <a:pPr/>
              <a:t>‹N°›</a:t>
            </a:fld>
            <a:endParaRPr lang="fr-FR"/>
          </a:p>
        </p:txBody>
      </p:sp>
    </p:spTree>
    <p:extLst>
      <p:ext uri="{BB962C8B-B14F-4D97-AF65-F5344CB8AC3E}">
        <p14:creationId xmlns:p14="http://schemas.microsoft.com/office/powerpoint/2010/main" val="1071876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marche-public.fr/Marches-publics/Textes/Lois/loi-2001-1168-MURCEF.htm"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marche-public.fr/Marches-publics.htm" TargetMode="External"/><Relationship Id="rId5" Type="http://schemas.openxmlformats.org/officeDocument/2006/relationships/hyperlink" Target="http://www.marche-public.fr/Marches-publics/Definitions/Entrees/Delegation-service-public-DSP.htm" TargetMode="External"/><Relationship Id="rId4" Type="http://schemas.openxmlformats.org/officeDocument/2006/relationships/hyperlink" Target="http://www.marche-public.fr/Marches-publics/Textes/Lois/loi-93-122-corruption.htm"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535A4B4-36DD-4A04-ADB5-CBBCF0300E93}" type="slidenum">
              <a:rPr lang="fr-FR" smtClean="0"/>
              <a:pPr/>
              <a:t>1</a:t>
            </a:fld>
            <a:endParaRPr lang="fr-FR"/>
          </a:p>
        </p:txBody>
      </p:sp>
    </p:spTree>
    <p:extLst>
      <p:ext uri="{BB962C8B-B14F-4D97-AF65-F5344CB8AC3E}">
        <p14:creationId xmlns:p14="http://schemas.microsoft.com/office/powerpoint/2010/main" val="2136722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Espace réservé de l'image des diapositives 1"/>
          <p:cNvSpPr>
            <a:spLocks noGrp="1" noRot="1" noChangeAspect="1" noTextEdit="1"/>
          </p:cNvSpPr>
          <p:nvPr>
            <p:ph type="sldImg"/>
          </p:nvPr>
        </p:nvSpPr>
        <p:spPr>
          <a:ln/>
        </p:spPr>
      </p:sp>
      <p:sp>
        <p:nvSpPr>
          <p:cNvPr id="14233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4234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234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2342" name="Espace réservé du numéro de diapositive 5"/>
          <p:cNvSpPr>
            <a:spLocks noGrp="1"/>
          </p:cNvSpPr>
          <p:nvPr>
            <p:ph type="sldNum" sz="quarter"/>
          </p:nvPr>
        </p:nvSpPr>
        <p:spPr>
          <a:noFill/>
        </p:spPr>
        <p:txBody>
          <a:bodyPr/>
          <a:lstStyle/>
          <a:p>
            <a:fld id="{F3467FE5-63E8-4E60-8F79-DECBA2F4EC2F}" type="slidenum">
              <a:rPr lang="en-GB"/>
              <a:pPr/>
              <a:t>13</a:t>
            </a:fld>
            <a:endParaRPr lang="en-GB"/>
          </a:p>
        </p:txBody>
      </p:sp>
    </p:spTree>
    <p:extLst>
      <p:ext uri="{BB962C8B-B14F-4D97-AF65-F5344CB8AC3E}">
        <p14:creationId xmlns:p14="http://schemas.microsoft.com/office/powerpoint/2010/main" val="3802897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Espace réservé de l'image des diapositives 1"/>
          <p:cNvSpPr>
            <a:spLocks noGrp="1" noRot="1" noChangeAspect="1" noTextEdit="1"/>
          </p:cNvSpPr>
          <p:nvPr>
            <p:ph type="sldImg"/>
          </p:nvPr>
        </p:nvSpPr>
        <p:spPr>
          <a:ln/>
        </p:spPr>
      </p:sp>
      <p:sp>
        <p:nvSpPr>
          <p:cNvPr id="14745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4746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746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7462" name="Espace réservé du numéro de diapositive 5"/>
          <p:cNvSpPr>
            <a:spLocks noGrp="1"/>
          </p:cNvSpPr>
          <p:nvPr>
            <p:ph type="sldNum" sz="quarter"/>
          </p:nvPr>
        </p:nvSpPr>
        <p:spPr>
          <a:noFill/>
        </p:spPr>
        <p:txBody>
          <a:bodyPr/>
          <a:lstStyle/>
          <a:p>
            <a:fld id="{80CCB81C-C045-420F-8D61-65CC01DDF1E7}" type="slidenum">
              <a:rPr lang="en-GB"/>
              <a:pPr/>
              <a:t>15</a:t>
            </a:fld>
            <a:endParaRPr lang="en-GB"/>
          </a:p>
        </p:txBody>
      </p:sp>
    </p:spTree>
    <p:extLst>
      <p:ext uri="{BB962C8B-B14F-4D97-AF65-F5344CB8AC3E}">
        <p14:creationId xmlns:p14="http://schemas.microsoft.com/office/powerpoint/2010/main" val="1133579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Espace réservé de l'image des diapositives 1"/>
          <p:cNvSpPr>
            <a:spLocks noGrp="1" noRot="1" noChangeAspect="1" noTextEdit="1"/>
          </p:cNvSpPr>
          <p:nvPr>
            <p:ph type="sldImg"/>
          </p:nvPr>
        </p:nvSpPr>
        <p:spPr>
          <a:ln/>
        </p:spPr>
      </p:sp>
      <p:sp>
        <p:nvSpPr>
          <p:cNvPr id="147459" name="Espace réservé des commentaires 2"/>
          <p:cNvSpPr>
            <a:spLocks noGrp="1"/>
          </p:cNvSpPr>
          <p:nvPr>
            <p:ph type="body" idx="1"/>
          </p:nvPr>
        </p:nvSpPr>
        <p:spPr>
          <a:noFill/>
          <a:ln/>
        </p:spPr>
        <p:txBody>
          <a:bodyPr/>
          <a:lstStyle/>
          <a:p>
            <a:endParaRPr lang="fr-FR" dirty="0">
              <a:latin typeface="Times New Roman" pitchFamily="18" charset="0"/>
            </a:endParaRPr>
          </a:p>
        </p:txBody>
      </p:sp>
      <p:sp>
        <p:nvSpPr>
          <p:cNvPr id="14746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746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7462" name="Espace réservé du numéro de diapositive 5"/>
          <p:cNvSpPr>
            <a:spLocks noGrp="1"/>
          </p:cNvSpPr>
          <p:nvPr>
            <p:ph type="sldNum" sz="quarter"/>
          </p:nvPr>
        </p:nvSpPr>
        <p:spPr>
          <a:noFill/>
        </p:spPr>
        <p:txBody>
          <a:bodyPr/>
          <a:lstStyle/>
          <a:p>
            <a:fld id="{80CCB81C-C045-420F-8D61-65CC01DDF1E7}" type="slidenum">
              <a:rPr lang="en-GB"/>
              <a:pPr/>
              <a:t>16</a:t>
            </a:fld>
            <a:endParaRPr lang="en-GB"/>
          </a:p>
        </p:txBody>
      </p:sp>
    </p:spTree>
    <p:extLst>
      <p:ext uri="{BB962C8B-B14F-4D97-AF65-F5344CB8AC3E}">
        <p14:creationId xmlns:p14="http://schemas.microsoft.com/office/powerpoint/2010/main" val="1204149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Espace réservé de l'image des diapositives 1"/>
          <p:cNvSpPr>
            <a:spLocks noGrp="1" noRot="1" noChangeAspect="1" noTextEdit="1"/>
          </p:cNvSpPr>
          <p:nvPr>
            <p:ph type="sldImg"/>
          </p:nvPr>
        </p:nvSpPr>
        <p:spPr>
          <a:ln/>
        </p:spPr>
      </p:sp>
      <p:sp>
        <p:nvSpPr>
          <p:cNvPr id="14233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4234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234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2342" name="Espace réservé du numéro de diapositive 5"/>
          <p:cNvSpPr>
            <a:spLocks noGrp="1"/>
          </p:cNvSpPr>
          <p:nvPr>
            <p:ph type="sldNum" sz="quarter"/>
          </p:nvPr>
        </p:nvSpPr>
        <p:spPr>
          <a:noFill/>
        </p:spPr>
        <p:txBody>
          <a:bodyPr/>
          <a:lstStyle/>
          <a:p>
            <a:fld id="{F3467FE5-63E8-4E60-8F79-DECBA2F4EC2F}" type="slidenum">
              <a:rPr lang="en-GB"/>
              <a:pPr/>
              <a:t>17</a:t>
            </a:fld>
            <a:endParaRPr lang="en-GB"/>
          </a:p>
        </p:txBody>
      </p:sp>
    </p:spTree>
    <p:extLst>
      <p:ext uri="{BB962C8B-B14F-4D97-AF65-F5344CB8AC3E}">
        <p14:creationId xmlns:p14="http://schemas.microsoft.com/office/powerpoint/2010/main" val="76431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Espace réservé de l'image des diapositives 1"/>
          <p:cNvSpPr>
            <a:spLocks noGrp="1" noRot="1" noChangeAspect="1" noTextEdit="1"/>
          </p:cNvSpPr>
          <p:nvPr>
            <p:ph type="sldImg"/>
          </p:nvPr>
        </p:nvSpPr>
        <p:spPr>
          <a:ln/>
        </p:spPr>
      </p:sp>
      <p:sp>
        <p:nvSpPr>
          <p:cNvPr id="148483" name="Espace réservé des commentaires 2"/>
          <p:cNvSpPr>
            <a:spLocks noGrp="1"/>
          </p:cNvSpPr>
          <p:nvPr>
            <p:ph type="body" idx="1"/>
          </p:nvPr>
        </p:nvSpPr>
        <p:spPr>
          <a:noFill/>
          <a:ln/>
        </p:spPr>
        <p:txBody>
          <a:bodyPr/>
          <a:lstStyle/>
          <a:p>
            <a:endParaRPr lang="fr-FR" dirty="0">
              <a:latin typeface="Times New Roman" pitchFamily="18" charset="0"/>
            </a:endParaRPr>
          </a:p>
        </p:txBody>
      </p:sp>
      <p:sp>
        <p:nvSpPr>
          <p:cNvPr id="148484"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8485"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8486" name="Espace réservé du numéro de diapositive 5"/>
          <p:cNvSpPr>
            <a:spLocks noGrp="1"/>
          </p:cNvSpPr>
          <p:nvPr>
            <p:ph type="sldNum" sz="quarter"/>
          </p:nvPr>
        </p:nvSpPr>
        <p:spPr>
          <a:noFill/>
        </p:spPr>
        <p:txBody>
          <a:bodyPr/>
          <a:lstStyle/>
          <a:p>
            <a:fld id="{F1B6F457-818D-4CE7-8286-2298F46136D7}" type="slidenum">
              <a:rPr lang="en-GB"/>
              <a:pPr/>
              <a:t>18</a:t>
            </a:fld>
            <a:endParaRPr lang="en-GB"/>
          </a:p>
        </p:txBody>
      </p:sp>
    </p:spTree>
    <p:extLst>
      <p:ext uri="{BB962C8B-B14F-4D97-AF65-F5344CB8AC3E}">
        <p14:creationId xmlns:p14="http://schemas.microsoft.com/office/powerpoint/2010/main" val="3515061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Espace réservé de l'image des diapositives 1"/>
          <p:cNvSpPr>
            <a:spLocks noGrp="1" noRot="1" noChangeAspect="1" noTextEdit="1"/>
          </p:cNvSpPr>
          <p:nvPr>
            <p:ph type="sldImg"/>
          </p:nvPr>
        </p:nvSpPr>
        <p:spPr>
          <a:ln/>
        </p:spPr>
      </p:sp>
      <p:sp>
        <p:nvSpPr>
          <p:cNvPr id="14233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4234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234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2342" name="Espace réservé du numéro de diapositive 5"/>
          <p:cNvSpPr>
            <a:spLocks noGrp="1"/>
          </p:cNvSpPr>
          <p:nvPr>
            <p:ph type="sldNum" sz="quarter"/>
          </p:nvPr>
        </p:nvSpPr>
        <p:spPr>
          <a:noFill/>
        </p:spPr>
        <p:txBody>
          <a:bodyPr/>
          <a:lstStyle/>
          <a:p>
            <a:fld id="{F3467FE5-63E8-4E60-8F79-DECBA2F4EC2F}" type="slidenum">
              <a:rPr lang="en-GB"/>
              <a:pPr/>
              <a:t>21</a:t>
            </a:fld>
            <a:endParaRPr lang="en-GB"/>
          </a:p>
        </p:txBody>
      </p:sp>
    </p:spTree>
    <p:extLst>
      <p:ext uri="{BB962C8B-B14F-4D97-AF65-F5344CB8AC3E}">
        <p14:creationId xmlns:p14="http://schemas.microsoft.com/office/powerpoint/2010/main" val="2160397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Espace réservé de l'image des diapositives 1"/>
          <p:cNvSpPr>
            <a:spLocks noGrp="1" noRot="1" noChangeAspect="1" noTextEdit="1"/>
          </p:cNvSpPr>
          <p:nvPr>
            <p:ph type="sldImg"/>
          </p:nvPr>
        </p:nvSpPr>
        <p:spPr>
          <a:ln/>
        </p:spPr>
      </p:sp>
      <p:sp>
        <p:nvSpPr>
          <p:cNvPr id="14233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4234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234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2342" name="Espace réservé du numéro de diapositive 5"/>
          <p:cNvSpPr>
            <a:spLocks noGrp="1"/>
          </p:cNvSpPr>
          <p:nvPr>
            <p:ph type="sldNum" sz="quarter"/>
          </p:nvPr>
        </p:nvSpPr>
        <p:spPr>
          <a:noFill/>
        </p:spPr>
        <p:txBody>
          <a:bodyPr/>
          <a:lstStyle/>
          <a:p>
            <a:fld id="{F3467FE5-63E8-4E60-8F79-DECBA2F4EC2F}" type="slidenum">
              <a:rPr lang="en-GB"/>
              <a:pPr/>
              <a:t>24</a:t>
            </a:fld>
            <a:endParaRPr lang="en-GB"/>
          </a:p>
        </p:txBody>
      </p:sp>
    </p:spTree>
    <p:extLst>
      <p:ext uri="{BB962C8B-B14F-4D97-AF65-F5344CB8AC3E}">
        <p14:creationId xmlns:p14="http://schemas.microsoft.com/office/powerpoint/2010/main" val="117419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Espace réservé de l'image des diapositives 1"/>
          <p:cNvSpPr>
            <a:spLocks noGrp="1" noRot="1" noChangeAspect="1" noTextEdit="1"/>
          </p:cNvSpPr>
          <p:nvPr>
            <p:ph type="sldImg"/>
          </p:nvPr>
        </p:nvSpPr>
        <p:spPr>
          <a:ln/>
        </p:spPr>
      </p:sp>
      <p:sp>
        <p:nvSpPr>
          <p:cNvPr id="14233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4234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234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2342" name="Espace réservé du numéro de diapositive 5"/>
          <p:cNvSpPr>
            <a:spLocks noGrp="1"/>
          </p:cNvSpPr>
          <p:nvPr>
            <p:ph type="sldNum" sz="quarter"/>
          </p:nvPr>
        </p:nvSpPr>
        <p:spPr>
          <a:noFill/>
        </p:spPr>
        <p:txBody>
          <a:bodyPr/>
          <a:lstStyle/>
          <a:p>
            <a:fld id="{F3467FE5-63E8-4E60-8F79-DECBA2F4EC2F}" type="slidenum">
              <a:rPr lang="en-GB"/>
              <a:pPr/>
              <a:t>29</a:t>
            </a:fld>
            <a:endParaRPr lang="en-GB"/>
          </a:p>
        </p:txBody>
      </p:sp>
    </p:spTree>
    <p:extLst>
      <p:ext uri="{BB962C8B-B14F-4D97-AF65-F5344CB8AC3E}">
        <p14:creationId xmlns:p14="http://schemas.microsoft.com/office/powerpoint/2010/main" val="1654409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Espace réservé de l'image des diapositives 1"/>
          <p:cNvSpPr>
            <a:spLocks noGrp="1" noRot="1" noChangeAspect="1" noTextEdit="1"/>
          </p:cNvSpPr>
          <p:nvPr>
            <p:ph type="sldImg"/>
          </p:nvPr>
        </p:nvSpPr>
        <p:spPr>
          <a:ln/>
        </p:spPr>
      </p:sp>
      <p:sp>
        <p:nvSpPr>
          <p:cNvPr id="15257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5258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5258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52582" name="Espace réservé du numéro de diapositive 5"/>
          <p:cNvSpPr>
            <a:spLocks noGrp="1"/>
          </p:cNvSpPr>
          <p:nvPr>
            <p:ph type="sldNum" sz="quarter"/>
          </p:nvPr>
        </p:nvSpPr>
        <p:spPr>
          <a:noFill/>
        </p:spPr>
        <p:txBody>
          <a:bodyPr/>
          <a:lstStyle/>
          <a:p>
            <a:fld id="{6107FD3C-A52F-4EE3-893A-0B1BDF3CD72D}" type="slidenum">
              <a:rPr lang="en-GB"/>
              <a:pPr/>
              <a:t>30</a:t>
            </a:fld>
            <a:endParaRPr lang="en-GB"/>
          </a:p>
        </p:txBody>
      </p:sp>
    </p:spTree>
    <p:extLst>
      <p:ext uri="{BB962C8B-B14F-4D97-AF65-F5344CB8AC3E}">
        <p14:creationId xmlns:p14="http://schemas.microsoft.com/office/powerpoint/2010/main" val="11719918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Espace réservé de l'image des diapositives 1"/>
          <p:cNvSpPr>
            <a:spLocks noGrp="1" noRot="1" noChangeAspect="1" noTextEdit="1"/>
          </p:cNvSpPr>
          <p:nvPr>
            <p:ph type="sldImg"/>
          </p:nvPr>
        </p:nvSpPr>
        <p:spPr>
          <a:ln/>
        </p:spPr>
      </p:sp>
      <p:sp>
        <p:nvSpPr>
          <p:cNvPr id="15257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5258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5258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52582" name="Espace réservé du numéro de diapositive 5"/>
          <p:cNvSpPr>
            <a:spLocks noGrp="1"/>
          </p:cNvSpPr>
          <p:nvPr>
            <p:ph type="sldNum" sz="quarter"/>
          </p:nvPr>
        </p:nvSpPr>
        <p:spPr>
          <a:noFill/>
        </p:spPr>
        <p:txBody>
          <a:bodyPr/>
          <a:lstStyle/>
          <a:p>
            <a:fld id="{6107FD3C-A52F-4EE3-893A-0B1BDF3CD72D}" type="slidenum">
              <a:rPr lang="en-GB"/>
              <a:pPr/>
              <a:t>31</a:t>
            </a:fld>
            <a:endParaRPr lang="en-GB"/>
          </a:p>
        </p:txBody>
      </p:sp>
    </p:spTree>
    <p:extLst>
      <p:ext uri="{BB962C8B-B14F-4D97-AF65-F5344CB8AC3E}">
        <p14:creationId xmlns:p14="http://schemas.microsoft.com/office/powerpoint/2010/main" val="243381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
        <p:nvSpPr>
          <p:cNvPr id="143363" name="Espace réservé des commentaires 2"/>
          <p:cNvSpPr>
            <a:spLocks noGrp="1"/>
          </p:cNvSpPr>
          <p:nvPr>
            <p:ph type="body" idx="1"/>
          </p:nvPr>
        </p:nvSpPr>
        <p:spPr>
          <a:noFill/>
          <a:ln/>
        </p:spPr>
        <p:txBody>
          <a:bodyPr/>
          <a:lstStyle/>
          <a:p>
            <a:endParaRPr lang="fr-FR" dirty="0">
              <a:latin typeface="Times New Roman" pitchFamily="18" charset="0"/>
            </a:endParaRPr>
          </a:p>
        </p:txBody>
      </p:sp>
      <p:sp>
        <p:nvSpPr>
          <p:cNvPr id="143364" name="Espace réservé de la date 3"/>
          <p:cNvSpPr>
            <a:spLocks noGrp="1"/>
          </p:cNvSpPr>
          <p:nvPr>
            <p:ph type="dt" sz="quarter"/>
          </p:nvPr>
        </p:nvSpPr>
        <p:spPr>
          <a:noFill/>
        </p:spPr>
        <p:txBody>
          <a:bodyPr/>
          <a:lstStyle/>
          <a:p>
            <a:pPr>
              <a:buFont typeface="Wingdings" pitchFamily="2" charset="2"/>
              <a:buNone/>
            </a:pPr>
            <a:r>
              <a:rPr lang="en-GB" dirty="0">
                <a:latin typeface="Times New Roman" pitchFamily="18" charset="0"/>
                <a:ea typeface="Lucida Sans Unicode" pitchFamily="34" charset="0"/>
                <a:cs typeface="Lucida Sans Unicode" pitchFamily="34" charset="0"/>
              </a:rPr>
              <a:t>Conseil </a:t>
            </a:r>
            <a:r>
              <a:rPr lang="en-GB" dirty="0" err="1">
                <a:latin typeface="Times New Roman" pitchFamily="18" charset="0"/>
                <a:ea typeface="Lucida Sans Unicode" pitchFamily="34" charset="0"/>
                <a:cs typeface="Lucida Sans Unicode" pitchFamily="34" charset="0"/>
              </a:rPr>
              <a:t>Régional</a:t>
            </a:r>
            <a:r>
              <a:rPr lang="en-GB">
                <a:latin typeface="Times New Roman" pitchFamily="18" charset="0"/>
                <a:ea typeface="Lucida Sans Unicode" pitchFamily="34" charset="0"/>
                <a:cs typeface="Lucida Sans Unicode" pitchFamily="34" charset="0"/>
              </a:rPr>
              <a:t> - TOULOUSE - 0309</a:t>
            </a:r>
          </a:p>
        </p:txBody>
      </p:sp>
      <p:sp>
        <p:nvSpPr>
          <p:cNvPr id="143365"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3366" name="Espace réservé du numéro de diapositive 5"/>
          <p:cNvSpPr>
            <a:spLocks noGrp="1"/>
          </p:cNvSpPr>
          <p:nvPr>
            <p:ph type="sldNum" sz="quarter"/>
          </p:nvPr>
        </p:nvSpPr>
        <p:spPr>
          <a:noFill/>
        </p:spPr>
        <p:txBody>
          <a:bodyPr/>
          <a:lstStyle/>
          <a:p>
            <a:fld id="{206CB5D2-54A1-4D85-8DB3-7E8C989A9E8B}" type="slidenum">
              <a:rPr lang="en-GB"/>
              <a:pPr/>
              <a:t>2</a:t>
            </a:fld>
            <a:endParaRPr lang="en-GB"/>
          </a:p>
        </p:txBody>
      </p:sp>
    </p:spTree>
    <p:extLst>
      <p:ext uri="{BB962C8B-B14F-4D97-AF65-F5344CB8AC3E}">
        <p14:creationId xmlns:p14="http://schemas.microsoft.com/office/powerpoint/2010/main" val="550330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Espace réservé de l'image des diapositives 1"/>
          <p:cNvSpPr>
            <a:spLocks noGrp="1" noRot="1" noChangeAspect="1" noTextEdit="1"/>
          </p:cNvSpPr>
          <p:nvPr>
            <p:ph type="sldImg"/>
          </p:nvPr>
        </p:nvSpPr>
        <p:spPr>
          <a:ln/>
        </p:spPr>
      </p:sp>
      <p:sp>
        <p:nvSpPr>
          <p:cNvPr id="14233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4234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234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2342" name="Espace réservé du numéro de diapositive 5"/>
          <p:cNvSpPr>
            <a:spLocks noGrp="1"/>
          </p:cNvSpPr>
          <p:nvPr>
            <p:ph type="sldNum" sz="quarter"/>
          </p:nvPr>
        </p:nvSpPr>
        <p:spPr>
          <a:noFill/>
        </p:spPr>
        <p:txBody>
          <a:bodyPr/>
          <a:lstStyle/>
          <a:p>
            <a:fld id="{F3467FE5-63E8-4E60-8F79-DECBA2F4EC2F}" type="slidenum">
              <a:rPr lang="en-GB"/>
              <a:pPr/>
              <a:t>32</a:t>
            </a:fld>
            <a:endParaRPr lang="en-GB"/>
          </a:p>
        </p:txBody>
      </p:sp>
    </p:spTree>
    <p:extLst>
      <p:ext uri="{BB962C8B-B14F-4D97-AF65-F5344CB8AC3E}">
        <p14:creationId xmlns:p14="http://schemas.microsoft.com/office/powerpoint/2010/main" val="1988155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Espace réservé de l'image des diapositives 1"/>
          <p:cNvSpPr>
            <a:spLocks noGrp="1" noRot="1" noChangeAspect="1" noTextEdit="1"/>
          </p:cNvSpPr>
          <p:nvPr>
            <p:ph type="sldImg"/>
          </p:nvPr>
        </p:nvSpPr>
        <p:spPr>
          <a:ln/>
        </p:spPr>
      </p:sp>
      <p:sp>
        <p:nvSpPr>
          <p:cNvPr id="14233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4234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234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2342" name="Espace réservé du numéro de diapositive 5"/>
          <p:cNvSpPr>
            <a:spLocks noGrp="1"/>
          </p:cNvSpPr>
          <p:nvPr>
            <p:ph type="sldNum" sz="quarter"/>
          </p:nvPr>
        </p:nvSpPr>
        <p:spPr>
          <a:noFill/>
        </p:spPr>
        <p:txBody>
          <a:bodyPr/>
          <a:lstStyle/>
          <a:p>
            <a:fld id="{F3467FE5-63E8-4E60-8F79-DECBA2F4EC2F}" type="slidenum">
              <a:rPr lang="en-GB"/>
              <a:pPr/>
              <a:t>35</a:t>
            </a:fld>
            <a:endParaRPr lang="en-GB"/>
          </a:p>
        </p:txBody>
      </p:sp>
    </p:spTree>
    <p:extLst>
      <p:ext uri="{BB962C8B-B14F-4D97-AF65-F5344CB8AC3E}">
        <p14:creationId xmlns:p14="http://schemas.microsoft.com/office/powerpoint/2010/main" val="38480842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Espace réservé de l'image des diapositives 1"/>
          <p:cNvSpPr>
            <a:spLocks noGrp="1" noRot="1" noChangeAspect="1" noTextEdit="1"/>
          </p:cNvSpPr>
          <p:nvPr>
            <p:ph type="sldImg"/>
          </p:nvPr>
        </p:nvSpPr>
        <p:spPr>
          <a:ln/>
        </p:spPr>
      </p:sp>
      <p:sp>
        <p:nvSpPr>
          <p:cNvPr id="153603"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53604"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53605"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53606" name="Espace réservé du numéro de diapositive 5"/>
          <p:cNvSpPr>
            <a:spLocks noGrp="1"/>
          </p:cNvSpPr>
          <p:nvPr>
            <p:ph type="sldNum" sz="quarter"/>
          </p:nvPr>
        </p:nvSpPr>
        <p:spPr>
          <a:noFill/>
        </p:spPr>
        <p:txBody>
          <a:bodyPr/>
          <a:lstStyle/>
          <a:p>
            <a:fld id="{A3574461-B890-424A-8EC0-CA17F31F8E2F}" type="slidenum">
              <a:rPr lang="en-GB"/>
              <a:pPr/>
              <a:t>38</a:t>
            </a:fld>
            <a:endParaRPr lang="en-GB"/>
          </a:p>
        </p:txBody>
      </p:sp>
    </p:spTree>
    <p:extLst>
      <p:ext uri="{BB962C8B-B14F-4D97-AF65-F5344CB8AC3E}">
        <p14:creationId xmlns:p14="http://schemas.microsoft.com/office/powerpoint/2010/main" val="3877758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Espace réservé de l'image des diapositives 1"/>
          <p:cNvSpPr>
            <a:spLocks noGrp="1" noRot="1" noChangeAspect="1" noTextEdit="1"/>
          </p:cNvSpPr>
          <p:nvPr>
            <p:ph type="sldImg"/>
          </p:nvPr>
        </p:nvSpPr>
        <p:spPr>
          <a:ln/>
        </p:spPr>
      </p:sp>
      <p:sp>
        <p:nvSpPr>
          <p:cNvPr id="14233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4234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234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2342" name="Espace réservé du numéro de diapositive 5"/>
          <p:cNvSpPr>
            <a:spLocks noGrp="1"/>
          </p:cNvSpPr>
          <p:nvPr>
            <p:ph type="sldNum" sz="quarter"/>
          </p:nvPr>
        </p:nvSpPr>
        <p:spPr>
          <a:noFill/>
        </p:spPr>
        <p:txBody>
          <a:bodyPr/>
          <a:lstStyle/>
          <a:p>
            <a:fld id="{F3467FE5-63E8-4E60-8F79-DECBA2F4EC2F}" type="slidenum">
              <a:rPr lang="en-GB"/>
              <a:pPr/>
              <a:t>39</a:t>
            </a:fld>
            <a:endParaRPr lang="en-GB"/>
          </a:p>
        </p:txBody>
      </p:sp>
    </p:spTree>
    <p:extLst>
      <p:ext uri="{BB962C8B-B14F-4D97-AF65-F5344CB8AC3E}">
        <p14:creationId xmlns:p14="http://schemas.microsoft.com/office/powerpoint/2010/main" val="42817858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Espace réservé de l'image des diapositives 1"/>
          <p:cNvSpPr>
            <a:spLocks noGrp="1" noRot="1" noChangeAspect="1" noTextEdit="1"/>
          </p:cNvSpPr>
          <p:nvPr>
            <p:ph type="sldImg"/>
          </p:nvPr>
        </p:nvSpPr>
        <p:spPr>
          <a:ln/>
        </p:spPr>
      </p:sp>
      <p:sp>
        <p:nvSpPr>
          <p:cNvPr id="142339"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42340"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234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2342" name="Espace réservé du numéro de diapositive 5"/>
          <p:cNvSpPr>
            <a:spLocks noGrp="1"/>
          </p:cNvSpPr>
          <p:nvPr>
            <p:ph type="sldNum" sz="quarter"/>
          </p:nvPr>
        </p:nvSpPr>
        <p:spPr>
          <a:noFill/>
        </p:spPr>
        <p:txBody>
          <a:bodyPr/>
          <a:lstStyle/>
          <a:p>
            <a:fld id="{F3467FE5-63E8-4E60-8F79-DECBA2F4EC2F}" type="slidenum">
              <a:rPr lang="en-GB"/>
              <a:pPr/>
              <a:t>43</a:t>
            </a:fld>
            <a:endParaRPr lang="en-GB"/>
          </a:p>
        </p:txBody>
      </p:sp>
    </p:spTree>
    <p:extLst>
      <p:ext uri="{BB962C8B-B14F-4D97-AF65-F5344CB8AC3E}">
        <p14:creationId xmlns:p14="http://schemas.microsoft.com/office/powerpoint/2010/main" val="259903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A7633CF3-0E97-413D-A977-B44AFE8F430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defRPr sz="1200">
                <a:solidFill>
                  <a:srgbClr val="000000"/>
                </a:solidFill>
                <a:latin typeface="Times New Roman" panose="02020603050405020304" pitchFamily="18" charset="0"/>
              </a:defRPr>
            </a:lvl9pPr>
          </a:lstStyle>
          <a:p>
            <a:pPr>
              <a:spcBef>
                <a:spcPct val="0"/>
              </a:spcBef>
            </a:pPr>
            <a:fld id="{0366E0C2-2632-4435-8284-8DC2F9928E3A}" type="slidenum">
              <a:rPr lang="fr-FR" altLang="fr-FR"/>
              <a:pPr>
                <a:spcBef>
                  <a:spcPct val="0"/>
                </a:spcBef>
              </a:pPr>
              <a:t>3</a:t>
            </a:fld>
            <a:endParaRPr lang="fr-FR" altLang="fr-FR"/>
          </a:p>
        </p:txBody>
      </p:sp>
      <p:sp>
        <p:nvSpPr>
          <p:cNvPr id="26627" name="Rectangle 2">
            <a:extLst>
              <a:ext uri="{FF2B5EF4-FFF2-40B4-BE49-F238E27FC236}">
                <a16:creationId xmlns:a16="http://schemas.microsoft.com/office/drawing/2014/main" id="{56D5916E-FF8E-4524-997E-A5D3D8019547}"/>
              </a:ext>
            </a:extLst>
          </p:cNvPr>
          <p:cNvSpPr>
            <a:spLocks noGrp="1" noRot="1" noChangeAspect="1" noChangeArrowheads="1" noTextEdit="1"/>
          </p:cNvSpPr>
          <p:nvPr>
            <p:ph type="sldImg"/>
          </p:nvPr>
        </p:nvSpPr>
        <p:spPr>
          <a:xfrm>
            <a:off x="898525" y="773113"/>
            <a:ext cx="5008563" cy="3757612"/>
          </a:xfrm>
          <a:solidFill>
            <a:srgbClr val="FFFFFF"/>
          </a:solidFill>
          <a:ln/>
        </p:spPr>
      </p:sp>
      <p:sp>
        <p:nvSpPr>
          <p:cNvPr id="26628" name="Rectangle 3">
            <a:extLst>
              <a:ext uri="{FF2B5EF4-FFF2-40B4-BE49-F238E27FC236}">
                <a16:creationId xmlns:a16="http://schemas.microsoft.com/office/drawing/2014/main" id="{48CB537E-85B2-44B0-AE7C-F3842A23EC32}"/>
              </a:ext>
            </a:extLst>
          </p:cNvPr>
          <p:cNvSpPr>
            <a:spLocks noGrp="1" noChangeArrowheads="1"/>
          </p:cNvSpPr>
          <p:nvPr>
            <p:ph type="body" idx="1"/>
          </p:nvPr>
        </p:nvSpPr>
        <p:spPr>
          <a:xfrm>
            <a:off x="908050" y="4748213"/>
            <a:ext cx="4989513" cy="4418012"/>
          </a:xfrm>
          <a:solidFill>
            <a:srgbClr val="FFFFFF"/>
          </a:solidFill>
          <a:ln>
            <a:solidFill>
              <a:srgbClr val="000000"/>
            </a:solidFill>
            <a:miter lim="800000"/>
          </a:ln>
        </p:spPr>
        <p:txBody>
          <a:bodyPr/>
          <a:lstStyle/>
          <a:p>
            <a:endParaRPr lang="fr-FR" altLang="fr-FR">
              <a:latin typeface="Arial" panose="020B0604020202020204" pitchFamily="34" charset="0"/>
            </a:endParaRPr>
          </a:p>
        </p:txBody>
      </p:sp>
    </p:spTree>
    <p:extLst>
      <p:ext uri="{BB962C8B-B14F-4D97-AF65-F5344CB8AC3E}">
        <p14:creationId xmlns:p14="http://schemas.microsoft.com/office/powerpoint/2010/main" val="2608911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Espace réservé de l'image des diapositives 1"/>
          <p:cNvSpPr>
            <a:spLocks noGrp="1" noRot="1" noChangeAspect="1" noTextEdit="1"/>
          </p:cNvSpPr>
          <p:nvPr>
            <p:ph type="sldImg"/>
          </p:nvPr>
        </p:nvSpPr>
        <p:spPr>
          <a:ln/>
        </p:spPr>
      </p:sp>
      <p:sp>
        <p:nvSpPr>
          <p:cNvPr id="144387"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44388"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44389"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4390" name="Espace réservé du numéro de diapositive 5"/>
          <p:cNvSpPr>
            <a:spLocks noGrp="1"/>
          </p:cNvSpPr>
          <p:nvPr>
            <p:ph type="sldNum" sz="quarter"/>
          </p:nvPr>
        </p:nvSpPr>
        <p:spPr>
          <a:noFill/>
        </p:spPr>
        <p:txBody>
          <a:bodyPr/>
          <a:lstStyle/>
          <a:p>
            <a:fld id="{3347B1AB-B8EC-49E0-8ADB-9C3A3183CA4C}" type="slidenum">
              <a:rPr lang="en-GB"/>
              <a:pPr/>
              <a:t>4</a:t>
            </a:fld>
            <a:endParaRPr lang="en-GB"/>
          </a:p>
        </p:txBody>
      </p:sp>
    </p:spTree>
    <p:extLst>
      <p:ext uri="{BB962C8B-B14F-4D97-AF65-F5344CB8AC3E}">
        <p14:creationId xmlns:p14="http://schemas.microsoft.com/office/powerpoint/2010/main" val="2352544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Espace réservé de l'image des diapositives 1"/>
          <p:cNvSpPr>
            <a:spLocks noGrp="1" noRot="1" noChangeAspect="1" noTextEdit="1"/>
          </p:cNvSpPr>
          <p:nvPr>
            <p:ph type="sldImg"/>
          </p:nvPr>
        </p:nvSpPr>
        <p:spPr>
          <a:ln/>
        </p:spPr>
      </p:sp>
      <p:sp>
        <p:nvSpPr>
          <p:cNvPr id="150531" name="Espace réservé des commentaires 2"/>
          <p:cNvSpPr>
            <a:spLocks noGrp="1"/>
          </p:cNvSpPr>
          <p:nvPr>
            <p:ph type="body" idx="1"/>
          </p:nvPr>
        </p:nvSpPr>
        <p:spPr>
          <a:noFill/>
          <a:ln/>
        </p:spPr>
        <p:txBody>
          <a:bodyPr/>
          <a:lstStyle/>
          <a:p>
            <a:endParaRPr lang="fr-FR">
              <a:latin typeface="Times New Roman" pitchFamily="18" charset="0"/>
            </a:endParaRPr>
          </a:p>
        </p:txBody>
      </p:sp>
      <p:sp>
        <p:nvSpPr>
          <p:cNvPr id="150532" name="Espace réservé de la date 3"/>
          <p:cNvSpPr>
            <a:spLocks noGrp="1"/>
          </p:cNvSpPr>
          <p:nvPr>
            <p:ph type="dt"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Conseil Régional - TOULOUSE - 0309</a:t>
            </a:r>
          </a:p>
        </p:txBody>
      </p:sp>
      <p:sp>
        <p:nvSpPr>
          <p:cNvPr id="150533"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50534" name="Espace réservé du numéro de diapositive 5"/>
          <p:cNvSpPr>
            <a:spLocks noGrp="1"/>
          </p:cNvSpPr>
          <p:nvPr>
            <p:ph type="sldNum" sz="quarter"/>
          </p:nvPr>
        </p:nvSpPr>
        <p:spPr>
          <a:noFill/>
        </p:spPr>
        <p:txBody>
          <a:bodyPr/>
          <a:lstStyle/>
          <a:p>
            <a:fld id="{D4A130FB-A042-49BE-9ADA-B4B2FB172918}" type="slidenum">
              <a:rPr lang="en-GB"/>
              <a:pPr/>
              <a:t>5</a:t>
            </a:fld>
            <a:endParaRPr lang="en-GB"/>
          </a:p>
        </p:txBody>
      </p:sp>
    </p:spTree>
    <p:extLst>
      <p:ext uri="{BB962C8B-B14F-4D97-AF65-F5344CB8AC3E}">
        <p14:creationId xmlns:p14="http://schemas.microsoft.com/office/powerpoint/2010/main" val="2650277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fontAlgn="base"/>
            <a:r>
              <a:rPr lang="fr-FR" b="0" i="0" dirty="0">
                <a:solidFill>
                  <a:srgbClr val="222222"/>
                </a:solidFill>
                <a:effectLst/>
                <a:latin typeface="Trebuchet MS" panose="020B0603020202020204" pitchFamily="34" charset="0"/>
              </a:rPr>
              <a:t>La </a:t>
            </a:r>
            <a:r>
              <a:rPr lang="fr-FR" b="0" i="0" u="sng" dirty="0">
                <a:solidFill>
                  <a:srgbClr val="006600"/>
                </a:solidFill>
                <a:effectLst/>
                <a:latin typeface="inherit"/>
                <a:hlinkClick r:id="rId3"/>
              </a:rPr>
              <a:t>loi n° 2001-1168 du 11 décembre 2001</a:t>
            </a:r>
            <a:r>
              <a:rPr lang="fr-FR" b="0" i="0" dirty="0">
                <a:solidFill>
                  <a:srgbClr val="222222"/>
                </a:solidFill>
                <a:effectLst/>
                <a:latin typeface="Trebuchet MS" panose="020B0603020202020204" pitchFamily="34" charset="0"/>
              </a:rPr>
              <a:t> dite loi « MURCEF » introduit dans la </a:t>
            </a:r>
            <a:r>
              <a:rPr lang="fr-FR" b="0" i="0" u="sng" dirty="0">
                <a:solidFill>
                  <a:srgbClr val="006600"/>
                </a:solidFill>
                <a:effectLst/>
                <a:latin typeface="inherit"/>
                <a:hlinkClick r:id="rId4"/>
              </a:rPr>
              <a:t>loi n° 93-122 du 29 janvier 1993</a:t>
            </a:r>
            <a:r>
              <a:rPr lang="fr-FR" b="0" i="0" dirty="0">
                <a:solidFill>
                  <a:srgbClr val="222222"/>
                </a:solidFill>
                <a:effectLst/>
                <a:latin typeface="Trebuchet MS" panose="020B0603020202020204" pitchFamily="34" charset="0"/>
              </a:rPr>
              <a:t> dite loi « Sapin » une définition de la </a:t>
            </a:r>
            <a:r>
              <a:rPr lang="fr-FR" b="0" i="0" u="sng" dirty="0">
                <a:solidFill>
                  <a:srgbClr val="006600"/>
                </a:solidFill>
                <a:effectLst/>
                <a:latin typeface="inherit"/>
                <a:hlinkClick r:id="rId5"/>
              </a:rPr>
              <a:t>délégation de service public</a:t>
            </a:r>
            <a:r>
              <a:rPr lang="fr-FR" b="0" i="0" dirty="0">
                <a:solidFill>
                  <a:srgbClr val="222222"/>
                </a:solidFill>
                <a:effectLst/>
                <a:latin typeface="Trebuchet MS" panose="020B0603020202020204" pitchFamily="34" charset="0"/>
              </a:rPr>
              <a:t> : « un contrat par lequel une personne morale de droit public confie la gestion d’un service public dont elle a la responsabilité à un délégataire public ou privé, dont la rémunération est substantiellement liée au résultat de l’exploitation du service. Le délégataire peut être chargé de construire des ouvrages ou d’acquérir des biens nécessaires au service. »</a:t>
            </a:r>
          </a:p>
          <a:p>
            <a:pPr algn="l" fontAlgn="base"/>
            <a:r>
              <a:rPr lang="fr-FR" b="0" i="0" dirty="0">
                <a:solidFill>
                  <a:srgbClr val="222222"/>
                </a:solidFill>
                <a:effectLst/>
                <a:latin typeface="Trebuchet MS" panose="020B0603020202020204" pitchFamily="34" charset="0"/>
              </a:rPr>
              <a:t>La différence fondamentale entre un </a:t>
            </a:r>
            <a:r>
              <a:rPr lang="fr-FR" b="0" i="0" u="sng" dirty="0">
                <a:solidFill>
                  <a:srgbClr val="006600"/>
                </a:solidFill>
                <a:effectLst/>
                <a:latin typeface="inherit"/>
                <a:hlinkClick r:id="rId6"/>
              </a:rPr>
              <a:t>marché public</a:t>
            </a:r>
            <a:r>
              <a:rPr lang="fr-FR" b="0" i="0" dirty="0">
                <a:solidFill>
                  <a:srgbClr val="222222"/>
                </a:solidFill>
                <a:effectLst/>
                <a:latin typeface="Trebuchet MS" panose="020B0603020202020204" pitchFamily="34" charset="0"/>
              </a:rPr>
              <a:t> et une délégation de service public résulte du mode de rémunération retenu. Pour un marché public, le paiement est intégral et immédiat et effectué par l’acheteur public. Pour une délégation de service public, la rémunération est tirée de l’exploitation du service.</a:t>
            </a:r>
          </a:p>
          <a:p>
            <a:endParaRPr lang="fr-FR" dirty="0"/>
          </a:p>
        </p:txBody>
      </p:sp>
      <p:sp>
        <p:nvSpPr>
          <p:cNvPr id="4" name="Espace réservé du numéro de diapositive 3"/>
          <p:cNvSpPr>
            <a:spLocks noGrp="1"/>
          </p:cNvSpPr>
          <p:nvPr>
            <p:ph type="sldNum" sz="quarter" idx="5"/>
          </p:nvPr>
        </p:nvSpPr>
        <p:spPr/>
        <p:txBody>
          <a:bodyPr/>
          <a:lstStyle/>
          <a:p>
            <a:fld id="{3535A4B4-36DD-4A04-ADB5-CBBCF0300E93}" type="slidenum">
              <a:rPr lang="fr-FR" smtClean="0"/>
              <a:pPr/>
              <a:t>6</a:t>
            </a:fld>
            <a:endParaRPr lang="fr-FR"/>
          </a:p>
        </p:txBody>
      </p:sp>
    </p:spTree>
    <p:extLst>
      <p:ext uri="{BB962C8B-B14F-4D97-AF65-F5344CB8AC3E}">
        <p14:creationId xmlns:p14="http://schemas.microsoft.com/office/powerpoint/2010/main" val="2589166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Espace réservé de l'image des diapositives 1"/>
          <p:cNvSpPr>
            <a:spLocks noGrp="1" noRot="1" noChangeAspect="1" noTextEdit="1"/>
          </p:cNvSpPr>
          <p:nvPr>
            <p:ph type="sldImg"/>
          </p:nvPr>
        </p:nvSpPr>
        <p:spPr>
          <a:ln/>
        </p:spPr>
      </p:sp>
      <p:sp>
        <p:nvSpPr>
          <p:cNvPr id="142339" name="Espace réservé des commentaires 2"/>
          <p:cNvSpPr>
            <a:spLocks noGrp="1"/>
          </p:cNvSpPr>
          <p:nvPr>
            <p:ph type="body" idx="1"/>
          </p:nvPr>
        </p:nvSpPr>
        <p:spPr>
          <a:noFill/>
          <a:ln/>
        </p:spPr>
        <p:txBody>
          <a:bodyPr/>
          <a:lstStyle/>
          <a:p>
            <a:endParaRPr lang="fr-FR" dirty="0">
              <a:latin typeface="Times New Roman" pitchFamily="18" charset="0"/>
            </a:endParaRPr>
          </a:p>
        </p:txBody>
      </p:sp>
      <p:sp>
        <p:nvSpPr>
          <p:cNvPr id="142340" name="Espace réservé de la date 3"/>
          <p:cNvSpPr>
            <a:spLocks noGrp="1"/>
          </p:cNvSpPr>
          <p:nvPr>
            <p:ph type="dt" sz="quarter"/>
          </p:nvPr>
        </p:nvSpPr>
        <p:spPr>
          <a:noFill/>
        </p:spPr>
        <p:txBody>
          <a:bodyPr/>
          <a:lstStyle/>
          <a:p>
            <a:pPr>
              <a:buFont typeface="Wingdings" pitchFamily="2" charset="2"/>
              <a:buNone/>
            </a:pPr>
            <a:r>
              <a:rPr lang="en-GB" dirty="0">
                <a:latin typeface="Times New Roman" pitchFamily="18" charset="0"/>
                <a:ea typeface="Lucida Sans Unicode" pitchFamily="34" charset="0"/>
                <a:cs typeface="Lucida Sans Unicode" pitchFamily="34" charset="0"/>
              </a:rPr>
              <a:t>Conseil </a:t>
            </a:r>
            <a:r>
              <a:rPr lang="en-GB" dirty="0" err="1">
                <a:latin typeface="Times New Roman" pitchFamily="18" charset="0"/>
                <a:ea typeface="Lucida Sans Unicode" pitchFamily="34" charset="0"/>
                <a:cs typeface="Lucida Sans Unicode" pitchFamily="34" charset="0"/>
              </a:rPr>
              <a:t>Régional</a:t>
            </a:r>
            <a:r>
              <a:rPr lang="en-GB" dirty="0">
                <a:latin typeface="Times New Roman" pitchFamily="18" charset="0"/>
                <a:ea typeface="Lucida Sans Unicode" pitchFamily="34" charset="0"/>
                <a:cs typeface="Lucida Sans Unicode" pitchFamily="34" charset="0"/>
              </a:rPr>
              <a:t> - TOULOUSE - 0309</a:t>
            </a:r>
          </a:p>
        </p:txBody>
      </p:sp>
      <p:sp>
        <p:nvSpPr>
          <p:cNvPr id="142341" name="Espace réservé du pied de page 4"/>
          <p:cNvSpPr>
            <a:spLocks noGrp="1"/>
          </p:cNvSpPr>
          <p:nvPr>
            <p:ph type="ftr" sz="quarter"/>
          </p:nvPr>
        </p:nvSpPr>
        <p:spPr>
          <a:noFill/>
        </p:spPr>
        <p:txBody>
          <a:bodyPr/>
          <a:lstStyle/>
          <a:p>
            <a:pPr>
              <a:buFont typeface="Wingdings" pitchFamily="2" charset="2"/>
              <a:buNone/>
            </a:pPr>
            <a:r>
              <a:rPr lang="en-GB">
                <a:latin typeface="Times New Roman" pitchFamily="18" charset="0"/>
                <a:ea typeface="Lucida Sans Unicode" pitchFamily="34" charset="0"/>
                <a:cs typeface="Lucida Sans Unicode" pitchFamily="34" charset="0"/>
              </a:rPr>
              <a:t>A.A.C.T.F.E. – Le contrôle de gestion de l'achat public - C.N.F.P.T </a:t>
            </a:r>
          </a:p>
        </p:txBody>
      </p:sp>
      <p:sp>
        <p:nvSpPr>
          <p:cNvPr id="142342" name="Espace réservé du numéro de diapositive 5"/>
          <p:cNvSpPr>
            <a:spLocks noGrp="1"/>
          </p:cNvSpPr>
          <p:nvPr>
            <p:ph type="sldNum" sz="quarter"/>
          </p:nvPr>
        </p:nvSpPr>
        <p:spPr>
          <a:noFill/>
        </p:spPr>
        <p:txBody>
          <a:bodyPr/>
          <a:lstStyle/>
          <a:p>
            <a:fld id="{F3467FE5-63E8-4E60-8F79-DECBA2F4EC2F}" type="slidenum">
              <a:rPr lang="en-GB"/>
              <a:pPr/>
              <a:t>7</a:t>
            </a:fld>
            <a:endParaRPr lang="en-GB"/>
          </a:p>
        </p:txBody>
      </p:sp>
    </p:spTree>
    <p:extLst>
      <p:ext uri="{BB962C8B-B14F-4D97-AF65-F5344CB8AC3E}">
        <p14:creationId xmlns:p14="http://schemas.microsoft.com/office/powerpoint/2010/main" val="3470954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Espace réservé de l'image des diapositives 1"/>
          <p:cNvSpPr>
            <a:spLocks noGrp="1" noRot="1" noChangeAspect="1" noTextEdit="1"/>
          </p:cNvSpPr>
          <p:nvPr>
            <p:ph type="sldImg"/>
          </p:nvPr>
        </p:nvSpPr>
        <p:spPr>
          <a:ln/>
        </p:spPr>
      </p:sp>
      <p:sp>
        <p:nvSpPr>
          <p:cNvPr id="138243" name="Espace réservé des commentaires 2"/>
          <p:cNvSpPr>
            <a:spLocks noGrp="1"/>
          </p:cNvSpPr>
          <p:nvPr>
            <p:ph type="body" idx="1"/>
          </p:nvPr>
        </p:nvSpPr>
        <p:spPr>
          <a:noFill/>
          <a:ln/>
        </p:spPr>
        <p:txBody>
          <a:bodyPr/>
          <a:lstStyle/>
          <a:p>
            <a:endParaRPr lang="fr-FR" altLang="fr-FR">
              <a:latin typeface="Times New Roman" pitchFamily="18" charset="0"/>
            </a:endParaRPr>
          </a:p>
        </p:txBody>
      </p:sp>
      <p:sp>
        <p:nvSpPr>
          <p:cNvPr id="138244" name="Espace réservé de la date 3"/>
          <p:cNvSpPr>
            <a:spLocks noGrp="1"/>
          </p:cNvSpPr>
          <p:nvPr>
            <p:ph type="dt" sz="quarter" idx="1"/>
          </p:nvPr>
        </p:nvSpPr>
        <p:spPr>
          <a:noFill/>
        </p:spPr>
        <p:txBody>
          <a:bodyPr/>
          <a:lstStyle/>
          <a:p>
            <a:pPr>
              <a:buFont typeface="Wingdings" pitchFamily="2" charset="2"/>
              <a:buNone/>
            </a:pPr>
            <a:r>
              <a:rPr lang="en-GB" altLang="fr-FR"/>
              <a:t>Conseil Régional - TOULOUSE - 0309</a:t>
            </a:r>
          </a:p>
        </p:txBody>
      </p:sp>
      <p:sp>
        <p:nvSpPr>
          <p:cNvPr id="138245" name="Espace réservé du pied de page 4"/>
          <p:cNvSpPr>
            <a:spLocks noGrp="1"/>
          </p:cNvSpPr>
          <p:nvPr>
            <p:ph type="ftr" sz="quarter" idx="4"/>
          </p:nvPr>
        </p:nvSpPr>
        <p:spPr>
          <a:noFill/>
        </p:spPr>
        <p:txBody>
          <a:bodyPr/>
          <a:lstStyle/>
          <a:p>
            <a:pPr>
              <a:buFont typeface="Wingdings" pitchFamily="2" charset="2"/>
              <a:buNone/>
            </a:pPr>
            <a:r>
              <a:rPr lang="en-GB" altLang="fr-FR"/>
              <a:t>A.A.C.T.F.E. – Le contrôle de gestion de l'achat public - C.N.F.P.T </a:t>
            </a:r>
          </a:p>
        </p:txBody>
      </p:sp>
      <p:sp>
        <p:nvSpPr>
          <p:cNvPr id="138246" name="Espace réservé du numéro de diapositive 5"/>
          <p:cNvSpPr>
            <a:spLocks noGrp="1"/>
          </p:cNvSpPr>
          <p:nvPr>
            <p:ph type="sldNum" sz="quarter" idx="5"/>
          </p:nvPr>
        </p:nvSpPr>
        <p:spPr>
          <a:noFill/>
        </p:spPr>
        <p:txBody>
          <a:bodyPr/>
          <a:lstStyle/>
          <a:p>
            <a:fld id="{E1B70EC1-4AEE-4AA8-8759-1E0742CC6CC8}" type="slidenum">
              <a:rPr lang="en-GB" altLang="fr-FR" smtClean="0"/>
              <a:pPr/>
              <a:t>9</a:t>
            </a:fld>
            <a:endParaRPr lang="en-GB" altLang="fr-FR"/>
          </a:p>
        </p:txBody>
      </p:sp>
    </p:spTree>
    <p:extLst>
      <p:ext uri="{BB962C8B-B14F-4D97-AF65-F5344CB8AC3E}">
        <p14:creationId xmlns:p14="http://schemas.microsoft.com/office/powerpoint/2010/main" val="1517024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FEE2A4-0F5D-68A9-3298-82A238D8518A}"/>
            </a:ext>
          </a:extLst>
        </p:cNvPr>
        <p:cNvGrpSpPr/>
        <p:nvPr/>
      </p:nvGrpSpPr>
      <p:grpSpPr>
        <a:xfrm>
          <a:off x="0" y="0"/>
          <a:ext cx="0" cy="0"/>
          <a:chOff x="0" y="0"/>
          <a:chExt cx="0" cy="0"/>
        </a:xfrm>
      </p:grpSpPr>
      <p:sp>
        <p:nvSpPr>
          <p:cNvPr id="138242" name="Espace réservé de l'image des diapositives 1">
            <a:extLst>
              <a:ext uri="{FF2B5EF4-FFF2-40B4-BE49-F238E27FC236}">
                <a16:creationId xmlns:a16="http://schemas.microsoft.com/office/drawing/2014/main" id="{56E3107A-08E6-CE93-DCE9-DE7B684CCE44}"/>
              </a:ext>
            </a:extLst>
          </p:cNvPr>
          <p:cNvSpPr>
            <a:spLocks noGrp="1" noRot="1" noChangeAspect="1" noTextEdit="1"/>
          </p:cNvSpPr>
          <p:nvPr>
            <p:ph type="sldImg"/>
          </p:nvPr>
        </p:nvSpPr>
        <p:spPr>
          <a:ln/>
        </p:spPr>
      </p:sp>
      <p:sp>
        <p:nvSpPr>
          <p:cNvPr id="138243" name="Espace réservé des commentaires 2">
            <a:extLst>
              <a:ext uri="{FF2B5EF4-FFF2-40B4-BE49-F238E27FC236}">
                <a16:creationId xmlns:a16="http://schemas.microsoft.com/office/drawing/2014/main" id="{B4182BCE-911E-A850-EA39-D0244546D249}"/>
              </a:ext>
            </a:extLst>
          </p:cNvPr>
          <p:cNvSpPr>
            <a:spLocks noGrp="1"/>
          </p:cNvSpPr>
          <p:nvPr>
            <p:ph type="body" idx="1"/>
          </p:nvPr>
        </p:nvSpPr>
        <p:spPr>
          <a:noFill/>
          <a:ln/>
        </p:spPr>
        <p:txBody>
          <a:bodyPr/>
          <a:lstStyle/>
          <a:p>
            <a:endParaRPr lang="fr-FR" altLang="fr-FR">
              <a:latin typeface="Times New Roman" pitchFamily="18" charset="0"/>
            </a:endParaRPr>
          </a:p>
        </p:txBody>
      </p:sp>
      <p:sp>
        <p:nvSpPr>
          <p:cNvPr id="138244" name="Espace réservé de la date 3">
            <a:extLst>
              <a:ext uri="{FF2B5EF4-FFF2-40B4-BE49-F238E27FC236}">
                <a16:creationId xmlns:a16="http://schemas.microsoft.com/office/drawing/2014/main" id="{AEFC6CC3-F36E-D477-01BB-D2C562E96A6A}"/>
              </a:ext>
            </a:extLst>
          </p:cNvPr>
          <p:cNvSpPr>
            <a:spLocks noGrp="1"/>
          </p:cNvSpPr>
          <p:nvPr>
            <p:ph type="dt" sz="quarter" idx="1"/>
          </p:nvPr>
        </p:nvSpPr>
        <p:spPr>
          <a:noFill/>
        </p:spPr>
        <p:txBody>
          <a:bodyPr/>
          <a:lstStyle/>
          <a:p>
            <a:pPr>
              <a:buFont typeface="Wingdings" pitchFamily="2" charset="2"/>
              <a:buNone/>
            </a:pPr>
            <a:r>
              <a:rPr lang="en-GB" altLang="fr-FR"/>
              <a:t>Conseil Régional - TOULOUSE - 0309</a:t>
            </a:r>
          </a:p>
        </p:txBody>
      </p:sp>
      <p:sp>
        <p:nvSpPr>
          <p:cNvPr id="138245" name="Espace réservé du pied de page 4">
            <a:extLst>
              <a:ext uri="{FF2B5EF4-FFF2-40B4-BE49-F238E27FC236}">
                <a16:creationId xmlns:a16="http://schemas.microsoft.com/office/drawing/2014/main" id="{0E869609-3875-B3F1-436F-5EBDC5D6630B}"/>
              </a:ext>
            </a:extLst>
          </p:cNvPr>
          <p:cNvSpPr>
            <a:spLocks noGrp="1"/>
          </p:cNvSpPr>
          <p:nvPr>
            <p:ph type="ftr" sz="quarter" idx="4"/>
          </p:nvPr>
        </p:nvSpPr>
        <p:spPr>
          <a:noFill/>
        </p:spPr>
        <p:txBody>
          <a:bodyPr/>
          <a:lstStyle/>
          <a:p>
            <a:pPr>
              <a:buFont typeface="Wingdings" pitchFamily="2" charset="2"/>
              <a:buNone/>
            </a:pPr>
            <a:r>
              <a:rPr lang="en-GB" altLang="fr-FR"/>
              <a:t>A.A.C.T.F.E. – Le contrôle de gestion de l'achat public - C.N.F.P.T </a:t>
            </a:r>
          </a:p>
        </p:txBody>
      </p:sp>
      <p:sp>
        <p:nvSpPr>
          <p:cNvPr id="138246" name="Espace réservé du numéro de diapositive 5">
            <a:extLst>
              <a:ext uri="{FF2B5EF4-FFF2-40B4-BE49-F238E27FC236}">
                <a16:creationId xmlns:a16="http://schemas.microsoft.com/office/drawing/2014/main" id="{BDE8AEED-3C1E-F7CB-4A16-02F833A58F46}"/>
              </a:ext>
            </a:extLst>
          </p:cNvPr>
          <p:cNvSpPr>
            <a:spLocks noGrp="1"/>
          </p:cNvSpPr>
          <p:nvPr>
            <p:ph type="sldNum" sz="quarter" idx="5"/>
          </p:nvPr>
        </p:nvSpPr>
        <p:spPr>
          <a:noFill/>
        </p:spPr>
        <p:txBody>
          <a:bodyPr/>
          <a:lstStyle/>
          <a:p>
            <a:fld id="{E1B70EC1-4AEE-4AA8-8759-1E0742CC6CC8}" type="slidenum">
              <a:rPr lang="en-GB" altLang="fr-FR" smtClean="0"/>
              <a:pPr/>
              <a:t>10</a:t>
            </a:fld>
            <a:endParaRPr lang="en-GB" altLang="fr-FR"/>
          </a:p>
        </p:txBody>
      </p:sp>
    </p:spTree>
    <p:extLst>
      <p:ext uri="{BB962C8B-B14F-4D97-AF65-F5344CB8AC3E}">
        <p14:creationId xmlns:p14="http://schemas.microsoft.com/office/powerpoint/2010/main" val="33895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Les Concessions</a:t>
            </a:r>
          </a:p>
        </p:txBody>
      </p:sp>
      <p:sp>
        <p:nvSpPr>
          <p:cNvPr id="6" name="Espace réservé du numéro de diapositive 5"/>
          <p:cNvSpPr>
            <a:spLocks noGrp="1"/>
          </p:cNvSpPr>
          <p:nvPr>
            <p:ph type="sldNum" sz="quarter" idx="12"/>
          </p:nvPr>
        </p:nvSpPr>
        <p:spPr/>
        <p:txBody>
          <a:bodyPr/>
          <a:lstStyle/>
          <a:p>
            <a:fld id="{D15F0B4D-65A7-442B-B1DE-E21077D8CAA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Les Concessions</a:t>
            </a:r>
          </a:p>
        </p:txBody>
      </p:sp>
      <p:sp>
        <p:nvSpPr>
          <p:cNvPr id="6" name="Espace réservé du numéro de diapositive 5"/>
          <p:cNvSpPr>
            <a:spLocks noGrp="1"/>
          </p:cNvSpPr>
          <p:nvPr>
            <p:ph type="sldNum" sz="quarter" idx="12"/>
          </p:nvPr>
        </p:nvSpPr>
        <p:spPr/>
        <p:txBody>
          <a:bodyPr/>
          <a:lstStyle/>
          <a:p>
            <a:fld id="{D15F0B4D-65A7-442B-B1DE-E21077D8CAA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Les Concessions</a:t>
            </a:r>
          </a:p>
        </p:txBody>
      </p:sp>
      <p:sp>
        <p:nvSpPr>
          <p:cNvPr id="6" name="Espace réservé du numéro de diapositive 5"/>
          <p:cNvSpPr>
            <a:spLocks noGrp="1"/>
          </p:cNvSpPr>
          <p:nvPr>
            <p:ph type="sldNum" sz="quarter" idx="12"/>
          </p:nvPr>
        </p:nvSpPr>
        <p:spPr/>
        <p:txBody>
          <a:bodyPr/>
          <a:lstStyle/>
          <a:p>
            <a:fld id="{D15F0B4D-65A7-442B-B1DE-E21077D8CAA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Les Concessions</a:t>
            </a:r>
          </a:p>
        </p:txBody>
      </p:sp>
      <p:sp>
        <p:nvSpPr>
          <p:cNvPr id="6" name="Espace réservé du numéro de diapositive 5"/>
          <p:cNvSpPr>
            <a:spLocks noGrp="1"/>
          </p:cNvSpPr>
          <p:nvPr>
            <p:ph type="sldNum" sz="quarter" idx="12"/>
          </p:nvPr>
        </p:nvSpPr>
        <p:spPr/>
        <p:txBody>
          <a:bodyPr/>
          <a:lstStyle/>
          <a:p>
            <a:fld id="{D15F0B4D-65A7-442B-B1DE-E21077D8CAA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Les Concessions</a:t>
            </a:r>
          </a:p>
        </p:txBody>
      </p:sp>
      <p:sp>
        <p:nvSpPr>
          <p:cNvPr id="6" name="Espace réservé du numéro de diapositive 5"/>
          <p:cNvSpPr>
            <a:spLocks noGrp="1"/>
          </p:cNvSpPr>
          <p:nvPr>
            <p:ph type="sldNum" sz="quarter" idx="12"/>
          </p:nvPr>
        </p:nvSpPr>
        <p:spPr/>
        <p:txBody>
          <a:bodyPr/>
          <a:lstStyle/>
          <a:p>
            <a:fld id="{D15F0B4D-65A7-442B-B1DE-E21077D8CAA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a:t>Les Concessions</a:t>
            </a:r>
          </a:p>
        </p:txBody>
      </p:sp>
      <p:sp>
        <p:nvSpPr>
          <p:cNvPr id="7" name="Espace réservé du numéro de diapositive 6"/>
          <p:cNvSpPr>
            <a:spLocks noGrp="1"/>
          </p:cNvSpPr>
          <p:nvPr>
            <p:ph type="sldNum" sz="quarter" idx="12"/>
          </p:nvPr>
        </p:nvSpPr>
        <p:spPr/>
        <p:txBody>
          <a:bodyPr/>
          <a:lstStyle/>
          <a:p>
            <a:fld id="{D15F0B4D-65A7-442B-B1DE-E21077D8CAA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r>
              <a:rPr lang="fr-FR"/>
              <a:t>Les Concessions</a:t>
            </a:r>
          </a:p>
        </p:txBody>
      </p:sp>
      <p:sp>
        <p:nvSpPr>
          <p:cNvPr id="9" name="Espace réservé du numéro de diapositive 8"/>
          <p:cNvSpPr>
            <a:spLocks noGrp="1"/>
          </p:cNvSpPr>
          <p:nvPr>
            <p:ph type="sldNum" sz="quarter" idx="12"/>
          </p:nvPr>
        </p:nvSpPr>
        <p:spPr/>
        <p:txBody>
          <a:bodyPr/>
          <a:lstStyle/>
          <a:p>
            <a:fld id="{D15F0B4D-65A7-442B-B1DE-E21077D8CAA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a:t>Les Concessions</a:t>
            </a:r>
          </a:p>
        </p:txBody>
      </p:sp>
      <p:sp>
        <p:nvSpPr>
          <p:cNvPr id="5" name="Espace réservé du numéro de diapositive 4"/>
          <p:cNvSpPr>
            <a:spLocks noGrp="1"/>
          </p:cNvSpPr>
          <p:nvPr>
            <p:ph type="sldNum" sz="quarter" idx="12"/>
          </p:nvPr>
        </p:nvSpPr>
        <p:spPr/>
        <p:txBody>
          <a:bodyPr/>
          <a:lstStyle/>
          <a:p>
            <a:fld id="{D15F0B4D-65A7-442B-B1DE-E21077D8CAA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a:t>Les Concessions</a:t>
            </a:r>
          </a:p>
        </p:txBody>
      </p:sp>
      <p:sp>
        <p:nvSpPr>
          <p:cNvPr id="4" name="Espace réservé du numéro de diapositive 3"/>
          <p:cNvSpPr>
            <a:spLocks noGrp="1"/>
          </p:cNvSpPr>
          <p:nvPr>
            <p:ph type="sldNum" sz="quarter" idx="12"/>
          </p:nvPr>
        </p:nvSpPr>
        <p:spPr/>
        <p:txBody>
          <a:bodyPr/>
          <a:lstStyle/>
          <a:p>
            <a:fld id="{D15F0B4D-65A7-442B-B1DE-E21077D8CAA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a:t>Les Concessions</a:t>
            </a:r>
          </a:p>
        </p:txBody>
      </p:sp>
      <p:sp>
        <p:nvSpPr>
          <p:cNvPr id="7" name="Espace réservé du numéro de diapositive 6"/>
          <p:cNvSpPr>
            <a:spLocks noGrp="1"/>
          </p:cNvSpPr>
          <p:nvPr>
            <p:ph type="sldNum" sz="quarter" idx="12"/>
          </p:nvPr>
        </p:nvSpPr>
        <p:spPr/>
        <p:txBody>
          <a:bodyPr/>
          <a:lstStyle/>
          <a:p>
            <a:fld id="{D15F0B4D-65A7-442B-B1DE-E21077D8CAA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a:t>Les Concessions</a:t>
            </a:r>
          </a:p>
        </p:txBody>
      </p:sp>
      <p:sp>
        <p:nvSpPr>
          <p:cNvPr id="7" name="Espace réservé du numéro de diapositive 6"/>
          <p:cNvSpPr>
            <a:spLocks noGrp="1"/>
          </p:cNvSpPr>
          <p:nvPr>
            <p:ph type="sldNum" sz="quarter" idx="12"/>
          </p:nvPr>
        </p:nvSpPr>
        <p:spPr/>
        <p:txBody>
          <a:bodyPr/>
          <a:lstStyle/>
          <a:p>
            <a:fld id="{D15F0B4D-65A7-442B-B1DE-E21077D8CAA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Les Concessions</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F0B4D-65A7-442B-B1DE-E21077D8CAA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37701019&amp;idArticle=LEGIARTI000037705001&amp;dateTexte=&amp;categorieLien=cid" TargetMode="External"/><Relationship Id="rId2" Type="http://schemas.openxmlformats.org/officeDocument/2006/relationships/hyperlink" Target="https://www.legifrance.gouv.fr/affichCodeArticle.do?cidTexte=LEGITEXT000037701019&amp;idArticle=LEGIARTI000037703316&amp;dateTexte=&amp;categorieLien=cid"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economie.gouv.fr/daj/modalites-mise-concurrence-contrats-concessions-2019" TargetMode="External"/><Relationship Id="rId7" Type="http://schemas.openxmlformats.org/officeDocument/2006/relationships/image" Target="../media/image2.png"/><Relationship Id="rId2" Type="http://schemas.openxmlformats.org/officeDocument/2006/relationships/hyperlink" Target="https://www.economie.gouv.fr/daj/determination-valeur-estimee-duree-contrats-concessions-2019" TargetMode="External"/><Relationship Id="rId1" Type="http://schemas.openxmlformats.org/officeDocument/2006/relationships/slideLayout" Target="../slideLayouts/slideLayout2.xml"/><Relationship Id="rId6" Type="http://schemas.openxmlformats.org/officeDocument/2006/relationships/hyperlink" Target="%0dhttp:/www.aapasso.fr%0d" TargetMode="External"/><Relationship Id="rId5" Type="http://schemas.openxmlformats.org/officeDocument/2006/relationships/hyperlink" Target="http://www.economie.gouv.fr/daj/marches-publics" TargetMode="External"/><Relationship Id="rId4" Type="http://schemas.openxmlformats.org/officeDocument/2006/relationships/hyperlink" Target="https://www.economie.gouv.fr/daj/modalites-publicite-contrats-concessions-2019"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0633&amp;idArticle=LEGIARTI00000638920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4"/>
          <p:cNvSpPr>
            <a:spLocks noChangeArrowheads="1"/>
          </p:cNvSpPr>
          <p:nvPr/>
        </p:nvSpPr>
        <p:spPr bwMode="auto">
          <a:xfrm>
            <a:off x="609600" y="2971800"/>
            <a:ext cx="8077200" cy="2514600"/>
          </a:xfrm>
          <a:prstGeom prst="rect">
            <a:avLst/>
          </a:prstGeom>
          <a:noFill/>
          <a:ln w="9525">
            <a:noFill/>
            <a:miter lim="800000"/>
            <a:headEnd/>
            <a:tailEnd/>
          </a:ln>
        </p:spPr>
        <p:txBody>
          <a:bodyPr/>
          <a:lstStyle/>
          <a:p>
            <a:pPr marL="342900" indent="-342900">
              <a:lnSpc>
                <a:spcPct val="150000"/>
              </a:lnSpc>
              <a:spcBef>
                <a:spcPct val="20000"/>
              </a:spcBef>
              <a:buFontTx/>
              <a:buChar char="•"/>
            </a:pPr>
            <a:endParaRPr lang="fr-FR" sz="2000" dirty="0">
              <a:latin typeface="Times New Roman" pitchFamily="18" charset="0"/>
            </a:endParaRPr>
          </a:p>
        </p:txBody>
      </p:sp>
      <p:sp>
        <p:nvSpPr>
          <p:cNvPr id="185351" name="ZoneTexte 1"/>
          <p:cNvSpPr txBox="1">
            <a:spLocks noChangeArrowheads="1"/>
          </p:cNvSpPr>
          <p:nvPr/>
        </p:nvSpPr>
        <p:spPr bwMode="auto">
          <a:xfrm>
            <a:off x="609600" y="1339592"/>
            <a:ext cx="7920880" cy="4154984"/>
          </a:xfrm>
          <a:prstGeom prst="rect">
            <a:avLst/>
          </a:prstGeom>
          <a:solidFill>
            <a:srgbClr val="002060"/>
          </a:solidFill>
          <a:ln w="9525">
            <a:solidFill>
              <a:schemeClr val="tx1">
                <a:lumMod val="50000"/>
                <a:lumOff val="50000"/>
              </a:schemeClr>
            </a:solidFill>
            <a:miter lim="800000"/>
            <a:headEnd/>
            <a:tailEnd/>
          </a:ln>
        </p:spPr>
        <p:txBody>
          <a:bodyPr wrap="square">
            <a:spAutoFit/>
          </a:bodyPr>
          <a:lstStyle/>
          <a:p>
            <a:pPr marL="285750" indent="-285750">
              <a:defRPr/>
            </a:pPr>
            <a:endParaRPr lang="fr-FR" sz="3600" b="1" dirty="0">
              <a:solidFill>
                <a:schemeClr val="bg1"/>
              </a:solidFill>
              <a:latin typeface="Arial" pitchFamily="34" charset="0"/>
              <a:cs typeface="Arial" pitchFamily="34" charset="0"/>
            </a:endParaRPr>
          </a:p>
          <a:p>
            <a:pPr marL="285750" indent="-285750" algn="ctr">
              <a:defRPr/>
            </a:pPr>
            <a:r>
              <a:rPr lang="fr-FR" sz="2800" b="1" dirty="0">
                <a:solidFill>
                  <a:schemeClr val="bg1"/>
                </a:solidFill>
                <a:latin typeface="Arial" pitchFamily="34" charset="0"/>
                <a:cs typeface="Arial" pitchFamily="34" charset="0"/>
              </a:rPr>
              <a:t> 	Révision des directives européennes</a:t>
            </a:r>
          </a:p>
          <a:p>
            <a:pPr marL="285750" indent="-285750" algn="ctr">
              <a:defRPr/>
            </a:pPr>
            <a:endParaRPr lang="fr-FR" sz="2800" b="1" dirty="0">
              <a:solidFill>
                <a:schemeClr val="bg1"/>
              </a:solidFill>
              <a:latin typeface="Arial" pitchFamily="34" charset="0"/>
              <a:cs typeface="Arial" pitchFamily="34" charset="0"/>
            </a:endParaRPr>
          </a:p>
          <a:p>
            <a:pPr marL="285750" indent="-285750" algn="ctr">
              <a:defRPr/>
            </a:pPr>
            <a:r>
              <a:rPr lang="fr-FR" sz="3600" b="1" dirty="0">
                <a:solidFill>
                  <a:schemeClr val="bg1"/>
                </a:solidFill>
                <a:latin typeface="Arial" pitchFamily="34" charset="0"/>
                <a:cs typeface="Arial" pitchFamily="34" charset="0"/>
              </a:rPr>
              <a:t>Les concessions</a:t>
            </a:r>
          </a:p>
          <a:p>
            <a:pPr marL="285750" indent="-285750" algn="ctr">
              <a:defRPr/>
            </a:pPr>
            <a:endParaRPr lang="fr-FR" sz="2800" b="1" dirty="0">
              <a:solidFill>
                <a:schemeClr val="bg1"/>
              </a:solidFill>
              <a:latin typeface="Arial" pitchFamily="34" charset="0"/>
              <a:cs typeface="Arial" pitchFamily="34" charset="0"/>
            </a:endParaRPr>
          </a:p>
          <a:p>
            <a:pPr algn="ctr">
              <a:buClr>
                <a:srgbClr val="000000"/>
              </a:buClr>
              <a:buSzPct val="100000"/>
            </a:pPr>
            <a:r>
              <a:rPr lang="fr-FR" altLang="fr-FR" sz="2400" b="1" dirty="0">
                <a:solidFill>
                  <a:schemeClr val="bg1"/>
                </a:solidFill>
                <a:latin typeface="Arial" panose="020B0604020202020204" pitchFamily="34" charset="0"/>
                <a:cs typeface="Arial" pitchFamily="34" charset="0"/>
              </a:rPr>
              <a:t>Transposition de la directive </a:t>
            </a:r>
          </a:p>
          <a:p>
            <a:pPr algn="ctr">
              <a:buClr>
                <a:srgbClr val="000000"/>
              </a:buClr>
              <a:buSzPct val="100000"/>
            </a:pPr>
            <a:r>
              <a:rPr lang="fr-FR" sz="2400" b="1" dirty="0">
                <a:solidFill>
                  <a:schemeClr val="bg1"/>
                </a:solidFill>
                <a:latin typeface="Arial" panose="020B0604020202020204" pitchFamily="34" charset="0"/>
                <a:cs typeface="Arial" pitchFamily="34" charset="0"/>
              </a:rPr>
              <a:t>2014/23/UE du 26 février 2014</a:t>
            </a:r>
          </a:p>
          <a:p>
            <a:pPr marL="285750" indent="-285750" algn="ctr">
              <a:defRPr/>
            </a:pPr>
            <a:endParaRPr lang="fr-FR" sz="2800" b="1" dirty="0">
              <a:solidFill>
                <a:schemeClr val="bg1"/>
              </a:solidFill>
              <a:latin typeface="Arial" pitchFamily="34" charset="0"/>
              <a:cs typeface="Arial" pitchFamily="34" charset="0"/>
            </a:endParaRPr>
          </a:p>
          <a:p>
            <a:pPr marL="285750" indent="-285750" algn="l">
              <a:defRPr/>
            </a:pPr>
            <a:endParaRPr lang="fr-FR" sz="3200" dirty="0">
              <a:solidFill>
                <a:schemeClr val="tx1">
                  <a:lumMod val="75000"/>
                  <a:lumOff val="25000"/>
                </a:schemeClr>
              </a:solidFill>
              <a:latin typeface="+mj-lt"/>
            </a:endParaRPr>
          </a:p>
        </p:txBody>
      </p:sp>
      <p:sp>
        <p:nvSpPr>
          <p:cNvPr id="11" name="Espace réservé du numéro de diapositive 10"/>
          <p:cNvSpPr>
            <a:spLocks noGrp="1"/>
          </p:cNvSpPr>
          <p:nvPr>
            <p:ph type="sldNum" sz="quarter" idx="12"/>
          </p:nvPr>
        </p:nvSpPr>
        <p:spPr>
          <a:xfrm>
            <a:off x="6156176" y="6341256"/>
            <a:ext cx="2133600" cy="365125"/>
          </a:xfrm>
        </p:spPr>
        <p:txBody>
          <a:bodyPr/>
          <a:lstStyle/>
          <a:p>
            <a:r>
              <a:rPr lang="fr-FR" dirty="0"/>
              <a:t>Janvier 2025</a:t>
            </a:r>
          </a:p>
        </p:txBody>
      </p:sp>
      <p:pic>
        <p:nvPicPr>
          <p:cNvPr id="1026" name="Image 1">
            <a:extLst>
              <a:ext uri="{FF2B5EF4-FFF2-40B4-BE49-F238E27FC236}">
                <a16:creationId xmlns:a16="http://schemas.microsoft.com/office/drawing/2014/main" id="{02EAD238-4AE9-40D1-A6E2-F696397B6D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1247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9811E-2317-AF10-C16D-E76A4B8711EE}"/>
            </a:ext>
          </a:extLst>
        </p:cNvPr>
        <p:cNvGrpSpPr/>
        <p:nvPr/>
      </p:nvGrpSpPr>
      <p:grpSpPr>
        <a:xfrm>
          <a:off x="0" y="0"/>
          <a:ext cx="0" cy="0"/>
          <a:chOff x="0" y="0"/>
          <a:chExt cx="0" cy="0"/>
        </a:xfrm>
      </p:grpSpPr>
      <p:sp>
        <p:nvSpPr>
          <p:cNvPr id="105474" name="Titre 1">
            <a:extLst>
              <a:ext uri="{FF2B5EF4-FFF2-40B4-BE49-F238E27FC236}">
                <a16:creationId xmlns:a16="http://schemas.microsoft.com/office/drawing/2014/main" id="{855464E6-E2D8-B38E-3D7D-7C675816F432}"/>
              </a:ext>
            </a:extLst>
          </p:cNvPr>
          <p:cNvSpPr>
            <a:spLocks noGrp="1"/>
          </p:cNvSpPr>
          <p:nvPr>
            <p:ph type="title"/>
          </p:nvPr>
        </p:nvSpPr>
        <p:spPr>
          <a:xfrm>
            <a:off x="827584" y="260350"/>
            <a:ext cx="8065591" cy="576263"/>
          </a:xfrm>
          <a:solidFill>
            <a:srgbClr val="002060"/>
          </a:solidFill>
        </p:spPr>
        <p:txBody>
          <a:bodyPr>
            <a:normAutofit fontScale="90000"/>
          </a:bodyPr>
          <a:lstStyle/>
          <a:p>
            <a:pPr algn="l"/>
            <a:br>
              <a:rPr lang="fr-FR" altLang="fr-FR" sz="3100" b="1" dirty="0">
                <a:latin typeface="Arial Narrow" pitchFamily="34" charset="0"/>
              </a:rPr>
            </a:br>
            <a:r>
              <a:rPr lang="fr-FR" altLang="fr-FR" sz="3100" b="1" dirty="0">
                <a:latin typeface="Arial Narrow" pitchFamily="34" charset="0"/>
              </a:rPr>
              <a:t> </a:t>
            </a:r>
            <a:r>
              <a:rPr lang="fr-FR" altLang="fr-FR" sz="2700" b="1" dirty="0">
                <a:solidFill>
                  <a:schemeClr val="bg1"/>
                </a:solidFill>
                <a:latin typeface="Arial" pitchFamily="34" charset="0"/>
                <a:cs typeface="Arial" pitchFamily="34" charset="0"/>
              </a:rPr>
              <a:t>2. Définition de la notion de concession, en bref</a:t>
            </a:r>
            <a:br>
              <a:rPr lang="fr-FR" altLang="fr-FR" sz="2700" dirty="0">
                <a:solidFill>
                  <a:srgbClr val="FF0000"/>
                </a:solidFill>
                <a:latin typeface="Arial" pitchFamily="34" charset="0"/>
                <a:cs typeface="Arial" pitchFamily="34" charset="0"/>
              </a:rPr>
            </a:br>
            <a:endParaRPr lang="fr-FR" altLang="fr-FR" sz="2700" dirty="0">
              <a:solidFill>
                <a:srgbClr val="FF0000"/>
              </a:solidFill>
              <a:latin typeface="Arial" pitchFamily="34" charset="0"/>
              <a:cs typeface="Arial" pitchFamily="34" charset="0"/>
            </a:endParaRPr>
          </a:p>
        </p:txBody>
      </p:sp>
      <p:sp>
        <p:nvSpPr>
          <p:cNvPr id="107523" name="Espace réservé du contenu 2">
            <a:extLst>
              <a:ext uri="{FF2B5EF4-FFF2-40B4-BE49-F238E27FC236}">
                <a16:creationId xmlns:a16="http://schemas.microsoft.com/office/drawing/2014/main" id="{564AAFF0-821B-72EE-1C2D-53011A143112}"/>
              </a:ext>
            </a:extLst>
          </p:cNvPr>
          <p:cNvSpPr>
            <a:spLocks noGrp="1"/>
          </p:cNvSpPr>
          <p:nvPr>
            <p:ph idx="1"/>
          </p:nvPr>
        </p:nvSpPr>
        <p:spPr>
          <a:xfrm>
            <a:off x="323528" y="1196975"/>
            <a:ext cx="8641085" cy="4710113"/>
          </a:xfrm>
        </p:spPr>
        <p:txBody>
          <a:bodyPr>
            <a:normAutofit/>
          </a:bodyPr>
          <a:lstStyle/>
          <a:p>
            <a:pPr lvl="0" algn="just">
              <a:buSzPts val="2200"/>
            </a:pPr>
            <a:r>
              <a:rPr lang="fr-FR" sz="2400" b="1" u="none" strike="noStrike" cap="none" dirty="0">
                <a:solidFill>
                  <a:schemeClr val="dk1"/>
                </a:solidFill>
                <a:latin typeface="Arial" panose="020B0604020202020204" pitchFamily="34" charset="0"/>
                <a:cs typeface="Arial" panose="020B0604020202020204" pitchFamily="34" charset="0"/>
                <a:sym typeface="Arial"/>
              </a:rPr>
              <a:t>Un</a:t>
            </a:r>
            <a:r>
              <a:rPr lang="fr-FR" sz="2400" b="1" dirty="0">
                <a:solidFill>
                  <a:schemeClr val="dk1"/>
                </a:solidFill>
                <a:latin typeface="Arial" panose="020B0604020202020204" pitchFamily="34" charset="0"/>
                <a:cs typeface="Arial" panose="020B0604020202020204" pitchFamily="34" charset="0"/>
              </a:rPr>
              <a:t>e </a:t>
            </a:r>
            <a:r>
              <a:rPr lang="fr-FR" sz="2400" b="1" dirty="0">
                <a:solidFill>
                  <a:srgbClr val="002060"/>
                </a:solidFill>
                <a:latin typeface="Arial" panose="020B0604020202020204" pitchFamily="34" charset="0"/>
                <a:cs typeface="Arial" panose="020B0604020202020204" pitchFamily="34" charset="0"/>
              </a:rPr>
              <a:t>concession</a:t>
            </a:r>
            <a:r>
              <a:rPr lang="fr-FR" sz="2400" b="1" dirty="0">
                <a:solidFill>
                  <a:schemeClr val="dk1"/>
                </a:solidFill>
                <a:latin typeface="Arial" panose="020B0604020202020204" pitchFamily="34" charset="0"/>
                <a:cs typeface="Arial" panose="020B0604020202020204" pitchFamily="34" charset="0"/>
              </a:rPr>
              <a:t> est donc : </a:t>
            </a:r>
          </a:p>
          <a:p>
            <a:pPr lvl="0" algn="just">
              <a:buSzPts val="2200"/>
            </a:pPr>
            <a:endParaRPr lang="fr-FR" sz="2000" b="0" u="none" strike="noStrike" cap="none" dirty="0">
              <a:solidFill>
                <a:schemeClr val="dk1"/>
              </a:solidFill>
              <a:latin typeface="Arial" panose="020B0604020202020204" pitchFamily="34" charset="0"/>
              <a:cs typeface="Arial" panose="020B0604020202020204" pitchFamily="34" charset="0"/>
              <a:sym typeface="Arial"/>
            </a:endParaRPr>
          </a:p>
          <a:p>
            <a:pPr marL="342900" lvl="0" indent="-342900" algn="just">
              <a:buSzPts val="2200"/>
              <a:buFont typeface="Arial" panose="020B0604020202020204" pitchFamily="34" charset="0"/>
              <a:buChar char="•"/>
            </a:pPr>
            <a:r>
              <a:rPr lang="fr-FR" sz="2150" dirty="0">
                <a:latin typeface="Arial" panose="020B0604020202020204" pitchFamily="34" charset="0"/>
                <a:cs typeface="Arial" panose="020B0604020202020204" pitchFamily="34" charset="0"/>
              </a:rPr>
              <a:t>un contrat de la commande publique ; </a:t>
            </a:r>
          </a:p>
          <a:p>
            <a:pPr marL="342900" lvl="0" indent="-342900" algn="just">
              <a:buSzPts val="2200"/>
              <a:buFont typeface="Arial" panose="020B0604020202020204" pitchFamily="34" charset="0"/>
              <a:buChar char="•"/>
            </a:pPr>
            <a:r>
              <a:rPr lang="fr-FR" sz="2150" dirty="0">
                <a:latin typeface="Arial" panose="020B0604020202020204" pitchFamily="34" charset="0"/>
                <a:cs typeface="Arial" panose="020B0604020202020204" pitchFamily="34" charset="0"/>
              </a:rPr>
              <a:t>q</a:t>
            </a:r>
            <a:r>
              <a:rPr lang="fr-FR" sz="2150" b="0" u="none" strike="noStrike" cap="none" dirty="0">
                <a:latin typeface="Arial" panose="020B0604020202020204" pitchFamily="34" charset="0"/>
                <a:cs typeface="Arial" panose="020B0604020202020204" pitchFamily="34" charset="0"/>
                <a:sym typeface="Arial"/>
              </a:rPr>
              <a:t>ui répond à un besoin de l’autorité concédante ; </a:t>
            </a:r>
          </a:p>
          <a:p>
            <a:pPr marL="342900" lvl="0" indent="-342900" algn="just">
              <a:buSzPts val="2200"/>
              <a:buFont typeface="Arial" panose="020B0604020202020204" pitchFamily="34" charset="0"/>
              <a:buChar char="•"/>
            </a:pPr>
            <a:r>
              <a:rPr lang="fr-FR" sz="2150" dirty="0">
                <a:latin typeface="Arial" panose="020B0604020202020204" pitchFamily="34" charset="0"/>
                <a:cs typeface="Arial" panose="020B0604020202020204" pitchFamily="34" charset="0"/>
              </a:rPr>
              <a:t>qui transfère un risque d’exploitation au cocontractant ; </a:t>
            </a:r>
            <a:endParaRPr lang="fr-FR" sz="2150" b="0" u="none" strike="noStrike" cap="none" dirty="0">
              <a:latin typeface="Arial" panose="020B0604020202020204" pitchFamily="34" charset="0"/>
              <a:cs typeface="Arial" panose="020B0604020202020204" pitchFamily="34" charset="0"/>
              <a:sym typeface="Arial"/>
            </a:endParaRPr>
          </a:p>
          <a:p>
            <a:pPr marL="342900" lvl="0" indent="-342900" algn="just">
              <a:buSzPts val="2200"/>
              <a:buFont typeface="Arial" panose="020B0604020202020204" pitchFamily="34" charset="0"/>
              <a:buChar char="•"/>
            </a:pPr>
            <a:r>
              <a:rPr lang="fr-FR" sz="2150" dirty="0">
                <a:latin typeface="Arial" panose="020B0604020202020204" pitchFamily="34" charset="0"/>
                <a:cs typeface="Arial" panose="020B0604020202020204" pitchFamily="34" charset="0"/>
              </a:rPr>
              <a:t>dont la rémunération consiste dans le droit d’exploiter un ouvrage ; </a:t>
            </a:r>
          </a:p>
          <a:p>
            <a:pPr marL="342900" lvl="0" indent="-342900" algn="just">
              <a:buSzPts val="2200"/>
              <a:buFont typeface="Arial" panose="020B0604020202020204" pitchFamily="34" charset="0"/>
              <a:buChar char="•"/>
            </a:pPr>
            <a:r>
              <a:rPr lang="fr-FR" sz="2150" dirty="0">
                <a:latin typeface="Arial" panose="020B0604020202020204" pitchFamily="34" charset="0"/>
                <a:cs typeface="Arial" panose="020B0604020202020204" pitchFamily="34" charset="0"/>
              </a:rPr>
              <a:t>e</a:t>
            </a:r>
            <a:r>
              <a:rPr lang="fr-FR" sz="2150" b="0" u="none" strike="noStrike" cap="none" dirty="0">
                <a:latin typeface="Arial" panose="020B0604020202020204" pitchFamily="34" charset="0"/>
                <a:cs typeface="Arial" panose="020B0604020202020204" pitchFamily="34" charset="0"/>
                <a:sym typeface="Arial"/>
              </a:rPr>
              <a:t>n plus, éventuellement, d’un prix p</a:t>
            </a:r>
            <a:r>
              <a:rPr lang="fr-FR" sz="2150" dirty="0">
                <a:latin typeface="Arial" panose="020B0604020202020204" pitchFamily="34" charset="0"/>
                <a:cs typeface="Arial" panose="020B0604020202020204" pitchFamily="34" charset="0"/>
              </a:rPr>
              <a:t>ayé par l’autorité concédante.</a:t>
            </a:r>
            <a:endParaRPr lang="fr-FR" sz="2150" b="0" u="none" strike="noStrike" cap="none" dirty="0">
              <a:latin typeface="Arial" panose="020B0604020202020204" pitchFamily="34" charset="0"/>
              <a:cs typeface="Arial" panose="020B0604020202020204" pitchFamily="34" charset="0"/>
              <a:sym typeface="Arial"/>
            </a:endParaRPr>
          </a:p>
          <a:p>
            <a:pPr marL="0" indent="0" algn="just">
              <a:buFont typeface="Wingdings" pitchFamily="2" charset="2"/>
              <a:buChar char="§"/>
              <a:defRPr/>
            </a:pPr>
            <a:endParaRPr lang="fr-FR" altLang="fr-FR" sz="1900" dirty="0">
              <a:latin typeface="Arial" charset="0"/>
              <a:cs typeface="Arial" charset="0"/>
            </a:endParaRPr>
          </a:p>
        </p:txBody>
      </p:sp>
      <p:sp>
        <p:nvSpPr>
          <p:cNvPr id="105476" name="Espace réservé du numéro de diapositive 4">
            <a:extLst>
              <a:ext uri="{FF2B5EF4-FFF2-40B4-BE49-F238E27FC236}">
                <a16:creationId xmlns:a16="http://schemas.microsoft.com/office/drawing/2014/main" id="{AE0C05D3-142C-F0D3-59F9-8F8863700482}"/>
              </a:ext>
            </a:extLst>
          </p:cNvPr>
          <p:cNvSpPr>
            <a:spLocks noGrp="1"/>
          </p:cNvSpPr>
          <p:nvPr>
            <p:ph type="sldNum" sz="quarter" idx="12"/>
          </p:nvPr>
        </p:nvSpPr>
        <p:spPr bwMode="auto">
          <a:xfrm>
            <a:off x="8028384" y="6309320"/>
            <a:ext cx="755104" cy="365125"/>
          </a:xfrm>
          <a:noFill/>
          <a:ln>
            <a:miter lim="800000"/>
            <a:headEnd/>
            <a:tailEnd/>
          </a:ln>
        </p:spPr>
        <p:txBody>
          <a:bodyPr/>
          <a:lstStyle/>
          <a:p>
            <a:pPr algn="l"/>
            <a:fld id="{3C06A629-99EF-454C-B022-4AD5F5C0860D}" type="slidenum">
              <a:rPr lang="en-GB" altLang="fr-FR" smtClean="0"/>
              <a:pPr algn="l"/>
              <a:t>10</a:t>
            </a:fld>
            <a:endParaRPr lang="en-GB" altLang="fr-FR" dirty="0"/>
          </a:p>
        </p:txBody>
      </p:sp>
      <p:sp>
        <p:nvSpPr>
          <p:cNvPr id="5" name="Espace réservé du pied de page 4">
            <a:extLst>
              <a:ext uri="{FF2B5EF4-FFF2-40B4-BE49-F238E27FC236}">
                <a16:creationId xmlns:a16="http://schemas.microsoft.com/office/drawing/2014/main" id="{B1B9AE06-6609-DC11-A075-832AFD5C9D91}"/>
              </a:ext>
            </a:extLst>
          </p:cNvPr>
          <p:cNvSpPr>
            <a:spLocks noGrp="1"/>
          </p:cNvSpPr>
          <p:nvPr>
            <p:ph type="ftr" sz="quarter" idx="11"/>
          </p:nvPr>
        </p:nvSpPr>
        <p:spPr/>
        <p:txBody>
          <a:bodyPr/>
          <a:lstStyle/>
          <a:p>
            <a:r>
              <a:rPr lang="fr-FR" dirty="0"/>
              <a:t>Les Concessions</a:t>
            </a:r>
          </a:p>
        </p:txBody>
      </p:sp>
      <p:pic>
        <p:nvPicPr>
          <p:cNvPr id="6" name="Image 1">
            <a:extLst>
              <a:ext uri="{FF2B5EF4-FFF2-40B4-BE49-F238E27FC236}">
                <a16:creationId xmlns:a16="http://schemas.microsoft.com/office/drawing/2014/main" id="{F0E2AAEC-A870-5FF9-ACD9-A97ECE932D6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4491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404664"/>
            <a:ext cx="8077200" cy="720080"/>
          </a:xfrm>
          <a:solidFill>
            <a:srgbClr val="002060"/>
          </a:solidFill>
        </p:spPr>
        <p:txBody>
          <a:bodyPr>
            <a:normAutofit/>
          </a:bodyPr>
          <a:lstStyle/>
          <a:p>
            <a:pPr algn="l">
              <a:lnSpc>
                <a:spcPts val="2400"/>
              </a:lnSpc>
            </a:pPr>
            <a:r>
              <a:rPr lang="fr-FR" sz="2400" b="1" dirty="0">
                <a:solidFill>
                  <a:schemeClr val="bg1"/>
                </a:solidFill>
                <a:latin typeface="Arial" pitchFamily="34" charset="0"/>
                <a:cs typeface="Arial" pitchFamily="34" charset="0"/>
              </a:rPr>
              <a:t>3. Mise en concurrence et liberté d’organiser la procédure - Article L. 3121-1 du CCP </a:t>
            </a:r>
          </a:p>
        </p:txBody>
      </p:sp>
      <p:sp>
        <p:nvSpPr>
          <p:cNvPr id="3" name="Espace réservé du contenu 2"/>
          <p:cNvSpPr>
            <a:spLocks noGrp="1"/>
          </p:cNvSpPr>
          <p:nvPr>
            <p:ph idx="1"/>
          </p:nvPr>
        </p:nvSpPr>
        <p:spPr>
          <a:xfrm>
            <a:off x="161764" y="1485452"/>
            <a:ext cx="8820472" cy="4522788"/>
          </a:xfrm>
        </p:spPr>
        <p:txBody>
          <a:bodyPr/>
          <a:lstStyle/>
          <a:p>
            <a:pPr>
              <a:lnSpc>
                <a:spcPct val="100000"/>
              </a:lnSpc>
              <a:buFont typeface="Wingdings" pitchFamily="2" charset="2"/>
              <a:buChar char="§"/>
            </a:pPr>
            <a:r>
              <a:rPr lang="fr-FR" sz="2400" b="1" dirty="0">
                <a:solidFill>
                  <a:srgbClr val="002060"/>
                </a:solidFill>
                <a:latin typeface="Arial" panose="020B0604020202020204" pitchFamily="34" charset="0"/>
                <a:cs typeface="Arial" panose="020B0604020202020204" pitchFamily="34" charset="0"/>
              </a:rPr>
              <a:t>L’autorité concédante organise librement la procédure qui conduit au choix du concessionnaire :</a:t>
            </a:r>
          </a:p>
          <a:p>
            <a:pPr marL="534988" indent="-177800">
              <a:lnSpc>
                <a:spcPct val="100000"/>
              </a:lnSpc>
              <a:buFont typeface="Arial" panose="020B0604020202020204" pitchFamily="34" charset="0"/>
              <a:buChar char="-"/>
            </a:pPr>
            <a:r>
              <a:rPr lang="fr-FR" sz="2400" dirty="0">
                <a:latin typeface="Arial" panose="020B0604020202020204" pitchFamily="34" charset="0"/>
                <a:cs typeface="Arial" panose="020B0604020202020204" pitchFamily="34" charset="0"/>
              </a:rPr>
              <a:t>dans le respect des principes de liberté d’accès à la commande publique, d’égalité de traitement des candidats et de transparence des procédures,  </a:t>
            </a:r>
          </a:p>
          <a:p>
            <a:pPr marL="534988" indent="-177800">
              <a:lnSpc>
                <a:spcPct val="100000"/>
              </a:lnSpc>
              <a:buFont typeface="Arial" panose="020B0604020202020204" pitchFamily="34" charset="0"/>
              <a:buChar char="-"/>
            </a:pPr>
            <a:r>
              <a:rPr lang="fr-FR" sz="2400" dirty="0">
                <a:latin typeface="Arial" panose="020B0604020202020204" pitchFamily="34" charset="0"/>
                <a:cs typeface="Arial" panose="020B0604020202020204" pitchFamily="34" charset="0"/>
              </a:rPr>
              <a:t>dans le respect des règles de procédure fixées par le code.</a:t>
            </a:r>
          </a:p>
          <a:p>
            <a:pPr>
              <a:buFont typeface="Wingdings" pitchFamily="2" charset="2"/>
              <a:buChar char="§"/>
            </a:pPr>
            <a:r>
              <a:rPr lang="fr-FR" sz="2400" b="1" dirty="0">
                <a:solidFill>
                  <a:srgbClr val="002060"/>
                </a:solidFill>
                <a:latin typeface="Arial" panose="020B0604020202020204" pitchFamily="34" charset="0"/>
                <a:cs typeface="Arial" panose="020B0604020202020204" pitchFamily="34" charset="0"/>
              </a:rPr>
              <a:t>Le CCP définit les règles </a:t>
            </a:r>
            <a:r>
              <a:rPr lang="fr-FR" sz="2400" dirty="0">
                <a:latin typeface="Arial" panose="020B0604020202020204" pitchFamily="34" charset="0"/>
                <a:cs typeface="Arial" panose="020B0604020202020204" pitchFamily="34" charset="0"/>
              </a:rPr>
              <a:t>relatives aux modalités de présentation et d’examen des candidatures et des offres </a:t>
            </a:r>
          </a:p>
          <a:p>
            <a:pPr>
              <a:lnSpc>
                <a:spcPct val="100000"/>
              </a:lnSpc>
              <a:buFont typeface="Wingdings" pitchFamily="2" charset="2"/>
              <a:buChar char="§"/>
            </a:pPr>
            <a:r>
              <a:rPr lang="fr-FR" sz="2400" b="1" dirty="0">
                <a:solidFill>
                  <a:srgbClr val="002060"/>
                </a:solidFill>
                <a:latin typeface="Arial" panose="020B0604020202020204" pitchFamily="34" charset="0"/>
                <a:cs typeface="Arial" panose="020B0604020202020204" pitchFamily="34" charset="0"/>
              </a:rPr>
              <a:t>L’autorité concédante peut recourir à la négociation.</a:t>
            </a:r>
            <a:endParaRPr lang="fr-FR" sz="2400" dirty="0">
              <a:solidFill>
                <a:srgbClr val="002060"/>
              </a:solidFill>
              <a:latin typeface="Arial" panose="020B0604020202020204" pitchFamily="34" charset="0"/>
              <a:cs typeface="Arial" panose="020B0604020202020204" pitchFamily="34" charset="0"/>
            </a:endParaRPr>
          </a:p>
          <a:p>
            <a:pPr>
              <a:lnSpc>
                <a:spcPct val="100000"/>
              </a:lnSpc>
            </a:pPr>
            <a:endParaRPr lang="fr-FR" sz="2400" dirty="0"/>
          </a:p>
        </p:txBody>
      </p:sp>
      <p:sp>
        <p:nvSpPr>
          <p:cNvPr id="4" name="Espace réservé du numéro de diapositive 3"/>
          <p:cNvSpPr>
            <a:spLocks noGrp="1"/>
          </p:cNvSpPr>
          <p:nvPr>
            <p:ph type="sldNum" idx="10"/>
          </p:nvPr>
        </p:nvSpPr>
        <p:spPr>
          <a:xfrm>
            <a:off x="8244408" y="6248400"/>
            <a:ext cx="576064" cy="431800"/>
          </a:xfrm>
        </p:spPr>
        <p:txBody>
          <a:bodyPr/>
          <a:lstStyle/>
          <a:p>
            <a:pPr>
              <a:defRPr/>
            </a:pPr>
            <a:fld id="{77153F0F-5E24-4A4A-953D-4728DC380E24}" type="slidenum">
              <a:rPr lang="en-GB" altLang="fr-FR" sz="1600" smtClean="0"/>
              <a:pPr>
                <a:defRPr/>
              </a:pPr>
              <a:t>11</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C2C37297-1B84-460F-82B1-1D671B0DE0A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06EAF1-5547-40D3-80EF-A67006D3D1B0}"/>
              </a:ext>
            </a:extLst>
          </p:cNvPr>
          <p:cNvSpPr>
            <a:spLocks noGrp="1"/>
          </p:cNvSpPr>
          <p:nvPr>
            <p:ph type="title"/>
          </p:nvPr>
        </p:nvSpPr>
        <p:spPr>
          <a:xfrm>
            <a:off x="457200" y="274638"/>
            <a:ext cx="8229600" cy="706090"/>
          </a:xfrm>
          <a:solidFill>
            <a:srgbClr val="002060"/>
          </a:solidFill>
        </p:spPr>
        <p:txBody>
          <a:bodyPr>
            <a:normAutofit fontScale="90000"/>
          </a:bodyPr>
          <a:lstStyle/>
          <a:p>
            <a:r>
              <a:rPr lang="fr-FR" sz="2400" b="1" dirty="0">
                <a:solidFill>
                  <a:schemeClr val="bg1"/>
                </a:solidFill>
                <a:latin typeface="Arial" panose="020B0604020202020204" pitchFamily="34" charset="0"/>
                <a:cs typeface="Arial" panose="020B0604020202020204" pitchFamily="34" charset="0"/>
              </a:rPr>
              <a:t>Principaux articles du code de la commande publique </a:t>
            </a:r>
            <a:br>
              <a:rPr lang="fr-FR" sz="2400" b="1" dirty="0">
                <a:latin typeface="Arial" panose="020B0604020202020204" pitchFamily="34" charset="0"/>
                <a:cs typeface="Arial" panose="020B0604020202020204" pitchFamily="34" charset="0"/>
              </a:rPr>
            </a:br>
            <a:r>
              <a:rPr lang="fr-FR" sz="2400" b="1" dirty="0">
                <a:solidFill>
                  <a:schemeClr val="bg1"/>
                </a:solidFill>
                <a:latin typeface="Arial" panose="020B0604020202020204" pitchFamily="34" charset="0"/>
                <a:cs typeface="Arial" panose="020B0604020202020204" pitchFamily="34" charset="0"/>
              </a:rPr>
              <a:t>concernant les concessions</a:t>
            </a:r>
          </a:p>
        </p:txBody>
      </p:sp>
      <p:sp>
        <p:nvSpPr>
          <p:cNvPr id="3" name="Espace réservé du contenu 2">
            <a:extLst>
              <a:ext uri="{FF2B5EF4-FFF2-40B4-BE49-F238E27FC236}">
                <a16:creationId xmlns:a16="http://schemas.microsoft.com/office/drawing/2014/main" id="{772FECEE-4E5C-4E26-AE3C-132B318EF455}"/>
              </a:ext>
            </a:extLst>
          </p:cNvPr>
          <p:cNvSpPr>
            <a:spLocks noGrp="1"/>
          </p:cNvSpPr>
          <p:nvPr>
            <p:ph idx="1"/>
          </p:nvPr>
        </p:nvSpPr>
        <p:spPr>
          <a:xfrm>
            <a:off x="457200" y="1259927"/>
            <a:ext cx="8229600" cy="4525963"/>
          </a:xfrm>
        </p:spPr>
        <p:txBody>
          <a:bodyPr>
            <a:normAutofit fontScale="55000" lnSpcReduction="20000"/>
          </a:bodyPr>
          <a:lstStyle/>
          <a:p>
            <a:r>
              <a:rPr lang="fr-FR" dirty="0">
                <a:latin typeface="Arial" panose="020B0604020202020204" pitchFamily="34" charset="0"/>
                <a:cs typeface="Arial" panose="020B0604020202020204" pitchFamily="34" charset="0"/>
              </a:rPr>
              <a:t>Publicité préalable - Article L. 3122-1 </a:t>
            </a:r>
          </a:p>
          <a:p>
            <a:r>
              <a:rPr lang="fr-FR" dirty="0">
                <a:latin typeface="Arial" panose="020B0604020202020204" pitchFamily="34" charset="0"/>
                <a:cs typeface="Arial" panose="020B0604020202020204" pitchFamily="34" charset="0"/>
              </a:rPr>
              <a:t>Publication d’un avis de concession  - Articles R. 3122-1 et R. 3126-3</a:t>
            </a:r>
          </a:p>
          <a:p>
            <a:r>
              <a:rPr lang="fr-FR" dirty="0">
                <a:latin typeface="Arial" panose="020B0604020202020204" pitchFamily="34" charset="0"/>
                <a:cs typeface="Arial" panose="020B0604020202020204" pitchFamily="34" charset="0"/>
              </a:rPr>
              <a:t>Mise en concurrence - Article L. 3121-1 </a:t>
            </a:r>
          </a:p>
          <a:p>
            <a:r>
              <a:rPr lang="fr-FR" dirty="0">
                <a:latin typeface="Arial" panose="020B0604020202020204" pitchFamily="34" charset="0"/>
                <a:cs typeface="Arial" panose="020B0604020202020204" pitchFamily="34" charset="0"/>
              </a:rPr>
              <a:t>Détermination des règles de procédure - Article R. 3121-5 </a:t>
            </a:r>
          </a:p>
          <a:p>
            <a:r>
              <a:rPr lang="fr-FR" dirty="0">
                <a:latin typeface="Arial" panose="020B0604020202020204" pitchFamily="34" charset="0"/>
                <a:cs typeface="Arial" panose="020B0604020202020204" pitchFamily="34" charset="0"/>
              </a:rPr>
              <a:t>Examen des candidatures : motifs d’exclusion de la procédure -  Articles L. 3123-1 à L. 3123-17</a:t>
            </a:r>
          </a:p>
          <a:p>
            <a:r>
              <a:rPr lang="fr-FR" dirty="0">
                <a:latin typeface="Arial" panose="020B0604020202020204" pitchFamily="34" charset="0"/>
                <a:cs typeface="Arial" panose="020B0604020202020204" pitchFamily="34" charset="0"/>
              </a:rPr>
              <a:t>Sélection des candidats -  Articles L. 3123-18 à L. 3123-21 </a:t>
            </a:r>
          </a:p>
          <a:p>
            <a:r>
              <a:rPr lang="fr-FR" dirty="0">
                <a:latin typeface="Arial" panose="020B0604020202020204" pitchFamily="34" charset="0"/>
                <a:cs typeface="Arial" panose="020B0604020202020204" pitchFamily="34" charset="0"/>
              </a:rPr>
              <a:t>Examen des candidatures -  Articles R. 3123-20 et R.3123-21 </a:t>
            </a:r>
          </a:p>
          <a:p>
            <a:r>
              <a:rPr lang="fr-FR" dirty="0">
                <a:latin typeface="Arial" panose="020B0604020202020204" pitchFamily="34" charset="0"/>
                <a:cs typeface="Arial" panose="020B0604020202020204" pitchFamily="34" charset="0"/>
              </a:rPr>
              <a:t>Choix de l’offre : faculté de négocier - Article L. 3124-1 </a:t>
            </a:r>
          </a:p>
          <a:p>
            <a:r>
              <a:rPr lang="fr-FR" dirty="0">
                <a:latin typeface="Arial" panose="020B0604020202020204" pitchFamily="34" charset="0"/>
                <a:cs typeface="Arial" panose="020B0604020202020204" pitchFamily="34" charset="0"/>
              </a:rPr>
              <a:t>Faculté de négocier - Article R. 3124-1 </a:t>
            </a:r>
          </a:p>
          <a:p>
            <a:r>
              <a:rPr lang="fr-FR" dirty="0">
                <a:latin typeface="Arial" panose="020B0604020202020204" pitchFamily="34" charset="0"/>
                <a:cs typeface="Arial" panose="020B0604020202020204" pitchFamily="34" charset="0"/>
              </a:rPr>
              <a:t>Sélection des offres - Article L. 3124-5 </a:t>
            </a:r>
          </a:p>
          <a:p>
            <a:r>
              <a:rPr lang="fr-FR" dirty="0">
                <a:latin typeface="Arial" panose="020B0604020202020204" pitchFamily="34" charset="0"/>
                <a:cs typeface="Arial" panose="020B0604020202020204" pitchFamily="34" charset="0"/>
              </a:rPr>
              <a:t>Examen des offres Articles R. 3124-4 à R. 3124-6 </a:t>
            </a:r>
          </a:p>
          <a:p>
            <a:r>
              <a:rPr lang="fr-FR" dirty="0">
                <a:latin typeface="Arial" panose="020B0604020202020204" pitchFamily="34" charset="0"/>
                <a:cs typeface="Arial" panose="020B0604020202020204" pitchFamily="34" charset="0"/>
              </a:rPr>
              <a:t>Achèvement de la procédure - Information à la demande des candidats et soumissionnaires évincés - Article L. 3125-1 </a:t>
            </a:r>
          </a:p>
          <a:p>
            <a:r>
              <a:rPr lang="fr-FR" dirty="0">
                <a:latin typeface="Arial" panose="020B0604020202020204" pitchFamily="34" charset="0"/>
                <a:cs typeface="Arial" panose="020B0604020202020204" pitchFamily="34" charset="0"/>
              </a:rPr>
              <a:t>Information à la demande des candidats et soumissionnaires évincés - Articles R. 3125-3 et R. 3126-12</a:t>
            </a:r>
          </a:p>
        </p:txBody>
      </p:sp>
      <p:sp>
        <p:nvSpPr>
          <p:cNvPr id="4" name="Espace réservé du pied de page 3">
            <a:extLst>
              <a:ext uri="{FF2B5EF4-FFF2-40B4-BE49-F238E27FC236}">
                <a16:creationId xmlns:a16="http://schemas.microsoft.com/office/drawing/2014/main" id="{00D5E378-E27F-4179-8CFE-B71F6DEE2745}"/>
              </a:ext>
            </a:extLst>
          </p:cNvPr>
          <p:cNvSpPr>
            <a:spLocks noGrp="1"/>
          </p:cNvSpPr>
          <p:nvPr>
            <p:ph type="ftr" sz="quarter" idx="11"/>
          </p:nvPr>
        </p:nvSpPr>
        <p:spPr/>
        <p:txBody>
          <a:bodyPr/>
          <a:lstStyle/>
          <a:p>
            <a:r>
              <a:rPr lang="fr-FR"/>
              <a:t>Les Concessions</a:t>
            </a:r>
          </a:p>
        </p:txBody>
      </p:sp>
      <p:sp>
        <p:nvSpPr>
          <p:cNvPr id="5" name="Espace réservé du numéro de diapositive 4">
            <a:extLst>
              <a:ext uri="{FF2B5EF4-FFF2-40B4-BE49-F238E27FC236}">
                <a16:creationId xmlns:a16="http://schemas.microsoft.com/office/drawing/2014/main" id="{555D5F8E-A377-4B37-9263-4E85B56AC184}"/>
              </a:ext>
            </a:extLst>
          </p:cNvPr>
          <p:cNvSpPr>
            <a:spLocks noGrp="1"/>
          </p:cNvSpPr>
          <p:nvPr>
            <p:ph type="sldNum" sz="quarter" idx="12"/>
          </p:nvPr>
        </p:nvSpPr>
        <p:spPr/>
        <p:txBody>
          <a:bodyPr/>
          <a:lstStyle/>
          <a:p>
            <a:fld id="{D15F0B4D-65A7-442B-B1DE-E21077D8CAA1}" type="slidenum">
              <a:rPr lang="fr-FR" smtClean="0"/>
              <a:pPr/>
              <a:t>12</a:t>
            </a:fld>
            <a:endParaRPr lang="fr-FR"/>
          </a:p>
        </p:txBody>
      </p:sp>
      <p:pic>
        <p:nvPicPr>
          <p:cNvPr id="6" name="Image 1">
            <a:extLst>
              <a:ext uri="{FF2B5EF4-FFF2-40B4-BE49-F238E27FC236}">
                <a16:creationId xmlns:a16="http://schemas.microsoft.com/office/drawing/2014/main" id="{F0118DB7-1E18-442C-8455-318FC1AAA8E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4147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Espace réservé du contenu 2"/>
          <p:cNvSpPr>
            <a:spLocks noGrp="1"/>
          </p:cNvSpPr>
          <p:nvPr>
            <p:ph idx="4294967295"/>
          </p:nvPr>
        </p:nvSpPr>
        <p:spPr>
          <a:xfrm>
            <a:off x="1691680" y="3068960"/>
            <a:ext cx="7452320" cy="2333625"/>
          </a:xfrm>
        </p:spPr>
        <p:txBody>
          <a:bodyPr>
            <a:normAutofit/>
          </a:bodyPr>
          <a:lstStyle/>
          <a:p>
            <a:pPr marL="514350" indent="-514350">
              <a:buFont typeface="+mj-lt"/>
              <a:buAutoNum type="arabicPeriod"/>
            </a:pPr>
            <a:endParaRPr lang="fr-FR" sz="2000" dirty="0">
              <a:latin typeface="Arial" pitchFamily="34" charset="0"/>
              <a:cs typeface="Arial" pitchFamily="34" charset="0"/>
            </a:endParaRPr>
          </a:p>
          <a:p>
            <a:pPr marL="514350" indent="-514350">
              <a:buFont typeface="+mj-lt"/>
              <a:buAutoNum type="arabicPeriod"/>
            </a:pPr>
            <a:r>
              <a:rPr lang="fr-FR" sz="2000" dirty="0">
                <a:latin typeface="Arial" pitchFamily="34" charset="0"/>
                <a:cs typeface="Arial" pitchFamily="34" charset="0"/>
              </a:rPr>
              <a:t>Deux types de procédures</a:t>
            </a:r>
          </a:p>
          <a:p>
            <a:pPr marL="514350" indent="-514350">
              <a:buFont typeface="+mj-lt"/>
              <a:buAutoNum type="arabicPeriod"/>
            </a:pPr>
            <a:r>
              <a:rPr lang="fr-FR" sz="2000" dirty="0">
                <a:latin typeface="Arial" pitchFamily="34" charset="0"/>
                <a:cs typeface="Arial" pitchFamily="34" charset="0"/>
              </a:rPr>
              <a:t>Une obligation de publicité : la publication d’un avis de publicité dit «de concession» </a:t>
            </a:r>
          </a:p>
          <a:p>
            <a:pPr marL="514350" indent="-514350">
              <a:buFont typeface="+mj-lt"/>
              <a:buAutoNum type="arabicPeriod"/>
            </a:pPr>
            <a:endParaRPr lang="fr-FR" sz="2000" dirty="0"/>
          </a:p>
        </p:txBody>
      </p:sp>
      <p:sp>
        <p:nvSpPr>
          <p:cNvPr id="5" name="Espace réservé du numéro de diapositive 4"/>
          <p:cNvSpPr>
            <a:spLocks noGrp="1"/>
          </p:cNvSpPr>
          <p:nvPr>
            <p:ph type="sldNum" idx="10"/>
          </p:nvPr>
        </p:nvSpPr>
        <p:spPr>
          <a:xfrm>
            <a:off x="8172400" y="6248400"/>
            <a:ext cx="720080" cy="431800"/>
          </a:xfrm>
        </p:spPr>
        <p:txBody>
          <a:bodyPr/>
          <a:lstStyle/>
          <a:p>
            <a:pPr>
              <a:defRPr/>
            </a:pPr>
            <a:fld id="{CB2155AE-E2B6-4E68-ABCF-8635FF019B1B}" type="slidenum">
              <a:rPr lang="en-GB" altLang="fr-FR" sz="1600" smtClean="0"/>
              <a:pPr>
                <a:defRPr/>
              </a:pPr>
              <a:t>13</a:t>
            </a:fld>
            <a:endParaRPr lang="en-GB" altLang="fr-FR" sz="1600" dirty="0"/>
          </a:p>
        </p:txBody>
      </p:sp>
      <p:sp>
        <p:nvSpPr>
          <p:cNvPr id="6" name="Rectangle 5"/>
          <p:cNvSpPr/>
          <p:nvPr/>
        </p:nvSpPr>
        <p:spPr>
          <a:xfrm>
            <a:off x="1043608" y="620688"/>
            <a:ext cx="7704856" cy="498598"/>
          </a:xfrm>
          <a:prstGeom prst="rect">
            <a:avLst/>
          </a:prstGeom>
          <a:solidFill>
            <a:srgbClr val="002060"/>
          </a:solidFill>
        </p:spPr>
        <p:txBody>
          <a:bodyPr wrap="square">
            <a:spAutoFit/>
          </a:bodyPr>
          <a:lstStyle/>
          <a:p>
            <a:pPr marL="319088" indent="-319088">
              <a:lnSpc>
                <a:spcPct val="110000"/>
              </a:lnSpc>
              <a:buClr>
                <a:srgbClr val="000000"/>
              </a:buClr>
              <a:buSzPct val="100000"/>
              <a:buFont typeface="Times New Roman" pitchFamily="18" charset="0"/>
              <a:buNone/>
            </a:pPr>
            <a:r>
              <a:rPr lang="fr-FR" sz="2400" b="1" dirty="0">
                <a:solidFill>
                  <a:schemeClr val="bg1"/>
                </a:solidFill>
                <a:latin typeface="Arial" pitchFamily="34" charset="0"/>
                <a:cs typeface="Arial" pitchFamily="34" charset="0"/>
              </a:rPr>
              <a:t>Contrats de concession</a:t>
            </a:r>
          </a:p>
        </p:txBody>
      </p:sp>
      <p:sp>
        <p:nvSpPr>
          <p:cNvPr id="7" name="ZoneTexte 6"/>
          <p:cNvSpPr txBox="1"/>
          <p:nvPr/>
        </p:nvSpPr>
        <p:spPr>
          <a:xfrm>
            <a:off x="1691680" y="2564904"/>
            <a:ext cx="6984776" cy="461665"/>
          </a:xfrm>
          <a:prstGeom prst="rect">
            <a:avLst/>
          </a:prstGeom>
          <a:solidFill>
            <a:srgbClr val="002060"/>
          </a:solidFill>
        </p:spPr>
        <p:txBody>
          <a:bodyPr wrap="square" rtlCol="0">
            <a:spAutoFit/>
          </a:bodyPr>
          <a:lstStyle/>
          <a:p>
            <a:r>
              <a:rPr lang="fr-FR" sz="2400" dirty="0">
                <a:latin typeface="Arial" pitchFamily="34" charset="0"/>
                <a:cs typeface="Arial" pitchFamily="34" charset="0"/>
              </a:rPr>
              <a:t> </a:t>
            </a:r>
            <a:r>
              <a:rPr lang="fr-FR" sz="2400" b="1" dirty="0">
                <a:solidFill>
                  <a:schemeClr val="bg1"/>
                </a:solidFill>
              </a:rPr>
              <a:t>Des exigences de transparence</a:t>
            </a:r>
            <a:endParaRPr lang="fr-FR" sz="2400" b="1" dirty="0">
              <a:solidFill>
                <a:schemeClr val="bg1"/>
              </a:solidFill>
              <a:latin typeface="Arial" pitchFamily="34" charset="0"/>
              <a:cs typeface="Arial" pitchFamily="34" charset="0"/>
            </a:endParaRPr>
          </a:p>
        </p:txBody>
      </p:sp>
      <p:sp>
        <p:nvSpPr>
          <p:cNvPr id="8" name="Espace réservé du pied de page 7"/>
          <p:cNvSpPr>
            <a:spLocks noGrp="1"/>
          </p:cNvSpPr>
          <p:nvPr>
            <p:ph type="ftr" sz="quarter" idx="11"/>
          </p:nvPr>
        </p:nvSpPr>
        <p:spPr/>
        <p:txBody>
          <a:bodyPr/>
          <a:lstStyle/>
          <a:p>
            <a:r>
              <a:rPr lang="fr-FR"/>
              <a:t>Les Concessions</a:t>
            </a:r>
          </a:p>
        </p:txBody>
      </p:sp>
      <p:pic>
        <p:nvPicPr>
          <p:cNvPr id="9" name="Image 1">
            <a:extLst>
              <a:ext uri="{FF2B5EF4-FFF2-40B4-BE49-F238E27FC236}">
                <a16:creationId xmlns:a16="http://schemas.microsoft.com/office/drawing/2014/main" id="{1E5609AE-E68F-416E-AF02-7534E13B9B0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274638"/>
            <a:ext cx="7848872" cy="562074"/>
          </a:xfrm>
          <a:solidFill>
            <a:srgbClr val="002060"/>
          </a:solidFill>
        </p:spPr>
        <p:txBody>
          <a:bodyPr>
            <a:normAutofit/>
          </a:bodyPr>
          <a:lstStyle/>
          <a:p>
            <a:r>
              <a:rPr lang="fr-FR" sz="2400" b="1" dirty="0">
                <a:solidFill>
                  <a:schemeClr val="bg1"/>
                </a:solidFill>
                <a:latin typeface="Arial" pitchFamily="34" charset="0"/>
                <a:cs typeface="Arial" pitchFamily="34" charset="0"/>
              </a:rPr>
              <a:t>1. Concessions : deux procédures</a:t>
            </a:r>
          </a:p>
        </p:txBody>
      </p:sp>
      <p:sp>
        <p:nvSpPr>
          <p:cNvPr id="3" name="Espace réservé du contenu 2"/>
          <p:cNvSpPr>
            <a:spLocks noGrp="1"/>
          </p:cNvSpPr>
          <p:nvPr>
            <p:ph idx="1"/>
          </p:nvPr>
        </p:nvSpPr>
        <p:spPr>
          <a:xfrm>
            <a:off x="467544" y="1600200"/>
            <a:ext cx="8219256" cy="4525963"/>
          </a:xfrm>
        </p:spPr>
        <p:txBody>
          <a:bodyPr/>
          <a:lstStyle/>
          <a:p>
            <a:pPr algn="just">
              <a:lnSpc>
                <a:spcPct val="100000"/>
              </a:lnSpc>
              <a:buFont typeface="Arial" pitchFamily="34" charset="0"/>
              <a:buChar char="•"/>
            </a:pPr>
            <a:r>
              <a:rPr lang="fr-FR" sz="2400" b="1" dirty="0">
                <a:solidFill>
                  <a:srgbClr val="002060"/>
                </a:solidFill>
                <a:latin typeface="Arial" pitchFamily="34" charset="0"/>
                <a:cs typeface="Arial" pitchFamily="34" charset="0"/>
              </a:rPr>
              <a:t>Il existe deux procédures : </a:t>
            </a:r>
          </a:p>
          <a:p>
            <a:pPr marL="457200" indent="-100013" algn="just">
              <a:lnSpc>
                <a:spcPct val="100000"/>
              </a:lnSpc>
              <a:buFont typeface="+mj-lt"/>
              <a:buAutoNum type="arabicPeriod"/>
            </a:pPr>
            <a:r>
              <a:rPr lang="fr-FR" sz="2000" b="1" dirty="0">
                <a:solidFill>
                  <a:srgbClr val="002060"/>
                </a:solidFill>
                <a:latin typeface="Arial" pitchFamily="34" charset="0"/>
                <a:cs typeface="Arial" pitchFamily="34" charset="0"/>
              </a:rPr>
              <a:t> celle applicable aux concessions dépassant le seuil européen : </a:t>
            </a:r>
            <a:r>
              <a:rPr lang="fr-FR" sz="2000" dirty="0">
                <a:latin typeface="Arial" pitchFamily="34" charset="0"/>
                <a:cs typeface="Arial" pitchFamily="34" charset="0"/>
              </a:rPr>
              <a:t>contrats dont la valeur estimée hors taxe est égale ou supérieure au seuil européen; (concession ≥ à 5 538 000€ HT)</a:t>
            </a:r>
            <a:endParaRPr lang="fr-FR" sz="2000" b="1" dirty="0">
              <a:latin typeface="Arial" pitchFamily="34" charset="0"/>
              <a:cs typeface="Arial" pitchFamily="34" charset="0"/>
            </a:endParaRPr>
          </a:p>
          <a:p>
            <a:pPr marL="457200" indent="-100013" algn="just">
              <a:lnSpc>
                <a:spcPct val="100000"/>
              </a:lnSpc>
              <a:buFont typeface="+mj-lt"/>
              <a:buAutoNum type="arabicPeriod"/>
            </a:pPr>
            <a:r>
              <a:rPr lang="fr-FR" sz="2000" b="1" dirty="0">
                <a:solidFill>
                  <a:srgbClr val="002060"/>
                </a:solidFill>
                <a:latin typeface="Arial" pitchFamily="34" charset="0"/>
                <a:cs typeface="Arial" pitchFamily="34" charset="0"/>
              </a:rPr>
              <a:t> celle, simplifiée, </a:t>
            </a:r>
            <a:r>
              <a:rPr lang="fr-FR" sz="2000" dirty="0">
                <a:latin typeface="Arial" pitchFamily="34" charset="0"/>
                <a:cs typeface="Arial" pitchFamily="34" charset="0"/>
              </a:rPr>
              <a:t>applicable aux concessions d’un montant inférieur ou qui, quel que soit leur montant, interviennent en matière d’eau potable, transport de voyageurs ou services sociaux ou spécifiques.</a:t>
            </a:r>
          </a:p>
          <a:p>
            <a:pPr algn="just">
              <a:lnSpc>
                <a:spcPct val="100000"/>
              </a:lnSpc>
              <a:buFont typeface="Arial" pitchFamily="34" charset="0"/>
              <a:buChar char="•"/>
            </a:pPr>
            <a:r>
              <a:rPr lang="fr-FR" sz="2000" b="1" dirty="0">
                <a:solidFill>
                  <a:srgbClr val="002060"/>
                </a:solidFill>
                <a:latin typeface="Arial" pitchFamily="34" charset="0"/>
                <a:cs typeface="Arial" pitchFamily="34" charset="0"/>
              </a:rPr>
              <a:t>Certaines innovations : </a:t>
            </a:r>
            <a:r>
              <a:rPr lang="fr-FR" sz="2000" dirty="0">
                <a:latin typeface="Arial" pitchFamily="34" charset="0"/>
                <a:cs typeface="Arial" pitchFamily="34" charset="0"/>
              </a:rPr>
              <a:t>la possibilité de constituer des groupements d’autorités concédantes.</a:t>
            </a:r>
          </a:p>
        </p:txBody>
      </p:sp>
      <p:sp>
        <p:nvSpPr>
          <p:cNvPr id="4" name="Espace réservé du numéro de diapositive 3"/>
          <p:cNvSpPr>
            <a:spLocks noGrp="1"/>
          </p:cNvSpPr>
          <p:nvPr>
            <p:ph type="sldNum" idx="10"/>
          </p:nvPr>
        </p:nvSpPr>
        <p:spPr>
          <a:xfrm>
            <a:off x="8100392" y="6248400"/>
            <a:ext cx="561008" cy="431800"/>
          </a:xfrm>
        </p:spPr>
        <p:txBody>
          <a:bodyPr/>
          <a:lstStyle/>
          <a:p>
            <a:pPr>
              <a:defRPr/>
            </a:pPr>
            <a:fld id="{77153F0F-5E24-4A4A-953D-4728DC380E24}" type="slidenum">
              <a:rPr lang="en-GB" altLang="fr-FR" sz="1600" smtClean="0"/>
              <a:pPr>
                <a:defRPr/>
              </a:pPr>
              <a:t>14</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DAD68C74-B07C-4F8B-AF5F-B5B96780BC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re 1"/>
          <p:cNvSpPr>
            <a:spLocks noGrp="1"/>
          </p:cNvSpPr>
          <p:nvPr>
            <p:ph type="title"/>
          </p:nvPr>
        </p:nvSpPr>
        <p:spPr>
          <a:xfrm>
            <a:off x="1259632" y="404664"/>
            <a:ext cx="7314952" cy="792088"/>
          </a:xfrm>
          <a:solidFill>
            <a:srgbClr val="002060"/>
          </a:solidFill>
        </p:spPr>
        <p:txBody>
          <a:bodyPr>
            <a:normAutofit fontScale="90000"/>
          </a:bodyPr>
          <a:lstStyle/>
          <a:p>
            <a:pPr algn="l">
              <a:lnSpc>
                <a:spcPts val="2400"/>
              </a:lnSpc>
            </a:pPr>
            <a:br>
              <a:rPr lang="fr-FR" sz="2700" b="1" dirty="0">
                <a:solidFill>
                  <a:schemeClr val="bg1"/>
                </a:solidFill>
                <a:latin typeface="Arial" pitchFamily="34" charset="0"/>
                <a:cs typeface="Arial" pitchFamily="34" charset="0"/>
              </a:rPr>
            </a:br>
            <a:r>
              <a:rPr lang="fr-FR" sz="2700" b="1" dirty="0">
                <a:solidFill>
                  <a:schemeClr val="bg1"/>
                </a:solidFill>
                <a:latin typeface="Arial" pitchFamily="34" charset="0"/>
                <a:cs typeface="Arial" pitchFamily="34" charset="0"/>
              </a:rPr>
              <a:t>2. Les concessions : des exigences de transparence : l’avis de concession</a:t>
            </a:r>
            <a:br>
              <a:rPr lang="fr-FR" sz="2700" b="1" dirty="0">
                <a:solidFill>
                  <a:srgbClr val="404040"/>
                </a:solidFill>
                <a:latin typeface="Arial" pitchFamily="34" charset="0"/>
                <a:cs typeface="Arial" pitchFamily="34" charset="0"/>
              </a:rPr>
            </a:br>
            <a:endParaRPr lang="fr-FR" sz="2700" b="1" dirty="0">
              <a:solidFill>
                <a:schemeClr val="tx1"/>
              </a:solidFill>
              <a:latin typeface="Arial" pitchFamily="34" charset="0"/>
              <a:cs typeface="Arial" pitchFamily="34" charset="0"/>
            </a:endParaRPr>
          </a:p>
        </p:txBody>
      </p:sp>
      <p:sp>
        <p:nvSpPr>
          <p:cNvPr id="56323" name="Espace réservé du contenu 2"/>
          <p:cNvSpPr>
            <a:spLocks noGrp="1"/>
          </p:cNvSpPr>
          <p:nvPr>
            <p:ph idx="1"/>
          </p:nvPr>
        </p:nvSpPr>
        <p:spPr>
          <a:xfrm>
            <a:off x="288032" y="1466263"/>
            <a:ext cx="8604448" cy="4522787"/>
          </a:xfrm>
        </p:spPr>
        <p:txBody>
          <a:bodyPr>
            <a:normAutofit fontScale="85000" lnSpcReduction="20000"/>
          </a:bodyPr>
          <a:lstStyle/>
          <a:p>
            <a:pPr marL="0" indent="0" algn="l">
              <a:buNone/>
            </a:pPr>
            <a:r>
              <a:rPr lang="fr-FR" sz="2400" b="1" dirty="0">
                <a:solidFill>
                  <a:srgbClr val="002060"/>
                </a:solidFill>
                <a:latin typeface="Arial" pitchFamily="34" charset="0"/>
                <a:cs typeface="Arial" pitchFamily="34" charset="0"/>
              </a:rPr>
              <a:t>Des exigences de transparence :</a:t>
            </a:r>
            <a:endParaRPr lang="fr-FR" sz="2400" b="0" u="none" strike="noStrike" baseline="0" dirty="0">
              <a:solidFill>
                <a:srgbClr val="002060"/>
              </a:solidFill>
              <a:latin typeface="Arial" panose="020B0604020202020204" pitchFamily="34" charset="0"/>
              <a:cs typeface="Arial" panose="020B0604020202020204" pitchFamily="34" charset="0"/>
            </a:endParaRPr>
          </a:p>
          <a:p>
            <a:pPr marL="357188" lvl="1" indent="-357188">
              <a:lnSpc>
                <a:spcPct val="100000"/>
              </a:lnSpc>
              <a:buClr>
                <a:srgbClr val="C00000"/>
              </a:buClr>
              <a:buFont typeface="Wingdings" panose="05000000000000000000" pitchFamily="2" charset="2"/>
              <a:buChar char="§"/>
              <a:defRPr/>
            </a:pPr>
            <a:r>
              <a:rPr lang="fr-FR" sz="2200" b="1" dirty="0">
                <a:solidFill>
                  <a:srgbClr val="002060"/>
                </a:solidFill>
                <a:latin typeface="Arial" pitchFamily="34" charset="0"/>
                <a:cs typeface="Arial" pitchFamily="34" charset="0"/>
              </a:rPr>
              <a:t>Concessions supérieures ou égales au seuil de 5 538 000€ HT soumise au droit commun </a:t>
            </a:r>
            <a:r>
              <a:rPr lang="fr-FR" sz="1900" dirty="0">
                <a:latin typeface="Arial" panose="020B0604020202020204" pitchFamily="34" charset="0"/>
                <a:cs typeface="Arial" panose="020B0604020202020204" pitchFamily="34" charset="0"/>
              </a:rPr>
              <a:t>(art. R. 3122-2 à R. 3122-</a:t>
            </a:r>
            <a:r>
              <a:rPr lang="fr-FR" sz="1900" dirty="0">
                <a:solidFill>
                  <a:srgbClr val="002060"/>
                </a:solidFill>
                <a:latin typeface="Arial" panose="020B0604020202020204" pitchFamily="34" charset="0"/>
                <a:cs typeface="Arial" panose="020B0604020202020204" pitchFamily="34" charset="0"/>
              </a:rPr>
              <a:t>11 -12 </a:t>
            </a:r>
            <a:r>
              <a:rPr lang="fr-FR" sz="1900" dirty="0">
                <a:latin typeface="Arial" panose="020B0604020202020204" pitchFamily="34" charset="0"/>
                <a:cs typeface="Arial" panose="020B0604020202020204" pitchFamily="34" charset="0"/>
              </a:rPr>
              <a:t>du CCP)</a:t>
            </a:r>
            <a:endParaRPr lang="fr-FR" sz="1900" b="1" dirty="0">
              <a:solidFill>
                <a:schemeClr val="tx1"/>
              </a:solidFill>
              <a:latin typeface="Arial" pitchFamily="34" charset="0"/>
              <a:cs typeface="Arial" pitchFamily="34" charset="0"/>
            </a:endParaRPr>
          </a:p>
          <a:p>
            <a:pPr lvl="1">
              <a:lnSpc>
                <a:spcPct val="100000"/>
              </a:lnSpc>
              <a:buFont typeface="Wingdings" pitchFamily="2" charset="2"/>
              <a:buChar char="§"/>
              <a:defRPr/>
            </a:pPr>
            <a:r>
              <a:rPr lang="fr-FR" sz="2200" b="1" dirty="0">
                <a:solidFill>
                  <a:srgbClr val="002060"/>
                </a:solidFill>
                <a:latin typeface="Arial" pitchFamily="34" charset="0"/>
                <a:cs typeface="Arial" pitchFamily="34" charset="0"/>
              </a:rPr>
              <a:t>La publication d’un </a:t>
            </a:r>
            <a:r>
              <a:rPr lang="fr-FR" sz="2200" b="1" u="sng" dirty="0">
                <a:solidFill>
                  <a:srgbClr val="002060"/>
                </a:solidFill>
                <a:latin typeface="Arial" pitchFamily="34" charset="0"/>
                <a:cs typeface="Arial" pitchFamily="34" charset="0"/>
              </a:rPr>
              <a:t>avis de publicité </a:t>
            </a:r>
            <a:r>
              <a:rPr lang="fr-FR" sz="2200" b="1" dirty="0">
                <a:solidFill>
                  <a:srgbClr val="002060"/>
                </a:solidFill>
                <a:latin typeface="Arial" pitchFamily="34" charset="0"/>
                <a:cs typeface="Arial" pitchFamily="34" charset="0"/>
              </a:rPr>
              <a:t>dit «de concession» </a:t>
            </a:r>
            <a:r>
              <a:rPr lang="fr-FR" sz="2200" dirty="0">
                <a:solidFill>
                  <a:schemeClr val="tx1"/>
                </a:solidFill>
                <a:latin typeface="Arial" pitchFamily="34" charset="0"/>
                <a:cs typeface="Arial" pitchFamily="34" charset="0"/>
              </a:rPr>
              <a:t>(selon modèle européen) sauf cas de procédure négociée sans </a:t>
            </a:r>
            <a:r>
              <a:rPr lang="fr-FR" sz="2200" dirty="0">
                <a:latin typeface="Arial" pitchFamily="34" charset="0"/>
                <a:cs typeface="Arial" pitchFamily="34" charset="0"/>
              </a:rPr>
              <a:t>publicité ni </a:t>
            </a:r>
            <a:r>
              <a:rPr lang="fr-FR" sz="2200" dirty="0">
                <a:solidFill>
                  <a:schemeClr val="tx1"/>
                </a:solidFill>
                <a:latin typeface="Arial" pitchFamily="34" charset="0"/>
                <a:cs typeface="Arial" pitchFamily="34" charset="0"/>
              </a:rPr>
              <a:t>mise en concurrence. </a:t>
            </a:r>
          </a:p>
          <a:p>
            <a:pPr lvl="1">
              <a:lnSpc>
                <a:spcPct val="100000"/>
              </a:lnSpc>
              <a:buFont typeface="Wingdings" pitchFamily="2" charset="2"/>
              <a:buChar char="§"/>
              <a:defRPr/>
            </a:pPr>
            <a:r>
              <a:rPr lang="fr-FR" sz="2200" b="1" dirty="0">
                <a:solidFill>
                  <a:srgbClr val="002060"/>
                </a:solidFill>
                <a:latin typeface="Arial" pitchFamily="34" charset="0"/>
                <a:cs typeface="Arial" pitchFamily="34" charset="0"/>
              </a:rPr>
              <a:t>Publication de l’avis de concession :</a:t>
            </a:r>
          </a:p>
          <a:p>
            <a:pPr marL="984250" lvl="1" indent="-263525">
              <a:buFont typeface="Arial" panose="020B0604020202020204" pitchFamily="34" charset="0"/>
              <a:buChar char="-"/>
              <a:defRPr/>
            </a:pPr>
            <a:r>
              <a:rPr lang="fr-FR" sz="2200" dirty="0">
                <a:latin typeface="Arial" pitchFamily="34" charset="0"/>
                <a:cs typeface="Arial" pitchFamily="34" charset="0"/>
              </a:rPr>
              <a:t>au JO de l’Union européenne, </a:t>
            </a:r>
          </a:p>
          <a:p>
            <a:pPr marL="984250" lvl="1" indent="-263525">
              <a:buFont typeface="Arial" panose="020B0604020202020204" pitchFamily="34" charset="0"/>
              <a:buChar char="-"/>
              <a:defRPr/>
            </a:pPr>
            <a:r>
              <a:rPr lang="fr-FR" sz="2200" dirty="0">
                <a:latin typeface="Arial" pitchFamily="34" charset="0"/>
                <a:cs typeface="Arial" pitchFamily="34" charset="0"/>
              </a:rPr>
              <a:t>au BOAMP ou dans un journal d’annonces légales </a:t>
            </a:r>
          </a:p>
          <a:p>
            <a:pPr marL="984250" lvl="1" indent="-263525">
              <a:buFont typeface="Arial" panose="020B0604020202020204" pitchFamily="34" charset="0"/>
              <a:buChar char="-"/>
              <a:defRPr/>
            </a:pPr>
            <a:r>
              <a:rPr lang="fr-FR" sz="2200" dirty="0">
                <a:latin typeface="Arial" pitchFamily="34" charset="0"/>
                <a:cs typeface="Arial" pitchFamily="34" charset="0"/>
              </a:rPr>
              <a:t>ainsi que dans une publication spécialisée correspondant au secteur économique concerné.</a:t>
            </a:r>
          </a:p>
          <a:p>
            <a:pPr lvl="1" algn="just">
              <a:lnSpc>
                <a:spcPct val="100000"/>
              </a:lnSpc>
              <a:buFont typeface="Wingdings" pitchFamily="2" charset="2"/>
              <a:buChar char="§"/>
              <a:defRPr/>
            </a:pPr>
            <a:r>
              <a:rPr lang="fr-FR" sz="2200" b="1" dirty="0">
                <a:solidFill>
                  <a:srgbClr val="002060"/>
                </a:solidFill>
                <a:latin typeface="Arial" pitchFamily="34" charset="0"/>
                <a:cs typeface="Arial" pitchFamily="34" charset="0"/>
              </a:rPr>
              <a:t>L’avis de concession comporte </a:t>
            </a:r>
            <a:r>
              <a:rPr lang="fr-FR" sz="2200" dirty="0">
                <a:latin typeface="Arial" pitchFamily="34" charset="0"/>
                <a:cs typeface="Arial" pitchFamily="34" charset="0"/>
              </a:rPr>
              <a:t>notamment une description de la concession et des conditions de participation à la procédure de passation. </a:t>
            </a:r>
          </a:p>
          <a:p>
            <a:pPr lvl="1" algn="just">
              <a:lnSpc>
                <a:spcPct val="100000"/>
              </a:lnSpc>
              <a:buFont typeface="Wingdings" pitchFamily="2" charset="2"/>
              <a:buChar char="§"/>
              <a:defRPr/>
            </a:pPr>
            <a:r>
              <a:rPr lang="fr-FR" sz="2200" i="1" dirty="0">
                <a:latin typeface="Arial" pitchFamily="34" charset="0"/>
                <a:cs typeface="Arial" pitchFamily="34" charset="0"/>
              </a:rPr>
              <a:t>Modèle avis de passation des concessions JO 24 mars 2016. N</a:t>
            </a:r>
            <a:r>
              <a:rPr lang="fr-FR" sz="1800" i="1" dirty="0">
                <a:latin typeface="Arial" pitchFamily="34" charset="0"/>
                <a:cs typeface="Arial" pitchFamily="34" charset="0"/>
              </a:rPr>
              <a:t>ota cet arrêté a été remplacé par l’annexe 21 du code de la commande publique et concerne uniquement les concessions inférieures au seuil européen</a:t>
            </a:r>
          </a:p>
        </p:txBody>
      </p:sp>
      <p:sp>
        <p:nvSpPr>
          <p:cNvPr id="5" name="Espace réservé du numéro de diapositive 4"/>
          <p:cNvSpPr>
            <a:spLocks noGrp="1"/>
          </p:cNvSpPr>
          <p:nvPr>
            <p:ph type="sldNum" idx="10"/>
          </p:nvPr>
        </p:nvSpPr>
        <p:spPr>
          <a:xfrm>
            <a:off x="8244408" y="6248400"/>
            <a:ext cx="648072" cy="431800"/>
          </a:xfrm>
        </p:spPr>
        <p:txBody>
          <a:bodyPr/>
          <a:lstStyle/>
          <a:p>
            <a:pPr>
              <a:defRPr/>
            </a:pPr>
            <a:fld id="{77153F0F-5E24-4A4A-953D-4728DC380E24}" type="slidenum">
              <a:rPr lang="en-GB" altLang="fr-FR" sz="1600" smtClean="0"/>
              <a:pPr>
                <a:defRPr/>
              </a:pPr>
              <a:t>15</a:t>
            </a:fld>
            <a:endParaRPr lang="en-GB" altLang="fr-FR" sz="1600" dirty="0"/>
          </a:p>
        </p:txBody>
      </p:sp>
      <p:sp>
        <p:nvSpPr>
          <p:cNvPr id="6" name="Espace réservé du pied de page 5"/>
          <p:cNvSpPr>
            <a:spLocks noGrp="1"/>
          </p:cNvSpPr>
          <p:nvPr>
            <p:ph type="ftr" sz="quarter" idx="11"/>
          </p:nvPr>
        </p:nvSpPr>
        <p:spPr/>
        <p:txBody>
          <a:bodyPr/>
          <a:lstStyle/>
          <a:p>
            <a:r>
              <a:rPr lang="fr-FR"/>
              <a:t>Les Concessions</a:t>
            </a:r>
          </a:p>
        </p:txBody>
      </p:sp>
      <p:pic>
        <p:nvPicPr>
          <p:cNvPr id="7" name="Image 1">
            <a:extLst>
              <a:ext uri="{FF2B5EF4-FFF2-40B4-BE49-F238E27FC236}">
                <a16:creationId xmlns:a16="http://schemas.microsoft.com/office/drawing/2014/main" id="{DFD5E247-5699-49B1-8564-76A79302A3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re 1"/>
          <p:cNvSpPr>
            <a:spLocks noGrp="1"/>
          </p:cNvSpPr>
          <p:nvPr>
            <p:ph type="title"/>
          </p:nvPr>
        </p:nvSpPr>
        <p:spPr>
          <a:xfrm>
            <a:off x="899592" y="188640"/>
            <a:ext cx="7674992" cy="720080"/>
          </a:xfrm>
          <a:solidFill>
            <a:srgbClr val="002060"/>
          </a:solidFill>
        </p:spPr>
        <p:txBody>
          <a:bodyPr>
            <a:noAutofit/>
          </a:bodyPr>
          <a:lstStyle/>
          <a:p>
            <a:pPr algn="l">
              <a:lnSpc>
                <a:spcPct val="100000"/>
              </a:lnSpc>
            </a:pPr>
            <a:br>
              <a:rPr lang="fr-FR" sz="2400" b="1" dirty="0">
                <a:solidFill>
                  <a:schemeClr val="bg1"/>
                </a:solidFill>
                <a:latin typeface="Arial" pitchFamily="34" charset="0"/>
                <a:cs typeface="Arial" pitchFamily="34" charset="0"/>
              </a:rPr>
            </a:br>
            <a:r>
              <a:rPr lang="fr-FR" sz="2400" b="1" dirty="0">
                <a:solidFill>
                  <a:schemeClr val="bg1"/>
                </a:solidFill>
                <a:latin typeface="Arial" pitchFamily="34" charset="0"/>
                <a:cs typeface="Arial" pitchFamily="34" charset="0"/>
              </a:rPr>
              <a:t>2.Les concessions : des exigences de transparence : l’avis de concession </a:t>
            </a:r>
            <a:br>
              <a:rPr lang="fr-FR" sz="2400" dirty="0">
                <a:solidFill>
                  <a:srgbClr val="404040"/>
                </a:solidFill>
                <a:latin typeface="Arial" pitchFamily="34" charset="0"/>
                <a:cs typeface="Arial" pitchFamily="34" charset="0"/>
              </a:rPr>
            </a:br>
            <a:endParaRPr lang="fr-FR" sz="2400" dirty="0">
              <a:solidFill>
                <a:schemeClr val="tx1"/>
              </a:solidFill>
              <a:latin typeface="Arial" pitchFamily="34" charset="0"/>
              <a:cs typeface="Arial" pitchFamily="34" charset="0"/>
            </a:endParaRPr>
          </a:p>
        </p:txBody>
      </p:sp>
      <p:sp>
        <p:nvSpPr>
          <p:cNvPr id="56323" name="Espace réservé du contenu 2"/>
          <p:cNvSpPr>
            <a:spLocks noGrp="1"/>
          </p:cNvSpPr>
          <p:nvPr>
            <p:ph idx="1"/>
          </p:nvPr>
        </p:nvSpPr>
        <p:spPr>
          <a:xfrm>
            <a:off x="179512" y="1021680"/>
            <a:ext cx="8496944" cy="4279528"/>
          </a:xfrm>
        </p:spPr>
        <p:txBody>
          <a:bodyPr>
            <a:normAutofit/>
          </a:bodyPr>
          <a:lstStyle/>
          <a:p>
            <a:pPr marL="0" indent="0" algn="just">
              <a:lnSpc>
                <a:spcPct val="100000"/>
              </a:lnSpc>
              <a:buClr>
                <a:srgbClr val="C00000"/>
              </a:buClr>
              <a:buNone/>
              <a:defRPr/>
            </a:pPr>
            <a:r>
              <a:rPr lang="fr-FR" sz="2200" b="1" dirty="0">
                <a:solidFill>
                  <a:srgbClr val="002060"/>
                </a:solidFill>
                <a:latin typeface="Arial" pitchFamily="34" charset="0"/>
                <a:cs typeface="Arial" pitchFamily="34" charset="0"/>
              </a:rPr>
              <a:t>Des exigences de transparence :</a:t>
            </a:r>
          </a:p>
          <a:p>
            <a:pPr algn="just">
              <a:lnSpc>
                <a:spcPct val="100000"/>
              </a:lnSpc>
              <a:buClr>
                <a:srgbClr val="C00000"/>
              </a:buClr>
              <a:buFont typeface="Wingdings" pitchFamily="2" charset="2"/>
              <a:buChar char="§"/>
              <a:defRPr/>
            </a:pPr>
            <a:r>
              <a:rPr lang="fr-FR" sz="2100" b="1" dirty="0">
                <a:solidFill>
                  <a:srgbClr val="002060"/>
                </a:solidFill>
                <a:latin typeface="Arial" pitchFamily="34" charset="0"/>
                <a:cs typeface="Arial" pitchFamily="34" charset="0"/>
              </a:rPr>
              <a:t>Pour les contrats relevant de l’article 3126-1 et 2 du CCP</a:t>
            </a:r>
            <a:r>
              <a:rPr lang="fr-FR" sz="2100" b="1" baseline="32000" dirty="0">
                <a:solidFill>
                  <a:srgbClr val="002060"/>
                </a:solidFill>
                <a:latin typeface="Arial" pitchFamily="34" charset="0"/>
                <a:cs typeface="Arial" pitchFamily="34" charset="0"/>
              </a:rPr>
              <a:t>(1) </a:t>
            </a:r>
            <a:r>
              <a:rPr lang="fr-FR" sz="2100" b="1" dirty="0">
                <a:solidFill>
                  <a:srgbClr val="002060"/>
                </a:solidFill>
                <a:latin typeface="Arial" pitchFamily="34" charset="0"/>
                <a:cs typeface="Arial" pitchFamily="34" charset="0"/>
              </a:rPr>
              <a:t> dont concessions inférieures au seuil de 5 538 000€ HT :</a:t>
            </a:r>
          </a:p>
          <a:p>
            <a:pPr lvl="1">
              <a:spcBef>
                <a:spcPts val="0"/>
              </a:spcBef>
              <a:buFont typeface="Wingdings" pitchFamily="2" charset="2"/>
              <a:buChar char="§"/>
              <a:defRPr/>
            </a:pPr>
            <a:r>
              <a:rPr lang="fr-FR" sz="1900" b="0" u="none" strike="noStrike" baseline="0" dirty="0">
                <a:latin typeface="Arial" panose="020B0604020202020204" pitchFamily="34" charset="0"/>
                <a:cs typeface="Arial" panose="020B0604020202020204" pitchFamily="34" charset="0"/>
              </a:rPr>
              <a:t>Art. R. 3126-3 à R. 3126-6 du CCP </a:t>
            </a:r>
          </a:p>
          <a:p>
            <a:pPr lvl="1">
              <a:spcBef>
                <a:spcPts val="0"/>
              </a:spcBef>
              <a:buFont typeface="Wingdings" pitchFamily="2" charset="2"/>
              <a:buChar char="§"/>
              <a:defRPr/>
            </a:pPr>
            <a:r>
              <a:rPr lang="fr-FR" sz="1900" dirty="0">
                <a:latin typeface="Arial" pitchFamily="34" charset="0"/>
                <a:cs typeface="Arial" pitchFamily="34" charset="0"/>
              </a:rPr>
              <a:t>Avis conforme au modèle fixé par arrêté ministre Economie du 22/03/2019 – annexe 21 du CCP</a:t>
            </a:r>
          </a:p>
          <a:p>
            <a:pPr lvl="1">
              <a:lnSpc>
                <a:spcPct val="100000"/>
              </a:lnSpc>
              <a:buFont typeface="Wingdings" pitchFamily="2" charset="2"/>
              <a:buChar char="§"/>
              <a:defRPr/>
            </a:pPr>
            <a:r>
              <a:rPr lang="fr-FR" sz="1900" b="1" dirty="0">
                <a:solidFill>
                  <a:srgbClr val="002060"/>
                </a:solidFill>
                <a:latin typeface="Arial" pitchFamily="34" charset="0"/>
                <a:cs typeface="Arial" pitchFamily="34" charset="0"/>
              </a:rPr>
              <a:t>Publication de l’avis de concession :</a:t>
            </a:r>
          </a:p>
          <a:p>
            <a:pPr marL="898525" lvl="1" indent="-177800">
              <a:lnSpc>
                <a:spcPct val="100000"/>
              </a:lnSpc>
              <a:spcBef>
                <a:spcPts val="0"/>
              </a:spcBef>
              <a:buFont typeface="Arial" panose="020B0604020202020204" pitchFamily="34" charset="0"/>
              <a:buChar char="-"/>
              <a:defRPr/>
            </a:pPr>
            <a:r>
              <a:rPr lang="fr-FR" sz="1900" dirty="0">
                <a:latin typeface="Arial" pitchFamily="34" charset="0"/>
                <a:cs typeface="Arial" pitchFamily="34" charset="0"/>
              </a:rPr>
              <a:t>	au BOAMP ou dans un journal d’annonces légales, </a:t>
            </a:r>
          </a:p>
          <a:p>
            <a:pPr marL="898525" lvl="1" indent="-177800">
              <a:lnSpc>
                <a:spcPct val="100000"/>
              </a:lnSpc>
              <a:spcBef>
                <a:spcPts val="0"/>
              </a:spcBef>
              <a:buFont typeface="Arial" panose="020B0604020202020204" pitchFamily="34" charset="0"/>
              <a:buChar char="-"/>
              <a:defRPr/>
            </a:pPr>
            <a:r>
              <a:rPr lang="fr-FR" sz="1900" dirty="0">
                <a:latin typeface="Arial" pitchFamily="34" charset="0"/>
                <a:cs typeface="Arial" pitchFamily="34" charset="0"/>
              </a:rPr>
              <a:t>	plus, le cas échéant, dans une publication spécialisée, correspondant au secteur économique concerné.</a:t>
            </a:r>
          </a:p>
          <a:p>
            <a:pPr marL="898525" lvl="1" indent="-177800">
              <a:lnSpc>
                <a:spcPct val="100000"/>
              </a:lnSpc>
              <a:spcBef>
                <a:spcPts val="0"/>
              </a:spcBef>
              <a:buFont typeface="Arial" panose="020B0604020202020204" pitchFamily="34" charset="0"/>
              <a:buChar char="-"/>
              <a:tabLst>
                <a:tab pos="984250" algn="l"/>
              </a:tabLst>
              <a:defRPr/>
            </a:pPr>
            <a:r>
              <a:rPr lang="fr-FR" sz="1900" dirty="0">
                <a:latin typeface="Arial" pitchFamily="34" charset="0"/>
                <a:cs typeface="Arial" pitchFamily="34" charset="0"/>
              </a:rPr>
              <a:t>Avis de publicité complémentaire possible sur autre support si nécessaire</a:t>
            </a:r>
          </a:p>
          <a:p>
            <a:pPr marL="457200" lvl="1" indent="0" algn="just">
              <a:lnSpc>
                <a:spcPts val="2600"/>
              </a:lnSpc>
              <a:buNone/>
              <a:defRPr/>
            </a:pPr>
            <a:endParaRPr lang="fr-FR" sz="1400" dirty="0">
              <a:latin typeface="Arial" pitchFamily="34" charset="0"/>
              <a:cs typeface="Arial" pitchFamily="34" charset="0"/>
            </a:endParaRPr>
          </a:p>
          <a:p>
            <a:pPr lvl="1" algn="just">
              <a:lnSpc>
                <a:spcPts val="2600"/>
              </a:lnSpc>
              <a:defRPr/>
            </a:pPr>
            <a:endParaRPr lang="fr-FR" sz="1400" dirty="0">
              <a:latin typeface="Arial" pitchFamily="34" charset="0"/>
              <a:cs typeface="Arial" pitchFamily="34" charset="0"/>
            </a:endParaRPr>
          </a:p>
        </p:txBody>
      </p:sp>
      <p:sp>
        <p:nvSpPr>
          <p:cNvPr id="5" name="Espace réservé du numéro de diapositive 4"/>
          <p:cNvSpPr>
            <a:spLocks noGrp="1"/>
          </p:cNvSpPr>
          <p:nvPr>
            <p:ph type="sldNum" idx="10"/>
          </p:nvPr>
        </p:nvSpPr>
        <p:spPr>
          <a:xfrm>
            <a:off x="8244408" y="6248400"/>
            <a:ext cx="576064" cy="431800"/>
          </a:xfrm>
        </p:spPr>
        <p:txBody>
          <a:bodyPr/>
          <a:lstStyle/>
          <a:p>
            <a:pPr>
              <a:defRPr/>
            </a:pPr>
            <a:fld id="{77153F0F-5E24-4A4A-953D-4728DC380E24}" type="slidenum">
              <a:rPr lang="en-GB" altLang="fr-FR" sz="1600" smtClean="0"/>
              <a:pPr>
                <a:defRPr/>
              </a:pPr>
              <a:t>16</a:t>
            </a:fld>
            <a:endParaRPr lang="en-GB" altLang="fr-FR" sz="1600" dirty="0"/>
          </a:p>
        </p:txBody>
      </p:sp>
      <p:sp>
        <p:nvSpPr>
          <p:cNvPr id="6" name="Espace réservé du pied de page 5"/>
          <p:cNvSpPr>
            <a:spLocks noGrp="1"/>
          </p:cNvSpPr>
          <p:nvPr>
            <p:ph type="ftr" sz="quarter" idx="11"/>
          </p:nvPr>
        </p:nvSpPr>
        <p:spPr/>
        <p:txBody>
          <a:bodyPr/>
          <a:lstStyle/>
          <a:p>
            <a:r>
              <a:rPr lang="fr-FR"/>
              <a:t>Les Concessions</a:t>
            </a:r>
          </a:p>
        </p:txBody>
      </p:sp>
      <p:pic>
        <p:nvPicPr>
          <p:cNvPr id="7" name="Image 1">
            <a:extLst>
              <a:ext uri="{FF2B5EF4-FFF2-40B4-BE49-F238E27FC236}">
                <a16:creationId xmlns:a16="http://schemas.microsoft.com/office/drawing/2014/main" id="{23CA5662-3F5D-4CAD-A7F3-2E6BD897969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6432812"/>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179512" y="4879022"/>
            <a:ext cx="8496944" cy="1477328"/>
          </a:xfrm>
          <a:prstGeom prst="rect">
            <a:avLst/>
          </a:prstGeom>
          <a:noFill/>
          <a:ln>
            <a:solidFill>
              <a:srgbClr val="002060"/>
            </a:solidFill>
          </a:ln>
        </p:spPr>
        <p:txBody>
          <a:bodyPr wrap="square" rtlCol="0">
            <a:spAutoFit/>
          </a:bodyPr>
          <a:lstStyle/>
          <a:p>
            <a:pPr marL="449263">
              <a:lnSpc>
                <a:spcPts val="1800"/>
              </a:lnSpc>
              <a:buNone/>
            </a:pPr>
            <a:r>
              <a:rPr lang="fr-FR" sz="1400" b="1" i="1" baseline="30000" dirty="0">
                <a:latin typeface="Arial" pitchFamily="34" charset="0"/>
                <a:cs typeface="Arial" pitchFamily="34" charset="0"/>
              </a:rPr>
              <a:t>(1)</a:t>
            </a:r>
            <a:r>
              <a:rPr lang="fr-FR" sz="1400" b="1" i="1" dirty="0">
                <a:latin typeface="Arial" pitchFamily="34" charset="0"/>
                <a:cs typeface="Arial" pitchFamily="34" charset="0"/>
              </a:rPr>
              <a:t> Contrats relevant de l’article R3126-1</a:t>
            </a:r>
            <a:r>
              <a:rPr lang="fr-FR" sz="1400" i="1" dirty="0">
                <a:latin typeface="Arial" pitchFamily="34" charset="0"/>
                <a:cs typeface="Arial" pitchFamily="34" charset="0"/>
              </a:rPr>
              <a:t>: </a:t>
            </a:r>
          </a:p>
          <a:p>
            <a:pPr marL="898525" indent="-182563">
              <a:lnSpc>
                <a:spcPts val="1800"/>
              </a:lnSpc>
            </a:pPr>
            <a:r>
              <a:rPr lang="fr-FR" sz="1400" i="1" dirty="0">
                <a:latin typeface="Arial" pitchFamily="34" charset="0"/>
                <a:cs typeface="Arial" pitchFamily="34" charset="0"/>
              </a:rPr>
              <a:t>1° Les contrats de concession dont la valeur estimée est inférieure  au seuil européen; </a:t>
            </a:r>
          </a:p>
          <a:p>
            <a:pPr marL="898525" indent="-182563">
              <a:lnSpc>
                <a:spcPts val="1800"/>
              </a:lnSpc>
            </a:pPr>
            <a:r>
              <a:rPr lang="fr-FR" sz="1400" i="1" dirty="0">
                <a:latin typeface="Arial" pitchFamily="34" charset="0"/>
                <a:cs typeface="Arial" pitchFamily="34" charset="0"/>
              </a:rPr>
              <a:t>2° Les contrats de concession qui ont, quelle que soit leur valeur estimée, pour objet : </a:t>
            </a:r>
          </a:p>
          <a:p>
            <a:pPr marL="1077913" indent="-179388">
              <a:lnSpc>
                <a:spcPts val="1800"/>
              </a:lnSpc>
              <a:buFont typeface="+mj-lt"/>
              <a:buAutoNum type="alphaLcParenR"/>
              <a:tabLst>
                <a:tab pos="1162050" algn="l"/>
              </a:tabLst>
            </a:pPr>
            <a:r>
              <a:rPr lang="fr-FR" sz="1400" i="1" dirty="0">
                <a:latin typeface="Arial" pitchFamily="34" charset="0"/>
                <a:cs typeface="Arial" pitchFamily="34" charset="0"/>
              </a:rPr>
              <a:t>Les activités relevant du c du 1° de l’art L1212-3 ; (activités de réseaux domaine de l’eau)</a:t>
            </a:r>
          </a:p>
          <a:p>
            <a:pPr marL="1077913" indent="-179388">
              <a:lnSpc>
                <a:spcPts val="1800"/>
              </a:lnSpc>
              <a:buFont typeface="+mj-lt"/>
              <a:buAutoNum type="alphaLcParenR"/>
              <a:tabLst>
                <a:tab pos="1162050" algn="l"/>
              </a:tabLst>
            </a:pPr>
            <a:r>
              <a:rPr lang="fr-FR" sz="1400" i="1" dirty="0">
                <a:latin typeface="Arial" pitchFamily="34" charset="0"/>
                <a:cs typeface="Arial" pitchFamily="34" charset="0"/>
              </a:rPr>
              <a:t>Un des services sociaux ou des autres services spécifiques, </a:t>
            </a:r>
          </a:p>
          <a:p>
            <a:pPr marL="1077913" indent="-179388">
              <a:lnSpc>
                <a:spcPts val="1800"/>
              </a:lnSpc>
              <a:buFont typeface="+mj-lt"/>
              <a:buAutoNum type="alphaLcParenR"/>
              <a:tabLst>
                <a:tab pos="1162050" algn="l"/>
              </a:tabLst>
            </a:pPr>
            <a:r>
              <a:rPr lang="fr-FR" sz="1400" i="1" dirty="0">
                <a:latin typeface="Arial" pitchFamily="34" charset="0"/>
                <a:cs typeface="Arial" pitchFamily="34" charset="0"/>
              </a:rPr>
              <a:t>L’exploitation de services de transport de voyageurs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Espace réservé du contenu 2"/>
          <p:cNvSpPr>
            <a:spLocks noGrp="1"/>
          </p:cNvSpPr>
          <p:nvPr>
            <p:ph idx="4294967295"/>
          </p:nvPr>
        </p:nvSpPr>
        <p:spPr>
          <a:xfrm>
            <a:off x="1691680" y="3068960"/>
            <a:ext cx="7452320" cy="2333625"/>
          </a:xfrm>
        </p:spPr>
        <p:txBody>
          <a:bodyPr>
            <a:normAutofit/>
          </a:bodyPr>
          <a:lstStyle/>
          <a:p>
            <a:pPr marL="514350" indent="-514350">
              <a:buFont typeface="+mj-lt"/>
              <a:buAutoNum type="arabicPeriod"/>
            </a:pPr>
            <a:endParaRPr lang="fr-FR" sz="2000" dirty="0">
              <a:latin typeface="Arial" pitchFamily="34" charset="0"/>
              <a:cs typeface="Arial" pitchFamily="34" charset="0"/>
            </a:endParaRPr>
          </a:p>
          <a:p>
            <a:pPr marL="457200" indent="-457200">
              <a:buFont typeface="+mj-lt"/>
              <a:buAutoNum type="arabicPeriod"/>
            </a:pPr>
            <a:r>
              <a:rPr lang="fr-FR" sz="2000" dirty="0">
                <a:latin typeface="Arial" pitchFamily="34" charset="0"/>
                <a:cs typeface="Arial" pitchFamily="34" charset="0"/>
              </a:rPr>
              <a:t>L’évaluation qualitative des candidats </a:t>
            </a:r>
          </a:p>
          <a:p>
            <a:pPr marL="457200" indent="-457200">
              <a:buFont typeface="+mj-lt"/>
              <a:buAutoNum type="arabicPeriod"/>
            </a:pPr>
            <a:r>
              <a:rPr lang="fr-FR" sz="2000" dirty="0">
                <a:latin typeface="Arial" pitchFamily="34" charset="0"/>
                <a:cs typeface="Arial" pitchFamily="34" charset="0"/>
              </a:rPr>
              <a:t>Critères de choix de l’offre</a:t>
            </a:r>
          </a:p>
          <a:p>
            <a:pPr marL="457200" indent="-457200">
              <a:buFont typeface="+mj-lt"/>
              <a:buAutoNum type="arabicPeriod"/>
            </a:pPr>
            <a:r>
              <a:rPr lang="fr-FR" sz="2000" dirty="0">
                <a:latin typeface="Arial" pitchFamily="34" charset="0"/>
                <a:cs typeface="Arial" pitchFamily="34" charset="0"/>
              </a:rPr>
              <a:t>Négociation </a:t>
            </a:r>
          </a:p>
          <a:p>
            <a:pPr marL="514350" indent="-514350">
              <a:buFont typeface="+mj-lt"/>
              <a:buAutoNum type="arabicPeriod"/>
            </a:pPr>
            <a:endParaRPr lang="fr-FR" sz="2000" dirty="0"/>
          </a:p>
        </p:txBody>
      </p:sp>
      <p:sp>
        <p:nvSpPr>
          <p:cNvPr id="5" name="Espace réservé du numéro de diapositive 4"/>
          <p:cNvSpPr>
            <a:spLocks noGrp="1"/>
          </p:cNvSpPr>
          <p:nvPr>
            <p:ph type="sldNum" idx="10"/>
          </p:nvPr>
        </p:nvSpPr>
        <p:spPr>
          <a:xfrm>
            <a:off x="8172400" y="6248400"/>
            <a:ext cx="720080" cy="431800"/>
          </a:xfrm>
        </p:spPr>
        <p:txBody>
          <a:bodyPr/>
          <a:lstStyle/>
          <a:p>
            <a:pPr>
              <a:defRPr/>
            </a:pPr>
            <a:fld id="{CB2155AE-E2B6-4E68-ABCF-8635FF019B1B}" type="slidenum">
              <a:rPr lang="en-GB" altLang="fr-FR" sz="1600" smtClean="0"/>
              <a:pPr>
                <a:defRPr/>
              </a:pPr>
              <a:t>17</a:t>
            </a:fld>
            <a:endParaRPr lang="en-GB" altLang="fr-FR" sz="1600" dirty="0"/>
          </a:p>
        </p:txBody>
      </p:sp>
      <p:sp>
        <p:nvSpPr>
          <p:cNvPr id="6" name="Rectangle 5"/>
          <p:cNvSpPr/>
          <p:nvPr/>
        </p:nvSpPr>
        <p:spPr>
          <a:xfrm>
            <a:off x="1043608" y="620688"/>
            <a:ext cx="7920880" cy="498598"/>
          </a:xfrm>
          <a:prstGeom prst="rect">
            <a:avLst/>
          </a:prstGeom>
          <a:solidFill>
            <a:srgbClr val="002060"/>
          </a:solidFill>
        </p:spPr>
        <p:txBody>
          <a:bodyPr wrap="square">
            <a:spAutoFit/>
          </a:bodyPr>
          <a:lstStyle/>
          <a:p>
            <a:pPr marL="319088" indent="-319088">
              <a:lnSpc>
                <a:spcPct val="110000"/>
              </a:lnSpc>
              <a:buClr>
                <a:srgbClr val="000000"/>
              </a:buClr>
              <a:buSzPct val="100000"/>
              <a:buFont typeface="Times New Roman" pitchFamily="18" charset="0"/>
              <a:buNone/>
            </a:pPr>
            <a:r>
              <a:rPr lang="fr-FR" sz="2400" b="1" dirty="0">
                <a:solidFill>
                  <a:schemeClr val="bg1"/>
                </a:solidFill>
                <a:latin typeface="Arial" pitchFamily="34" charset="0"/>
                <a:cs typeface="Arial" pitchFamily="34" charset="0"/>
              </a:rPr>
              <a:t>Contrats de concession</a:t>
            </a:r>
          </a:p>
        </p:txBody>
      </p:sp>
      <p:sp>
        <p:nvSpPr>
          <p:cNvPr id="7" name="ZoneTexte 6"/>
          <p:cNvSpPr txBox="1"/>
          <p:nvPr/>
        </p:nvSpPr>
        <p:spPr>
          <a:xfrm>
            <a:off x="1691680" y="2564904"/>
            <a:ext cx="6984776" cy="461665"/>
          </a:xfrm>
          <a:prstGeom prst="rect">
            <a:avLst/>
          </a:prstGeom>
          <a:solidFill>
            <a:srgbClr val="002060"/>
          </a:solidFill>
        </p:spPr>
        <p:txBody>
          <a:bodyPr wrap="square" rtlCol="0">
            <a:spAutoFit/>
          </a:bodyPr>
          <a:lstStyle/>
          <a:p>
            <a:r>
              <a:rPr lang="fr-FR" sz="2400" b="1" dirty="0">
                <a:solidFill>
                  <a:schemeClr val="bg1"/>
                </a:solidFill>
                <a:latin typeface="Arial" pitchFamily="34" charset="0"/>
                <a:cs typeface="Arial" pitchFamily="34" charset="0"/>
              </a:rPr>
              <a:t>Candidatures et offres</a:t>
            </a:r>
          </a:p>
        </p:txBody>
      </p:sp>
      <p:sp>
        <p:nvSpPr>
          <p:cNvPr id="8" name="Espace réservé du pied de page 7"/>
          <p:cNvSpPr>
            <a:spLocks noGrp="1"/>
          </p:cNvSpPr>
          <p:nvPr>
            <p:ph type="ftr" sz="quarter" idx="11"/>
          </p:nvPr>
        </p:nvSpPr>
        <p:spPr/>
        <p:txBody>
          <a:bodyPr/>
          <a:lstStyle/>
          <a:p>
            <a:r>
              <a:rPr lang="fr-FR"/>
              <a:t>Les Concessions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re 1"/>
          <p:cNvSpPr>
            <a:spLocks noGrp="1"/>
          </p:cNvSpPr>
          <p:nvPr>
            <p:ph type="title"/>
          </p:nvPr>
        </p:nvSpPr>
        <p:spPr>
          <a:xfrm>
            <a:off x="611560" y="476672"/>
            <a:ext cx="8352928" cy="504056"/>
          </a:xfrm>
          <a:solidFill>
            <a:srgbClr val="002060"/>
          </a:solidFill>
        </p:spPr>
        <p:txBody>
          <a:bodyPr>
            <a:normAutofit fontScale="90000"/>
          </a:bodyPr>
          <a:lstStyle/>
          <a:p>
            <a:br>
              <a:rPr lang="fr-FR" sz="2700" dirty="0">
                <a:solidFill>
                  <a:srgbClr val="FF0000"/>
                </a:solidFill>
                <a:latin typeface="Arial" charset="0"/>
              </a:rPr>
            </a:br>
            <a:br>
              <a:rPr lang="fr-FR" sz="2700" dirty="0">
                <a:solidFill>
                  <a:srgbClr val="FF0000"/>
                </a:solidFill>
                <a:latin typeface="Arial" charset="0"/>
              </a:rPr>
            </a:br>
            <a:br>
              <a:rPr lang="fr-FR" sz="2700" b="1" dirty="0">
                <a:solidFill>
                  <a:srgbClr val="FF0000"/>
                </a:solidFill>
                <a:latin typeface="Arial" charset="0"/>
              </a:rPr>
            </a:br>
            <a:br>
              <a:rPr lang="fr-FR" sz="2700" b="1" dirty="0">
                <a:solidFill>
                  <a:srgbClr val="FF0000"/>
                </a:solidFill>
                <a:latin typeface="Arial" charset="0"/>
              </a:rPr>
            </a:br>
            <a:r>
              <a:rPr lang="fr-FR" sz="2700" b="1" dirty="0">
                <a:solidFill>
                  <a:schemeClr val="bg1"/>
                </a:solidFill>
                <a:latin typeface="Arial" charset="0"/>
              </a:rPr>
              <a:t>1.L’évaluation des candidatures </a:t>
            </a:r>
            <a:r>
              <a:rPr lang="fr-FR" sz="1800" dirty="0">
                <a:solidFill>
                  <a:schemeClr val="bg1"/>
                </a:solidFill>
                <a:latin typeface="Arial" charset="0"/>
              </a:rPr>
              <a:t>(art L3123-18 et R3123-1 à 5 du CCP)</a:t>
            </a:r>
            <a:br>
              <a:rPr lang="fr-FR" sz="2600" b="1" dirty="0">
                <a:solidFill>
                  <a:schemeClr val="bg1"/>
                </a:solidFill>
                <a:latin typeface="Arial" charset="0"/>
              </a:rPr>
            </a:br>
            <a:br>
              <a:rPr lang="fr-FR" sz="2600" b="1" dirty="0">
                <a:solidFill>
                  <a:schemeClr val="bg1"/>
                </a:solidFill>
                <a:latin typeface="Arial" charset="0"/>
              </a:rPr>
            </a:br>
            <a:br>
              <a:rPr lang="fr-FR" sz="2000" dirty="0">
                <a:solidFill>
                  <a:srgbClr val="404040"/>
                </a:solidFill>
                <a:latin typeface="Arial" charset="0"/>
              </a:rPr>
            </a:br>
            <a:br>
              <a:rPr lang="fr-FR" sz="4000" dirty="0">
                <a:solidFill>
                  <a:srgbClr val="FF0000"/>
                </a:solidFill>
                <a:latin typeface="Arial Narrow" pitchFamily="34" charset="0"/>
              </a:rPr>
            </a:br>
            <a:endParaRPr lang="fr-FR" sz="4000" dirty="0">
              <a:solidFill>
                <a:srgbClr val="FF0000"/>
              </a:solidFill>
              <a:latin typeface="Arial Narrow" pitchFamily="34" charset="0"/>
            </a:endParaRPr>
          </a:p>
        </p:txBody>
      </p:sp>
      <p:sp>
        <p:nvSpPr>
          <p:cNvPr id="73731" name="Espace réservé du contenu 2"/>
          <p:cNvSpPr>
            <a:spLocks noGrp="1"/>
          </p:cNvSpPr>
          <p:nvPr>
            <p:ph idx="1"/>
          </p:nvPr>
        </p:nvSpPr>
        <p:spPr>
          <a:xfrm>
            <a:off x="358775" y="1295226"/>
            <a:ext cx="8352929" cy="4638675"/>
          </a:xfrm>
        </p:spPr>
        <p:txBody>
          <a:bodyPr>
            <a:normAutofit/>
          </a:bodyPr>
          <a:lstStyle/>
          <a:p>
            <a:pPr marL="0" indent="0" algn="just">
              <a:lnSpc>
                <a:spcPct val="100000"/>
              </a:lnSpc>
              <a:buNone/>
            </a:pPr>
            <a:r>
              <a:rPr lang="fr-FR" sz="2200" b="1" dirty="0">
                <a:solidFill>
                  <a:srgbClr val="002060"/>
                </a:solidFill>
                <a:latin typeface="Arial" pitchFamily="34" charset="0"/>
                <a:cs typeface="Arial" pitchFamily="34" charset="0"/>
              </a:rPr>
              <a:t>L’évaluation qualitative des candidats</a:t>
            </a:r>
          </a:p>
          <a:p>
            <a:pPr algn="just">
              <a:lnSpc>
                <a:spcPct val="100000"/>
              </a:lnSpc>
              <a:buFont typeface="Wingdings" pitchFamily="2" charset="2"/>
              <a:buChar char="§"/>
            </a:pPr>
            <a:r>
              <a:rPr lang="fr-FR" sz="2000" b="1" dirty="0">
                <a:solidFill>
                  <a:srgbClr val="002060"/>
                </a:solidFill>
                <a:latin typeface="Arial" pitchFamily="34" charset="0"/>
                <a:cs typeface="Arial" pitchFamily="34" charset="0"/>
              </a:rPr>
              <a:t>Des règles souples pour la sélection </a:t>
            </a:r>
            <a:r>
              <a:rPr lang="fr-FR" sz="2000" dirty="0">
                <a:solidFill>
                  <a:schemeClr val="tx1"/>
                </a:solidFill>
                <a:latin typeface="Arial" pitchFamily="34" charset="0"/>
                <a:cs typeface="Arial" pitchFamily="34" charset="0"/>
              </a:rPr>
              <a:t>et très proches de celles issues du droit français</a:t>
            </a:r>
            <a:r>
              <a:rPr lang="fr-FR" sz="1800" dirty="0">
                <a:solidFill>
                  <a:schemeClr val="tx1"/>
                </a:solidFill>
                <a:latin typeface="Arial" pitchFamily="34" charset="0"/>
                <a:cs typeface="Arial" pitchFamily="34" charset="0"/>
              </a:rPr>
              <a:t> (DSP issues de la loi Sapin et du CGCT)</a:t>
            </a:r>
          </a:p>
          <a:p>
            <a:pPr algn="just">
              <a:lnSpc>
                <a:spcPct val="100000"/>
              </a:lnSpc>
              <a:buFont typeface="Arial" charset="0"/>
              <a:buChar char="•"/>
            </a:pPr>
            <a:r>
              <a:rPr lang="fr-FR" sz="2000" b="1" dirty="0">
                <a:solidFill>
                  <a:srgbClr val="002060"/>
                </a:solidFill>
                <a:latin typeface="Arial" pitchFamily="34" charset="0"/>
                <a:cs typeface="Arial" pitchFamily="34" charset="0"/>
              </a:rPr>
              <a:t>Des critères basés sur les capacités </a:t>
            </a:r>
            <a:r>
              <a:rPr lang="fr-FR" sz="2000" dirty="0">
                <a:solidFill>
                  <a:schemeClr val="tx1"/>
                </a:solidFill>
                <a:latin typeface="Arial" pitchFamily="34" charset="0"/>
                <a:cs typeface="Arial" pitchFamily="34" charset="0"/>
              </a:rPr>
              <a:t>professionnelles, techniques, et financières des opérateurs et liés à l’objet de la concession </a:t>
            </a:r>
          </a:p>
          <a:p>
            <a:pPr algn="just">
              <a:lnSpc>
                <a:spcPct val="100000"/>
              </a:lnSpc>
              <a:buFont typeface="Arial" charset="0"/>
              <a:buChar char="•"/>
            </a:pPr>
            <a:r>
              <a:rPr lang="fr-FR" sz="2000" b="1" dirty="0">
                <a:solidFill>
                  <a:srgbClr val="002060"/>
                </a:solidFill>
                <a:latin typeface="Arial" pitchFamily="34" charset="0"/>
                <a:cs typeface="Arial" pitchFamily="34" charset="0"/>
              </a:rPr>
              <a:t>La possibilité d’avoir recours aux capacités d’autres entités </a:t>
            </a:r>
          </a:p>
          <a:p>
            <a:pPr algn="just">
              <a:lnSpc>
                <a:spcPct val="100000"/>
              </a:lnSpc>
              <a:buFont typeface="Arial" charset="0"/>
              <a:buChar char="•"/>
            </a:pPr>
            <a:r>
              <a:rPr lang="fr-FR" sz="2000" b="1" dirty="0">
                <a:solidFill>
                  <a:srgbClr val="002060"/>
                </a:solidFill>
                <a:latin typeface="Arial" pitchFamily="34" charset="0"/>
                <a:cs typeface="Arial" pitchFamily="34" charset="0"/>
              </a:rPr>
              <a:t>Pas de liste limitative des documents pouvant être exigées des candidats</a:t>
            </a:r>
          </a:p>
          <a:p>
            <a:pPr algn="just">
              <a:lnSpc>
                <a:spcPct val="100000"/>
              </a:lnSpc>
              <a:buFont typeface="Arial" charset="0"/>
              <a:buChar char="•"/>
            </a:pPr>
            <a:r>
              <a:rPr lang="fr-FR" sz="2000" dirty="0">
                <a:solidFill>
                  <a:schemeClr val="tx1"/>
                </a:solidFill>
                <a:latin typeface="Arial" pitchFamily="34" charset="0"/>
                <a:cs typeface="Arial" pitchFamily="34" charset="0"/>
              </a:rPr>
              <a:t>Une sélection </a:t>
            </a:r>
            <a:r>
              <a:rPr lang="fr-FR" sz="2000" i="1" dirty="0">
                <a:solidFill>
                  <a:schemeClr val="tx1"/>
                </a:solidFill>
                <a:latin typeface="Arial" pitchFamily="34" charset="0"/>
                <a:cs typeface="Arial" pitchFamily="34" charset="0"/>
              </a:rPr>
              <a:t>ab </a:t>
            </a:r>
            <a:r>
              <a:rPr lang="fr-FR" sz="2000" i="1" dirty="0" err="1">
                <a:solidFill>
                  <a:schemeClr val="tx1"/>
                </a:solidFill>
                <a:latin typeface="Arial" pitchFamily="34" charset="0"/>
                <a:cs typeface="Arial" pitchFamily="34" charset="0"/>
              </a:rPr>
              <a:t>initio</a:t>
            </a:r>
            <a:r>
              <a:rPr lang="fr-FR" sz="2000" i="1" dirty="0">
                <a:solidFill>
                  <a:schemeClr val="tx1"/>
                </a:solidFill>
                <a:latin typeface="Arial" pitchFamily="34" charset="0"/>
                <a:cs typeface="Arial" pitchFamily="34" charset="0"/>
              </a:rPr>
              <a:t> </a:t>
            </a:r>
            <a:r>
              <a:rPr lang="fr-FR" sz="2000" dirty="0">
                <a:solidFill>
                  <a:schemeClr val="tx1"/>
                </a:solidFill>
                <a:latin typeface="Arial" pitchFamily="34" charset="0"/>
                <a:cs typeface="Arial" pitchFamily="34" charset="0"/>
              </a:rPr>
              <a:t>des candidats les mieux à même de procéder à l’exécution de la concession : </a:t>
            </a:r>
          </a:p>
          <a:p>
            <a:pPr lvl="1" algn="just">
              <a:lnSpc>
                <a:spcPct val="100000"/>
              </a:lnSpc>
              <a:buFont typeface="Arial" panose="020B0604020202020204" pitchFamily="34" charset="0"/>
              <a:buChar char="-"/>
            </a:pPr>
            <a:r>
              <a:rPr lang="fr-FR" sz="1800" dirty="0">
                <a:solidFill>
                  <a:schemeClr val="tx1"/>
                </a:solidFill>
                <a:latin typeface="Arial" pitchFamily="34" charset="0"/>
                <a:cs typeface="Arial" pitchFamily="34" charset="0"/>
              </a:rPr>
              <a:t>Limitation du nombre de candidats : il doit être suffisant et garantir une réelle concurrence (déterminer des exigences minimales)</a:t>
            </a:r>
          </a:p>
          <a:p>
            <a:pPr lvl="1" algn="just">
              <a:lnSpc>
                <a:spcPct val="100000"/>
              </a:lnSpc>
              <a:buFont typeface="Arial" panose="020B0604020202020204" pitchFamily="34" charset="0"/>
              <a:buChar char="-"/>
            </a:pPr>
            <a:r>
              <a:rPr lang="fr-FR" sz="1800" dirty="0">
                <a:solidFill>
                  <a:schemeClr val="tx1"/>
                </a:solidFill>
                <a:latin typeface="Arial" pitchFamily="34" charset="0"/>
                <a:cs typeface="Arial" pitchFamily="34" charset="0"/>
              </a:rPr>
              <a:t>Une sélection de manière objective et sur la base de critères objectifs</a:t>
            </a:r>
          </a:p>
        </p:txBody>
      </p:sp>
      <p:sp>
        <p:nvSpPr>
          <p:cNvPr id="5" name="Espace réservé du numéro de diapositive 4"/>
          <p:cNvSpPr>
            <a:spLocks noGrp="1"/>
          </p:cNvSpPr>
          <p:nvPr>
            <p:ph type="sldNum" idx="10"/>
          </p:nvPr>
        </p:nvSpPr>
        <p:spPr>
          <a:xfrm>
            <a:off x="8028384" y="6248400"/>
            <a:ext cx="633016" cy="431800"/>
          </a:xfrm>
        </p:spPr>
        <p:txBody>
          <a:bodyPr/>
          <a:lstStyle/>
          <a:p>
            <a:pPr>
              <a:defRPr/>
            </a:pPr>
            <a:fld id="{77153F0F-5E24-4A4A-953D-4728DC380E24}" type="slidenum">
              <a:rPr lang="en-GB" altLang="fr-FR" sz="1600" smtClean="0"/>
              <a:pPr>
                <a:defRPr/>
              </a:pPr>
              <a:t>18</a:t>
            </a:fld>
            <a:endParaRPr lang="en-GB" altLang="fr-FR" sz="1600" dirty="0"/>
          </a:p>
        </p:txBody>
      </p:sp>
      <p:sp>
        <p:nvSpPr>
          <p:cNvPr id="6" name="Espace réservé du pied de page 5"/>
          <p:cNvSpPr>
            <a:spLocks noGrp="1"/>
          </p:cNvSpPr>
          <p:nvPr>
            <p:ph type="ftr" sz="quarter" idx="11"/>
          </p:nvPr>
        </p:nvSpPr>
        <p:spPr/>
        <p:txBody>
          <a:bodyPr/>
          <a:lstStyle/>
          <a:p>
            <a:r>
              <a:rPr lang="fr-FR"/>
              <a:t>Les Concessions</a:t>
            </a:r>
          </a:p>
        </p:txBody>
      </p:sp>
      <p:pic>
        <p:nvPicPr>
          <p:cNvPr id="7" name="Image 1">
            <a:extLst>
              <a:ext uri="{FF2B5EF4-FFF2-40B4-BE49-F238E27FC236}">
                <a16:creationId xmlns:a16="http://schemas.microsoft.com/office/drawing/2014/main" id="{B4287A65-C283-495A-A4F9-48A88A25F00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4638"/>
            <a:ext cx="8219256" cy="634082"/>
          </a:xfrm>
          <a:solidFill>
            <a:srgbClr val="002060"/>
          </a:solidFill>
        </p:spPr>
        <p:txBody>
          <a:bodyPr>
            <a:normAutofit/>
          </a:bodyPr>
          <a:lstStyle/>
          <a:p>
            <a:pPr algn="l"/>
            <a:r>
              <a:rPr lang="fr-FR" sz="2400" b="1" dirty="0">
                <a:solidFill>
                  <a:schemeClr val="bg1"/>
                </a:solidFill>
                <a:latin typeface="Arial" pitchFamily="34" charset="0"/>
                <a:cs typeface="Arial" pitchFamily="34" charset="0"/>
              </a:rPr>
              <a:t>2. Critères de choix des offres</a:t>
            </a:r>
          </a:p>
        </p:txBody>
      </p:sp>
      <p:sp>
        <p:nvSpPr>
          <p:cNvPr id="3" name="Espace réservé du contenu 2"/>
          <p:cNvSpPr>
            <a:spLocks noGrp="1"/>
          </p:cNvSpPr>
          <p:nvPr>
            <p:ph idx="1"/>
          </p:nvPr>
        </p:nvSpPr>
        <p:spPr>
          <a:xfrm>
            <a:off x="302420" y="1093688"/>
            <a:ext cx="8384380" cy="5445224"/>
          </a:xfrm>
        </p:spPr>
        <p:txBody>
          <a:bodyPr>
            <a:normAutofit fontScale="47500" lnSpcReduction="20000"/>
          </a:bodyPr>
          <a:lstStyle/>
          <a:p>
            <a:pPr marL="0" indent="0" algn="just">
              <a:lnSpc>
                <a:spcPct val="100000"/>
              </a:lnSpc>
              <a:buNone/>
            </a:pPr>
            <a:r>
              <a:rPr lang="fr-FR" sz="4200" b="1" dirty="0">
                <a:solidFill>
                  <a:srgbClr val="002060"/>
                </a:solidFill>
                <a:latin typeface="Arial" pitchFamily="34" charset="0"/>
                <a:cs typeface="Arial" pitchFamily="34" charset="0"/>
              </a:rPr>
              <a:t>Le contrat de concession est attribué au soumissionnaire qui a présenté la meilleure offre au regard de l’avantage économique global pour l’autorité concédante</a:t>
            </a:r>
            <a:r>
              <a:rPr lang="fr-FR" sz="4200" dirty="0">
                <a:solidFill>
                  <a:srgbClr val="002060"/>
                </a:solidFill>
                <a:latin typeface="Arial" pitchFamily="34" charset="0"/>
                <a:cs typeface="Arial" pitchFamily="34" charset="0"/>
              </a:rPr>
              <a:t> </a:t>
            </a:r>
            <a:r>
              <a:rPr lang="fr-FR" sz="3800" dirty="0">
                <a:latin typeface="Arial" pitchFamily="34" charset="0"/>
                <a:cs typeface="Arial" pitchFamily="34" charset="0"/>
              </a:rPr>
              <a:t>sur la base de plusieurs critères objectifs, précis et liés à l’objet du contrat de concession ou à ses conditions d’exécution</a:t>
            </a:r>
            <a:r>
              <a:rPr lang="fr-FR" sz="3400" dirty="0">
                <a:latin typeface="Arial" pitchFamily="34" charset="0"/>
                <a:cs typeface="Arial" pitchFamily="34" charset="0"/>
              </a:rPr>
              <a:t>. (article L. 3124-5)</a:t>
            </a:r>
          </a:p>
          <a:p>
            <a:pPr marL="449263" indent="-271463" algn="just">
              <a:lnSpc>
                <a:spcPct val="100000"/>
              </a:lnSpc>
              <a:buFont typeface="Wingdings" pitchFamily="2" charset="2"/>
              <a:buChar char="§"/>
            </a:pPr>
            <a:r>
              <a:rPr lang="fr-FR" sz="3800" dirty="0">
                <a:latin typeface="Arial" pitchFamily="34" charset="0"/>
                <a:cs typeface="Arial" pitchFamily="34" charset="0"/>
              </a:rPr>
              <a:t>Attribution fondée sur une </a:t>
            </a:r>
            <a:r>
              <a:rPr lang="fr-FR" sz="3800" b="1" dirty="0">
                <a:solidFill>
                  <a:srgbClr val="002060"/>
                </a:solidFill>
                <a:latin typeface="Arial" pitchFamily="34" charset="0"/>
                <a:cs typeface="Arial" pitchFamily="34" charset="0"/>
              </a:rPr>
              <a:t>pluralité de critères non discriminatoires. </a:t>
            </a:r>
          </a:p>
          <a:p>
            <a:pPr marL="449263" indent="-271463" algn="just">
              <a:lnSpc>
                <a:spcPct val="100000"/>
              </a:lnSpc>
              <a:buFont typeface="Wingdings" pitchFamily="2" charset="2"/>
              <a:buChar char="§"/>
            </a:pPr>
            <a:r>
              <a:rPr lang="fr-FR" sz="3800" dirty="0">
                <a:latin typeface="Arial" pitchFamily="34" charset="0"/>
                <a:cs typeface="Arial" pitchFamily="34" charset="0"/>
              </a:rPr>
              <a:t>Au nombre de ces critères, peuvent figurer notamment des </a:t>
            </a:r>
            <a:r>
              <a:rPr lang="fr-FR" sz="3800" b="1" dirty="0">
                <a:solidFill>
                  <a:srgbClr val="002060"/>
                </a:solidFill>
                <a:latin typeface="Arial" pitchFamily="34" charset="0"/>
                <a:cs typeface="Arial" pitchFamily="34" charset="0"/>
              </a:rPr>
              <a:t>critères environnementaux, sociaux ou relatifs à l’innovation. </a:t>
            </a:r>
          </a:p>
          <a:p>
            <a:pPr marL="449263" indent="-271463" algn="just">
              <a:lnSpc>
                <a:spcPct val="100000"/>
              </a:lnSpc>
              <a:buFont typeface="Wingdings" pitchFamily="2" charset="2"/>
              <a:buChar char="§"/>
            </a:pPr>
            <a:r>
              <a:rPr lang="fr-FR" sz="3800" dirty="0">
                <a:latin typeface="Arial" pitchFamily="34" charset="0"/>
                <a:cs typeface="Arial" pitchFamily="34" charset="0"/>
              </a:rPr>
              <a:t>Lorsque la gestion d’un service public est déléguée, l’autorité concédante se fonde également sur la </a:t>
            </a:r>
            <a:r>
              <a:rPr lang="fr-FR" sz="3800" b="1" dirty="0">
                <a:solidFill>
                  <a:srgbClr val="002060"/>
                </a:solidFill>
                <a:latin typeface="Arial" pitchFamily="34" charset="0"/>
                <a:cs typeface="Arial" pitchFamily="34" charset="0"/>
              </a:rPr>
              <a:t>qualité du service rendu aux usagers</a:t>
            </a:r>
            <a:r>
              <a:rPr lang="fr-FR" sz="3800" dirty="0">
                <a:latin typeface="Arial" pitchFamily="34" charset="0"/>
                <a:cs typeface="Arial" pitchFamily="34" charset="0"/>
              </a:rPr>
              <a:t>.</a:t>
            </a:r>
          </a:p>
          <a:p>
            <a:pPr marL="177800" indent="0" algn="just">
              <a:lnSpc>
                <a:spcPct val="100000"/>
              </a:lnSpc>
              <a:buNone/>
            </a:pPr>
            <a:r>
              <a:rPr lang="fr-FR" sz="3800" dirty="0">
                <a:latin typeface="Arial" pitchFamily="34" charset="0"/>
                <a:cs typeface="Arial" pitchFamily="34" charset="0"/>
              </a:rPr>
              <a:t>Les critères et leur description sont indiqués dans l’avis de concession, dans l’invitation à présenter une offre ou tout autre document de la consultation.</a:t>
            </a:r>
          </a:p>
          <a:p>
            <a:pPr marL="177800" indent="0" algn="just">
              <a:lnSpc>
                <a:spcPct val="100000"/>
              </a:lnSpc>
              <a:buNone/>
            </a:pPr>
            <a:endParaRPr lang="fr-FR" sz="1900" dirty="0">
              <a:latin typeface="Arial" pitchFamily="34" charset="0"/>
              <a:cs typeface="Arial" pitchFamily="34" charset="0"/>
            </a:endParaRPr>
          </a:p>
          <a:p>
            <a:pPr marL="179388" indent="-179388" algn="just">
              <a:lnSpc>
                <a:spcPct val="100000"/>
              </a:lnSpc>
            </a:pPr>
            <a:r>
              <a:rPr lang="fr-FR" sz="3800" b="1" dirty="0">
                <a:solidFill>
                  <a:srgbClr val="002060"/>
                </a:solidFill>
                <a:latin typeface="Arial" pitchFamily="34" charset="0"/>
                <a:cs typeface="Arial" pitchFamily="34" charset="0"/>
              </a:rPr>
              <a:t>Le CCP précise :</a:t>
            </a:r>
          </a:p>
          <a:p>
            <a:pPr marL="179388" indent="-179388" algn="just">
              <a:lnSpc>
                <a:spcPct val="100000"/>
              </a:lnSpc>
              <a:buNone/>
            </a:pPr>
            <a:r>
              <a:rPr lang="fr-FR" sz="3300" dirty="0">
                <a:latin typeface="Arial" pitchFamily="34" charset="0"/>
                <a:cs typeface="Arial" pitchFamily="34" charset="0"/>
              </a:rPr>
              <a:t>	-  les critères d’attribution  - Art R. 3124-4 à 5</a:t>
            </a:r>
          </a:p>
          <a:p>
            <a:pPr marL="179388" indent="-179388" algn="just">
              <a:lnSpc>
                <a:spcPct val="100000"/>
              </a:lnSpc>
              <a:buNone/>
            </a:pPr>
            <a:r>
              <a:rPr lang="fr-FR" sz="3300" dirty="0">
                <a:latin typeface="Arial" pitchFamily="34" charset="0"/>
                <a:cs typeface="Arial" pitchFamily="34" charset="0"/>
              </a:rPr>
              <a:t>	-  le </a:t>
            </a:r>
            <a:r>
              <a:rPr lang="fr-FR" sz="3400" dirty="0">
                <a:latin typeface="Arial" pitchFamily="34" charset="0"/>
                <a:cs typeface="Arial" pitchFamily="34" charset="0"/>
              </a:rPr>
              <a:t>classement des offres - Art R. 3124-6</a:t>
            </a:r>
          </a:p>
          <a:p>
            <a:pPr marL="179388" indent="-179388" algn="just">
              <a:lnSpc>
                <a:spcPct val="100000"/>
              </a:lnSpc>
              <a:buNone/>
            </a:pPr>
            <a:r>
              <a:rPr lang="fr-FR" sz="3300" dirty="0">
                <a:latin typeface="Arial" pitchFamily="34" charset="0"/>
                <a:cs typeface="Arial" pitchFamily="34" charset="0"/>
              </a:rPr>
              <a:t>	-  la possibilité de négocier avec un ou plusieurs soumissionnaires - Art L. 2124-1</a:t>
            </a:r>
          </a:p>
          <a:p>
            <a:pPr marL="179388" indent="-179388" algn="just">
              <a:lnSpc>
                <a:spcPct val="100000"/>
              </a:lnSpc>
              <a:buNone/>
            </a:pPr>
            <a:endParaRPr lang="fr-FR" sz="2300" dirty="0">
              <a:latin typeface="Arial" pitchFamily="34" charset="0"/>
              <a:cs typeface="Arial" pitchFamily="34" charset="0"/>
            </a:endParaRPr>
          </a:p>
          <a:p>
            <a:pPr marL="179388" indent="-179388" algn="just"/>
            <a:r>
              <a:rPr lang="fr-FR" sz="3800" b="1" dirty="0">
                <a:solidFill>
                  <a:srgbClr val="002060"/>
                </a:solidFill>
                <a:latin typeface="Arial" pitchFamily="34" charset="0"/>
                <a:cs typeface="Arial" pitchFamily="34" charset="0"/>
              </a:rPr>
              <a:t>Les critères d’attribution sont fixés par ordre décroissant d’importance. </a:t>
            </a:r>
          </a:p>
          <a:p>
            <a:pPr marL="179388" indent="-179388" algn="just">
              <a:buNone/>
            </a:pPr>
            <a:r>
              <a:rPr lang="fr-FR" sz="3800" b="1" dirty="0">
                <a:solidFill>
                  <a:srgbClr val="002060"/>
                </a:solidFill>
              </a:rPr>
              <a:t>	</a:t>
            </a:r>
            <a:endParaRPr lang="fr-FR" sz="3800" dirty="0">
              <a:solidFill>
                <a:srgbClr val="002060"/>
              </a:solidFill>
            </a:endParaRPr>
          </a:p>
          <a:p>
            <a:pPr marL="179388" indent="-179388" algn="just">
              <a:lnSpc>
                <a:spcPct val="100000"/>
              </a:lnSpc>
              <a:buFont typeface="Wingdings" pitchFamily="2" charset="2"/>
              <a:buChar char="§"/>
            </a:pPr>
            <a:endParaRPr lang="fr-FR" sz="2400" dirty="0"/>
          </a:p>
          <a:p>
            <a:pPr marL="179388" indent="-179388" algn="just">
              <a:lnSpc>
                <a:spcPct val="100000"/>
              </a:lnSpc>
              <a:buNone/>
            </a:pPr>
            <a:r>
              <a:rPr lang="fr-FR" sz="2400" dirty="0"/>
              <a:t> </a:t>
            </a:r>
          </a:p>
          <a:p>
            <a:pPr>
              <a:lnSpc>
                <a:spcPct val="100000"/>
              </a:lnSpc>
            </a:pPr>
            <a:endParaRPr lang="fr-FR" sz="2400" dirty="0"/>
          </a:p>
        </p:txBody>
      </p:sp>
      <p:sp>
        <p:nvSpPr>
          <p:cNvPr id="4" name="Espace réservé du numéro de diapositive 3"/>
          <p:cNvSpPr>
            <a:spLocks noGrp="1"/>
          </p:cNvSpPr>
          <p:nvPr>
            <p:ph type="sldNum" idx="10"/>
          </p:nvPr>
        </p:nvSpPr>
        <p:spPr>
          <a:xfrm>
            <a:off x="8244408" y="6426200"/>
            <a:ext cx="717550" cy="431800"/>
          </a:xfrm>
        </p:spPr>
        <p:txBody>
          <a:bodyPr/>
          <a:lstStyle/>
          <a:p>
            <a:pPr>
              <a:defRPr/>
            </a:pPr>
            <a:fld id="{77153F0F-5E24-4A4A-953D-4728DC380E24}" type="slidenum">
              <a:rPr lang="en-GB" altLang="fr-FR" sz="1600" smtClean="0"/>
              <a:pPr>
                <a:defRPr/>
              </a:pPr>
              <a:t>19</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DE89EE25-B659-4D4A-848A-965724A6AEF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re 1"/>
          <p:cNvSpPr>
            <a:spLocks noGrp="1"/>
          </p:cNvSpPr>
          <p:nvPr>
            <p:ph type="title"/>
          </p:nvPr>
        </p:nvSpPr>
        <p:spPr>
          <a:xfrm>
            <a:off x="899592" y="274638"/>
            <a:ext cx="7787208" cy="490066"/>
          </a:xfrm>
          <a:solidFill>
            <a:srgbClr val="002060"/>
          </a:solidFill>
        </p:spPr>
        <p:txBody>
          <a:bodyPr>
            <a:normAutofit fontScale="90000"/>
          </a:bodyPr>
          <a:lstStyle/>
          <a:p>
            <a:pPr algn="l"/>
            <a:br>
              <a:rPr lang="fr-FR" sz="3200" dirty="0">
                <a:solidFill>
                  <a:schemeClr val="bg1"/>
                </a:solidFill>
                <a:latin typeface="+mn-lt"/>
              </a:rPr>
            </a:br>
            <a:r>
              <a:rPr lang="fr-FR" sz="2700" b="1" dirty="0">
                <a:solidFill>
                  <a:schemeClr val="bg1"/>
                </a:solidFill>
                <a:latin typeface="Arial" pitchFamily="34" charset="0"/>
                <a:cs typeface="Arial" pitchFamily="34" charset="0"/>
              </a:rPr>
              <a:t>Le droit français des concessions</a:t>
            </a:r>
            <a:br>
              <a:rPr lang="fr-FR" sz="2700" b="1" dirty="0">
                <a:solidFill>
                  <a:schemeClr val="bg1"/>
                </a:solidFill>
                <a:latin typeface="Arial" pitchFamily="34" charset="0"/>
                <a:cs typeface="Arial" pitchFamily="34" charset="0"/>
              </a:rPr>
            </a:br>
            <a:endParaRPr lang="fr-FR" sz="2700" b="1" dirty="0">
              <a:solidFill>
                <a:schemeClr val="bg1"/>
              </a:solidFill>
              <a:latin typeface="Arial" pitchFamily="34" charset="0"/>
              <a:cs typeface="Arial" pitchFamily="34" charset="0"/>
            </a:endParaRPr>
          </a:p>
        </p:txBody>
      </p:sp>
      <p:sp>
        <p:nvSpPr>
          <p:cNvPr id="68611" name="Espace réservé du contenu 2"/>
          <p:cNvSpPr>
            <a:spLocks noGrp="1"/>
          </p:cNvSpPr>
          <p:nvPr>
            <p:ph idx="1"/>
          </p:nvPr>
        </p:nvSpPr>
        <p:spPr>
          <a:xfrm>
            <a:off x="683568" y="1484313"/>
            <a:ext cx="8064896" cy="4710112"/>
          </a:xfrm>
        </p:spPr>
        <p:txBody>
          <a:bodyPr/>
          <a:lstStyle/>
          <a:p>
            <a:pPr marL="0" indent="0" algn="just">
              <a:lnSpc>
                <a:spcPct val="100000"/>
              </a:lnSpc>
              <a:buFont typeface="Wingdings" pitchFamily="2" charset="2"/>
              <a:buChar char="§"/>
            </a:pPr>
            <a:r>
              <a:rPr lang="fr-FR" sz="2400" b="1" dirty="0">
                <a:solidFill>
                  <a:srgbClr val="002060"/>
                </a:solidFill>
                <a:latin typeface="Arial" panose="020B0604020202020204" pitchFamily="34" charset="0"/>
                <a:cs typeface="Arial" pitchFamily="34" charset="0"/>
              </a:rPr>
              <a:t> Présentation :</a:t>
            </a:r>
          </a:p>
          <a:p>
            <a:pPr marL="0" indent="0" algn="just">
              <a:lnSpc>
                <a:spcPct val="100000"/>
              </a:lnSpc>
              <a:buFont typeface="Wingdings" pitchFamily="2" charset="2"/>
              <a:buChar char="§"/>
            </a:pPr>
            <a:r>
              <a:rPr lang="fr-FR" sz="2400" dirty="0">
                <a:latin typeface="Arial" panose="020B0604020202020204" pitchFamily="34" charset="0"/>
                <a:cs typeface="Arial" panose="020B0604020202020204" pitchFamily="34" charset="0"/>
              </a:rPr>
              <a:t> Le </a:t>
            </a:r>
            <a:r>
              <a:rPr lang="fr-FR" sz="2400" b="1" dirty="0">
                <a:latin typeface="Arial" panose="020B0604020202020204" pitchFamily="34" charset="0"/>
                <a:cs typeface="Arial" panose="020B0604020202020204" pitchFamily="34" charset="0"/>
              </a:rPr>
              <a:t>droit français des concessions </a:t>
            </a:r>
            <a:r>
              <a:rPr lang="fr-FR" sz="2400" dirty="0">
                <a:latin typeface="Arial" panose="020B0604020202020204" pitchFamily="34" charset="0"/>
                <a:cs typeface="Arial" panose="020B0604020202020204" pitchFamily="34" charset="0"/>
              </a:rPr>
              <a:t>issu de l’ordonnance du 29 janvier 2016 et de son décret d’application forme, avec l’ordonnance n°2015-899 du 23 juillet 2015 sur les marchés publics et son décret d’application, la seconde    « poutre maîtresse » d’un droit des contrats publics profondément rénové. </a:t>
            </a:r>
          </a:p>
          <a:p>
            <a:pPr marL="0" indent="0" algn="just">
              <a:buFont typeface="Wingdings" pitchFamily="2" charset="2"/>
              <a:buChar char="§"/>
            </a:pPr>
            <a:r>
              <a:rPr lang="fr-FR" sz="2400" dirty="0">
                <a:latin typeface="Arial" panose="020B0604020202020204" pitchFamily="34" charset="0"/>
                <a:cs typeface="Arial" panose="020B0604020202020204" pitchFamily="34" charset="0"/>
              </a:rPr>
              <a:t> Le </a:t>
            </a:r>
            <a:r>
              <a:rPr lang="fr-FR" sz="2400" b="1" dirty="0">
                <a:latin typeface="Arial" panose="020B0604020202020204" pitchFamily="34" charset="0"/>
                <a:cs typeface="Arial" panose="020B0604020202020204" pitchFamily="34" charset="0"/>
              </a:rPr>
              <a:t>code de la commande publique </a:t>
            </a:r>
            <a:r>
              <a:rPr lang="fr-FR" sz="2400" dirty="0">
                <a:latin typeface="Arial" panose="020B0604020202020204" pitchFamily="34" charset="0"/>
                <a:cs typeface="Arial" panose="020B0604020202020204" pitchFamily="34" charset="0"/>
              </a:rPr>
              <a:t>en vigueur depuis le 1</a:t>
            </a:r>
            <a:r>
              <a:rPr lang="fr-FR" sz="2400" baseline="30000" dirty="0">
                <a:latin typeface="Arial" panose="020B0604020202020204" pitchFamily="34" charset="0"/>
                <a:cs typeface="Arial" panose="020B0604020202020204" pitchFamily="34" charset="0"/>
              </a:rPr>
              <a:t>er</a:t>
            </a:r>
            <a:r>
              <a:rPr lang="fr-FR" sz="2400" dirty="0">
                <a:latin typeface="Arial" panose="020B0604020202020204" pitchFamily="34" charset="0"/>
                <a:cs typeface="Arial" panose="020B0604020202020204" pitchFamily="34" charset="0"/>
              </a:rPr>
              <a:t> avril 2019 reprend, dans sa partie 3, les dispositions applicables en matière de concessions.</a:t>
            </a:r>
            <a:endParaRPr lang="fr-FR" sz="2400" b="1" dirty="0">
              <a:solidFill>
                <a:schemeClr val="tx1"/>
              </a:solidFill>
              <a:latin typeface="Arial" panose="020B0604020202020204" pitchFamily="34" charset="0"/>
              <a:cs typeface="Arial" panose="020B0604020202020204" pitchFamily="34" charset="0"/>
            </a:endParaRPr>
          </a:p>
          <a:p>
            <a:pPr marL="0" indent="0" algn="just">
              <a:lnSpc>
                <a:spcPct val="100000"/>
              </a:lnSpc>
              <a:buFont typeface="Wingdings" pitchFamily="2" charset="2"/>
              <a:buChar char="§"/>
            </a:pPr>
            <a:endParaRPr lang="fr-FR" sz="2400" b="1" dirty="0">
              <a:solidFill>
                <a:schemeClr val="tx1"/>
              </a:solidFill>
              <a:cs typeface="Arial" pitchFamily="34" charset="0"/>
            </a:endParaRPr>
          </a:p>
        </p:txBody>
      </p:sp>
      <p:sp>
        <p:nvSpPr>
          <p:cNvPr id="5" name="Espace réservé du numéro de diapositive 4"/>
          <p:cNvSpPr>
            <a:spLocks noGrp="1"/>
          </p:cNvSpPr>
          <p:nvPr>
            <p:ph type="sldNum" idx="10"/>
          </p:nvPr>
        </p:nvSpPr>
        <p:spPr>
          <a:xfrm>
            <a:off x="8244408" y="6248400"/>
            <a:ext cx="648072" cy="431800"/>
          </a:xfrm>
        </p:spPr>
        <p:txBody>
          <a:bodyPr/>
          <a:lstStyle/>
          <a:p>
            <a:pPr>
              <a:defRPr/>
            </a:pPr>
            <a:fld id="{77153F0F-5E24-4A4A-953D-4728DC380E24}" type="slidenum">
              <a:rPr lang="en-GB" altLang="fr-FR" sz="1600" smtClean="0"/>
              <a:pPr>
                <a:defRPr/>
              </a:pPr>
              <a:t>2</a:t>
            </a:fld>
            <a:endParaRPr lang="en-GB" altLang="fr-FR" sz="1600" dirty="0"/>
          </a:p>
        </p:txBody>
      </p:sp>
      <p:sp>
        <p:nvSpPr>
          <p:cNvPr id="6" name="Espace réservé du pied de page 5"/>
          <p:cNvSpPr>
            <a:spLocks noGrp="1"/>
          </p:cNvSpPr>
          <p:nvPr>
            <p:ph type="ftr" sz="quarter" idx="11"/>
          </p:nvPr>
        </p:nvSpPr>
        <p:spPr/>
        <p:txBody>
          <a:bodyPr/>
          <a:lstStyle/>
          <a:p>
            <a:r>
              <a:rPr lang="fr-FR" dirty="0"/>
              <a:t>Les Concessions</a:t>
            </a:r>
          </a:p>
        </p:txBody>
      </p:sp>
      <p:pic>
        <p:nvPicPr>
          <p:cNvPr id="7" name="Image 1">
            <a:extLst>
              <a:ext uri="{FF2B5EF4-FFF2-40B4-BE49-F238E27FC236}">
                <a16:creationId xmlns:a16="http://schemas.microsoft.com/office/drawing/2014/main" id="{A0A72A27-DCB1-4876-9FB3-481C9EBC379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404664"/>
            <a:ext cx="7859216" cy="648072"/>
          </a:xfrm>
          <a:solidFill>
            <a:srgbClr val="002060"/>
          </a:solidFill>
        </p:spPr>
        <p:txBody>
          <a:bodyPr>
            <a:normAutofit fontScale="90000"/>
          </a:bodyPr>
          <a:lstStyle/>
          <a:p>
            <a:pPr algn="l">
              <a:lnSpc>
                <a:spcPts val="2400"/>
              </a:lnSpc>
            </a:pPr>
            <a:br>
              <a:rPr lang="fr-FR" sz="2400" b="1" dirty="0">
                <a:solidFill>
                  <a:schemeClr val="bg1"/>
                </a:solidFill>
                <a:latin typeface="Arial" panose="020B0604020202020204" pitchFamily="34" charset="0"/>
              </a:rPr>
            </a:br>
            <a:r>
              <a:rPr lang="fr-FR" sz="2700" b="1" dirty="0">
                <a:solidFill>
                  <a:schemeClr val="bg1"/>
                </a:solidFill>
                <a:latin typeface="Arial" panose="020B0604020202020204" pitchFamily="34" charset="0"/>
              </a:rPr>
              <a:t>3. La reconnaissance de la faculté de négocier </a:t>
            </a:r>
            <a:br>
              <a:rPr lang="fr-FR" sz="2700" dirty="0">
                <a:solidFill>
                  <a:schemeClr val="bg1"/>
                </a:solidFill>
                <a:latin typeface="Arial" panose="020B0604020202020204" pitchFamily="34" charset="0"/>
              </a:rPr>
            </a:br>
            <a:endParaRPr lang="fr-FR" sz="2700" b="1" dirty="0">
              <a:solidFill>
                <a:schemeClr val="bg1"/>
              </a:solidFill>
              <a:latin typeface="Arial" pitchFamily="34" charset="0"/>
              <a:cs typeface="Arial" pitchFamily="34" charset="0"/>
            </a:endParaRPr>
          </a:p>
        </p:txBody>
      </p:sp>
      <p:sp>
        <p:nvSpPr>
          <p:cNvPr id="3" name="Espace réservé du contenu 2"/>
          <p:cNvSpPr>
            <a:spLocks noGrp="1"/>
          </p:cNvSpPr>
          <p:nvPr>
            <p:ph idx="1"/>
          </p:nvPr>
        </p:nvSpPr>
        <p:spPr>
          <a:xfrm>
            <a:off x="323528" y="1443149"/>
            <a:ext cx="8496944" cy="4522788"/>
          </a:xfrm>
        </p:spPr>
        <p:txBody>
          <a:bodyPr>
            <a:normAutofit fontScale="85000" lnSpcReduction="20000"/>
          </a:bodyPr>
          <a:lstStyle/>
          <a:p>
            <a:pPr algn="just"/>
            <a:r>
              <a:rPr lang="fr-FR" sz="2400" b="0" i="0" u="none" strike="noStrike" baseline="0" dirty="0">
                <a:solidFill>
                  <a:srgbClr val="000000"/>
                </a:solidFill>
                <a:latin typeface="Arial" panose="020B0604020202020204" pitchFamily="34" charset="0"/>
                <a:cs typeface="Arial" panose="020B0604020202020204" pitchFamily="34" charset="0"/>
              </a:rPr>
              <a:t>L’article L. 3121-1 du CCP consacre la </a:t>
            </a:r>
            <a:r>
              <a:rPr lang="fr-FR" sz="2400" b="1" i="0" u="none" strike="noStrike" baseline="0" dirty="0">
                <a:solidFill>
                  <a:srgbClr val="002060"/>
                </a:solidFill>
                <a:latin typeface="Arial" panose="020B0604020202020204" pitchFamily="34" charset="0"/>
                <a:cs typeface="Arial" panose="020B0604020202020204" pitchFamily="34" charset="0"/>
              </a:rPr>
              <a:t>liberté laissée aux autorités concédantes de procéder à une négociation</a:t>
            </a:r>
          </a:p>
          <a:p>
            <a:pPr algn="just"/>
            <a:r>
              <a:rPr lang="fr-FR" sz="2400" b="0" i="0" u="none" strike="noStrike" baseline="0" dirty="0">
                <a:solidFill>
                  <a:srgbClr val="000000"/>
                </a:solidFill>
                <a:latin typeface="Arial" panose="020B0604020202020204" pitchFamily="34" charset="0"/>
                <a:cs typeface="Arial" panose="020B0604020202020204" pitchFamily="34" charset="0"/>
              </a:rPr>
              <a:t>L’article L. 3124-1 du code prévoit qu’elles sont libres d’organiser les modalités de cette négociation. </a:t>
            </a:r>
          </a:p>
          <a:p>
            <a:pPr algn="just"/>
            <a:r>
              <a:rPr lang="fr-FR" sz="2400" b="0" i="0" u="none" strike="noStrike" baseline="0" dirty="0">
                <a:solidFill>
                  <a:srgbClr val="000000"/>
                </a:solidFill>
                <a:latin typeface="Arial" panose="020B0604020202020204" pitchFamily="34" charset="0"/>
                <a:cs typeface="Arial" panose="020B0604020202020204" pitchFamily="34" charset="0"/>
              </a:rPr>
              <a:t>Le recours à la négociation permet de </a:t>
            </a:r>
            <a:r>
              <a:rPr lang="fr-FR" sz="2400" b="1" i="0" u="none" strike="noStrike" baseline="0" dirty="0">
                <a:solidFill>
                  <a:srgbClr val="002060"/>
                </a:solidFill>
                <a:latin typeface="Arial" panose="020B0604020202020204" pitchFamily="34" charset="0"/>
                <a:cs typeface="Arial" panose="020B0604020202020204" pitchFamily="34" charset="0"/>
              </a:rPr>
              <a:t>retenir l’offre la plus compétitive et la mieux adaptée aux besoins </a:t>
            </a:r>
            <a:r>
              <a:rPr lang="fr-FR" sz="2400" b="0" i="0" u="none" strike="noStrike" baseline="0" dirty="0">
                <a:solidFill>
                  <a:srgbClr val="000000"/>
                </a:solidFill>
                <a:latin typeface="Arial" panose="020B0604020202020204" pitchFamily="34" charset="0"/>
                <a:cs typeface="Arial" panose="020B0604020202020204" pitchFamily="34" charset="0"/>
              </a:rPr>
              <a:t>de l’autorité concédante tout en garantissant une bonne utilisation des deniers publics. </a:t>
            </a:r>
          </a:p>
          <a:p>
            <a:pPr algn="just"/>
            <a:r>
              <a:rPr lang="fr-FR" sz="2400" b="1" i="0" u="none" strike="noStrike" baseline="0" dirty="0">
                <a:solidFill>
                  <a:srgbClr val="002060"/>
                </a:solidFill>
                <a:latin typeface="Arial" panose="020B0604020202020204" pitchFamily="34" charset="0"/>
                <a:cs typeface="Arial" panose="020B0604020202020204" pitchFamily="34" charset="0"/>
              </a:rPr>
              <a:t>Le recours à la négociation doit être annoncé dès le lancement de la procédure, </a:t>
            </a:r>
            <a:r>
              <a:rPr lang="fr-FR" sz="2400" b="0" i="0" u="none" strike="noStrike" baseline="0" dirty="0">
                <a:solidFill>
                  <a:srgbClr val="000000"/>
                </a:solidFill>
                <a:latin typeface="Arial" panose="020B0604020202020204" pitchFamily="34" charset="0"/>
                <a:cs typeface="Arial" panose="020B0604020202020204" pitchFamily="34" charset="0"/>
              </a:rPr>
              <a:t>dans les documents de la consultation, notamment dans l’avis de concession ou dans l’invitation à présenter une offre. Si l’autorité concédante indique, sans </a:t>
            </a:r>
            <a:r>
              <a:rPr lang="fr-FR" sz="2400" b="0" i="0" u="none" strike="noStrike" baseline="0" dirty="0">
                <a:latin typeface="Arial" panose="020B0604020202020204" pitchFamily="34" charset="0"/>
                <a:cs typeface="Arial" panose="020B0604020202020204" pitchFamily="34" charset="0"/>
              </a:rPr>
              <a:t>ambiguïté,</a:t>
            </a:r>
            <a:r>
              <a:rPr lang="fr-FR" sz="2400" b="0" i="0" u="none" strike="noStrike" baseline="0" dirty="0">
                <a:solidFill>
                  <a:srgbClr val="000000"/>
                </a:solidFill>
                <a:latin typeface="Arial" panose="020B0604020202020204" pitchFamily="34" charset="0"/>
                <a:cs typeface="Arial" panose="020B0604020202020204" pitchFamily="34" charset="0"/>
              </a:rPr>
              <a:t> son choix de négocier, elle devra respecter son choix. </a:t>
            </a:r>
          </a:p>
          <a:p>
            <a:pPr algn="just"/>
            <a:r>
              <a:rPr lang="fr-FR" sz="2400" b="0" i="0" u="none" strike="noStrike" baseline="0" dirty="0">
                <a:solidFill>
                  <a:srgbClr val="000000"/>
                </a:solidFill>
                <a:latin typeface="Arial" panose="020B0604020202020204" pitchFamily="34" charset="0"/>
                <a:cs typeface="Arial" panose="020B0604020202020204" pitchFamily="34" charset="0"/>
              </a:rPr>
              <a:t>Si celle-ci indique, en revanche, se réserver le choix de négocier ou de ne pas négocier, elle sera libre de recourir ou non à une négociation, au vu notamment de la teneur des offres. </a:t>
            </a:r>
            <a:endParaRPr lang="fr-FR" sz="2400" dirty="0">
              <a:latin typeface="Arial" panose="020B0604020202020204" pitchFamily="34" charset="0"/>
              <a:cs typeface="Arial" panose="020B0604020202020204" pitchFamily="34" charset="0"/>
            </a:endParaRPr>
          </a:p>
          <a:p>
            <a:pPr>
              <a:lnSpc>
                <a:spcPct val="100000"/>
              </a:lnSpc>
              <a:buFont typeface="Arial" pitchFamily="34" charset="0"/>
              <a:buChar char="•"/>
            </a:pPr>
            <a:endParaRPr lang="fr-FR" sz="2400" dirty="0"/>
          </a:p>
        </p:txBody>
      </p:sp>
      <p:sp>
        <p:nvSpPr>
          <p:cNvPr id="4" name="Espace réservé du numéro de diapositive 3"/>
          <p:cNvSpPr>
            <a:spLocks noGrp="1"/>
          </p:cNvSpPr>
          <p:nvPr>
            <p:ph type="sldNum" idx="10"/>
          </p:nvPr>
        </p:nvSpPr>
        <p:spPr>
          <a:xfrm>
            <a:off x="8028384" y="6248400"/>
            <a:ext cx="633016" cy="431800"/>
          </a:xfrm>
        </p:spPr>
        <p:txBody>
          <a:bodyPr/>
          <a:lstStyle/>
          <a:p>
            <a:pPr>
              <a:defRPr/>
            </a:pPr>
            <a:fld id="{77153F0F-5E24-4A4A-953D-4728DC380E24}" type="slidenum">
              <a:rPr lang="en-GB" altLang="fr-FR" sz="1600" smtClean="0"/>
              <a:pPr>
                <a:defRPr/>
              </a:pPr>
              <a:t>20</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D912DCF5-3BEE-4A21-B151-8CAC14A37B3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4413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idx="10"/>
          </p:nvPr>
        </p:nvSpPr>
        <p:spPr>
          <a:xfrm>
            <a:off x="8172400" y="6248400"/>
            <a:ext cx="648072" cy="431800"/>
          </a:xfrm>
        </p:spPr>
        <p:txBody>
          <a:bodyPr/>
          <a:lstStyle/>
          <a:p>
            <a:pPr>
              <a:defRPr/>
            </a:pPr>
            <a:fld id="{CB2155AE-E2B6-4E68-ABCF-8635FF019B1B}" type="slidenum">
              <a:rPr lang="en-GB" altLang="fr-FR" sz="1600" smtClean="0"/>
              <a:pPr>
                <a:defRPr/>
              </a:pPr>
              <a:t>21</a:t>
            </a:fld>
            <a:endParaRPr lang="en-GB" altLang="fr-FR" sz="1600" dirty="0"/>
          </a:p>
        </p:txBody>
      </p:sp>
      <p:sp>
        <p:nvSpPr>
          <p:cNvPr id="6" name="Rectangle 5"/>
          <p:cNvSpPr/>
          <p:nvPr/>
        </p:nvSpPr>
        <p:spPr>
          <a:xfrm>
            <a:off x="899592" y="548680"/>
            <a:ext cx="7704856" cy="498598"/>
          </a:xfrm>
          <a:prstGeom prst="rect">
            <a:avLst/>
          </a:prstGeom>
          <a:solidFill>
            <a:srgbClr val="002060"/>
          </a:solidFill>
        </p:spPr>
        <p:txBody>
          <a:bodyPr wrap="square">
            <a:spAutoFit/>
          </a:bodyPr>
          <a:lstStyle/>
          <a:p>
            <a:pPr marL="319088" indent="-319088">
              <a:lnSpc>
                <a:spcPct val="110000"/>
              </a:lnSpc>
              <a:buClr>
                <a:srgbClr val="000000"/>
              </a:buClr>
              <a:buSzPct val="100000"/>
              <a:buFont typeface="Times New Roman" pitchFamily="18" charset="0"/>
              <a:buNone/>
            </a:pPr>
            <a:r>
              <a:rPr lang="fr-FR" sz="2400" b="1" dirty="0">
                <a:solidFill>
                  <a:schemeClr val="bg1"/>
                </a:solidFill>
                <a:latin typeface="Arial" pitchFamily="34" charset="0"/>
                <a:cs typeface="Arial" pitchFamily="34" charset="0"/>
              </a:rPr>
              <a:t>Contrats de concession</a:t>
            </a:r>
          </a:p>
        </p:txBody>
      </p:sp>
      <p:sp>
        <p:nvSpPr>
          <p:cNvPr id="7" name="ZoneTexte 6"/>
          <p:cNvSpPr txBox="1"/>
          <p:nvPr/>
        </p:nvSpPr>
        <p:spPr>
          <a:xfrm>
            <a:off x="2699792" y="3140968"/>
            <a:ext cx="5976664" cy="461665"/>
          </a:xfrm>
          <a:prstGeom prst="rect">
            <a:avLst/>
          </a:prstGeom>
          <a:solidFill>
            <a:srgbClr val="002060"/>
          </a:solidFill>
        </p:spPr>
        <p:txBody>
          <a:bodyPr wrap="square" rtlCol="0">
            <a:spAutoFit/>
          </a:bodyPr>
          <a:lstStyle/>
          <a:p>
            <a:r>
              <a:rPr lang="fr-FR" sz="2400" b="1" dirty="0">
                <a:solidFill>
                  <a:schemeClr val="bg1"/>
                </a:solidFill>
              </a:rPr>
              <a:t>Contenu des contrats de concession </a:t>
            </a:r>
          </a:p>
        </p:txBody>
      </p:sp>
      <p:sp>
        <p:nvSpPr>
          <p:cNvPr id="8" name="Espace réservé du pied de page 7"/>
          <p:cNvSpPr>
            <a:spLocks noGrp="1"/>
          </p:cNvSpPr>
          <p:nvPr>
            <p:ph type="ftr" sz="quarter" idx="11"/>
          </p:nvPr>
        </p:nvSpPr>
        <p:spPr/>
        <p:txBody>
          <a:bodyPr/>
          <a:lstStyle/>
          <a:p>
            <a:r>
              <a:rPr lang="fr-FR"/>
              <a:t>Les Concessions</a:t>
            </a:r>
          </a:p>
        </p:txBody>
      </p:sp>
      <p:pic>
        <p:nvPicPr>
          <p:cNvPr id="9" name="Image 1">
            <a:extLst>
              <a:ext uri="{FF2B5EF4-FFF2-40B4-BE49-F238E27FC236}">
                <a16:creationId xmlns:a16="http://schemas.microsoft.com/office/drawing/2014/main" id="{8E03B15C-1685-4D9E-B59E-B87DF1EFECD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74638"/>
            <a:ext cx="7715200" cy="706090"/>
          </a:xfrm>
          <a:solidFill>
            <a:srgbClr val="002060"/>
          </a:solidFill>
        </p:spPr>
        <p:txBody>
          <a:bodyPr>
            <a:normAutofit/>
          </a:bodyPr>
          <a:lstStyle/>
          <a:p>
            <a:pPr algn="l"/>
            <a:r>
              <a:rPr lang="fr-FR" sz="2400" b="1" dirty="0">
                <a:solidFill>
                  <a:schemeClr val="bg1"/>
                </a:solidFill>
                <a:latin typeface="Arial" pitchFamily="34" charset="0"/>
                <a:cs typeface="Arial" pitchFamily="34" charset="0"/>
              </a:rPr>
              <a:t>Contenu des contrats de concession </a:t>
            </a:r>
          </a:p>
        </p:txBody>
      </p:sp>
      <p:sp>
        <p:nvSpPr>
          <p:cNvPr id="3" name="Espace réservé du contenu 2"/>
          <p:cNvSpPr>
            <a:spLocks noGrp="1"/>
          </p:cNvSpPr>
          <p:nvPr>
            <p:ph idx="1"/>
          </p:nvPr>
        </p:nvSpPr>
        <p:spPr>
          <a:xfrm>
            <a:off x="242645" y="1442070"/>
            <a:ext cx="8424936" cy="4522788"/>
          </a:xfrm>
        </p:spPr>
        <p:txBody>
          <a:bodyPr>
            <a:normAutofit fontScale="85000" lnSpcReduction="20000"/>
          </a:bodyPr>
          <a:lstStyle/>
          <a:p>
            <a:pPr algn="just"/>
            <a:r>
              <a:rPr lang="fr-FR" sz="2600" b="1" dirty="0">
                <a:solidFill>
                  <a:srgbClr val="002060"/>
                </a:solidFill>
                <a:latin typeface="Arial" pitchFamily="34" charset="0"/>
                <a:cs typeface="Arial" pitchFamily="34" charset="0"/>
              </a:rPr>
              <a:t>Le CCP définit certains éléments </a:t>
            </a:r>
            <a:r>
              <a:rPr lang="fr-FR" sz="2300" dirty="0">
                <a:solidFill>
                  <a:srgbClr val="002060"/>
                </a:solidFill>
                <a:latin typeface="Arial" pitchFamily="34" charset="0"/>
                <a:cs typeface="Arial" pitchFamily="34" charset="0"/>
              </a:rPr>
              <a:t>:  </a:t>
            </a:r>
            <a:r>
              <a:rPr lang="fr-FR" sz="2300" dirty="0">
                <a:latin typeface="Arial" pitchFamily="34" charset="0"/>
                <a:cs typeface="Arial" pitchFamily="34" charset="0"/>
              </a:rPr>
              <a:t>les clauses,  les redevances, les montants et les modes de calcul des droits d’entrée et des redevances, les tarifs à la charge des usagers, les conditions d’exécution, la durée (art. R. 3114-1 et 2)</a:t>
            </a:r>
            <a:endParaRPr lang="fr-FR" sz="2600" dirty="0">
              <a:latin typeface="Arial" pitchFamily="34" charset="0"/>
              <a:cs typeface="Arial" pitchFamily="34" charset="0"/>
            </a:endParaRPr>
          </a:p>
          <a:p>
            <a:pPr algn="just"/>
            <a:r>
              <a:rPr lang="fr-FR" sz="2600" b="1" dirty="0">
                <a:solidFill>
                  <a:srgbClr val="002060"/>
                </a:solidFill>
                <a:latin typeface="Arial" pitchFamily="34" charset="0"/>
                <a:cs typeface="Arial" pitchFamily="34" charset="0"/>
              </a:rPr>
              <a:t>Le code précise les documents de la consultation </a:t>
            </a:r>
            <a:r>
              <a:rPr lang="fr-FR" sz="2600" dirty="0">
                <a:latin typeface="Arial" pitchFamily="34" charset="0"/>
                <a:cs typeface="Arial" pitchFamily="34" charset="0"/>
              </a:rPr>
              <a:t>(art R. 3122-7) : avis, cahier des charges et le cas échéant, invitation à présenter une offre</a:t>
            </a:r>
          </a:p>
          <a:p>
            <a:pPr lvl="0" algn="just">
              <a:lnSpc>
                <a:spcPct val="100000"/>
              </a:lnSpc>
              <a:buFont typeface="Arial" pitchFamily="34" charset="0"/>
              <a:buChar char="•"/>
            </a:pPr>
            <a:r>
              <a:rPr lang="fr-FR" sz="2400" b="1" dirty="0">
                <a:solidFill>
                  <a:srgbClr val="002060"/>
                </a:solidFill>
                <a:latin typeface="Arial" pitchFamily="34" charset="0"/>
                <a:cs typeface="Arial" pitchFamily="34" charset="0"/>
              </a:rPr>
              <a:t>Contenu des documents de consultation : </a:t>
            </a:r>
          </a:p>
          <a:p>
            <a:pPr marL="627063" lvl="0" indent="-269875" algn="just">
              <a:lnSpc>
                <a:spcPct val="100000"/>
              </a:lnSpc>
              <a:buFontTx/>
              <a:buChar char="-"/>
              <a:tabLst>
                <a:tab pos="720725" algn="l"/>
              </a:tabLst>
            </a:pPr>
            <a:r>
              <a:rPr lang="fr-FR" sz="2000" dirty="0">
                <a:latin typeface="Arial" pitchFamily="34" charset="0"/>
                <a:cs typeface="Arial" pitchFamily="34" charset="0"/>
              </a:rPr>
              <a:t>Définition de l’objet</a:t>
            </a:r>
          </a:p>
          <a:p>
            <a:pPr marL="627063" lvl="0" indent="-269875" algn="just">
              <a:lnSpc>
                <a:spcPct val="100000"/>
              </a:lnSpc>
              <a:buFontTx/>
              <a:buChar char="-"/>
              <a:tabLst>
                <a:tab pos="720725" algn="l"/>
              </a:tabLst>
            </a:pPr>
            <a:r>
              <a:rPr lang="fr-FR" sz="2000" dirty="0">
                <a:latin typeface="Arial" pitchFamily="34" charset="0"/>
                <a:cs typeface="Arial" pitchFamily="34" charset="0"/>
              </a:rPr>
              <a:t>Spécifications techniques et fonctionnelles</a:t>
            </a:r>
          </a:p>
          <a:p>
            <a:pPr marL="627063" lvl="0" indent="-269875" algn="just">
              <a:lnSpc>
                <a:spcPct val="100000"/>
              </a:lnSpc>
              <a:buFontTx/>
              <a:buChar char="-"/>
              <a:tabLst>
                <a:tab pos="720725" algn="l"/>
              </a:tabLst>
            </a:pPr>
            <a:r>
              <a:rPr lang="fr-FR" sz="2000" dirty="0">
                <a:latin typeface="Arial" pitchFamily="34" charset="0"/>
                <a:cs typeface="Arial" pitchFamily="34" charset="0"/>
              </a:rPr>
              <a:t>Condition de passation et d’exécution du contrat</a:t>
            </a:r>
          </a:p>
          <a:p>
            <a:pPr marL="627063" lvl="0" indent="-269875" algn="just">
              <a:lnSpc>
                <a:spcPct val="100000"/>
              </a:lnSpc>
              <a:buFontTx/>
              <a:buChar char="-"/>
              <a:tabLst>
                <a:tab pos="720725" algn="l"/>
              </a:tabLst>
            </a:pPr>
            <a:r>
              <a:rPr lang="fr-FR" sz="2000" dirty="0">
                <a:latin typeface="Arial" pitchFamily="34" charset="0"/>
                <a:cs typeface="Arial" pitchFamily="34" charset="0"/>
              </a:rPr>
              <a:t>Délai de remise des candidatures </a:t>
            </a:r>
            <a:r>
              <a:rPr lang="fr-FR" sz="2000" b="1" dirty="0">
                <a:latin typeface="Arial" pitchFamily="34" charset="0"/>
                <a:cs typeface="Arial" pitchFamily="34" charset="0"/>
              </a:rPr>
              <a:t>ou</a:t>
            </a:r>
            <a:r>
              <a:rPr lang="fr-FR" sz="2000" dirty="0">
                <a:latin typeface="Arial" pitchFamily="34" charset="0"/>
                <a:cs typeface="Arial" pitchFamily="34" charset="0"/>
              </a:rPr>
              <a:t> des offres     </a:t>
            </a:r>
          </a:p>
          <a:p>
            <a:pPr marL="627063" lvl="0" indent="-269875" algn="just">
              <a:lnSpc>
                <a:spcPct val="100000"/>
              </a:lnSpc>
              <a:buFontTx/>
              <a:buChar char="-"/>
              <a:tabLst>
                <a:tab pos="720725" algn="l"/>
              </a:tabLst>
            </a:pPr>
            <a:r>
              <a:rPr lang="fr-FR" sz="2000" dirty="0">
                <a:latin typeface="Arial" pitchFamily="34" charset="0"/>
                <a:cs typeface="Arial" pitchFamily="34" charset="0"/>
              </a:rPr>
              <a:t>Conditions de tarification du service rendu à l’usager (« s’il y a lieu ») </a:t>
            </a:r>
          </a:p>
          <a:p>
            <a:pPr marL="627063" lvl="0" indent="-269875" algn="just">
              <a:lnSpc>
                <a:spcPct val="100000"/>
              </a:lnSpc>
              <a:buFontTx/>
              <a:buChar char="-"/>
              <a:tabLst>
                <a:tab pos="720725" algn="l"/>
              </a:tabLst>
            </a:pPr>
            <a:r>
              <a:rPr lang="fr-FR" sz="2000" dirty="0">
                <a:latin typeface="Arial" pitchFamily="34" charset="0"/>
                <a:cs typeface="Arial" pitchFamily="34" charset="0"/>
              </a:rPr>
              <a:t>Délai maxi transmission renseignements complémentaires : 6 jours </a:t>
            </a:r>
          </a:p>
          <a:p>
            <a:pPr algn="just"/>
            <a:r>
              <a:rPr lang="fr-FR" sz="2400" b="1" dirty="0">
                <a:solidFill>
                  <a:srgbClr val="002060"/>
                </a:solidFill>
                <a:latin typeface="Arial" pitchFamily="34" charset="0"/>
                <a:cs typeface="Arial" pitchFamily="34" charset="0"/>
              </a:rPr>
              <a:t>Mise en ligne des documents de la consultation </a:t>
            </a:r>
            <a:r>
              <a:rPr lang="fr-FR" sz="2400" dirty="0">
                <a:latin typeface="Arial" pitchFamily="34" charset="0"/>
                <a:cs typeface="Arial" pitchFamily="34" charset="0"/>
              </a:rPr>
              <a:t>sur le profil d’acheteur </a:t>
            </a:r>
            <a:r>
              <a:rPr lang="fr-FR" sz="2100" b="0" u="none" strike="noStrike" baseline="0" dirty="0">
                <a:latin typeface="Arial" panose="020B0604020202020204" pitchFamily="34" charset="0"/>
                <a:cs typeface="Arial" panose="020B0604020202020204" pitchFamily="34" charset="0"/>
              </a:rPr>
              <a:t>(art. L. 3122-4 et R. 3122-9 du CCP)</a:t>
            </a:r>
            <a:endParaRPr lang="fr-FR" sz="210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idx="10"/>
          </p:nvPr>
        </p:nvSpPr>
        <p:spPr>
          <a:xfrm>
            <a:off x="8388424" y="6426200"/>
            <a:ext cx="943496" cy="431800"/>
          </a:xfrm>
        </p:spPr>
        <p:txBody>
          <a:bodyPr/>
          <a:lstStyle/>
          <a:p>
            <a:pPr>
              <a:defRPr/>
            </a:pPr>
            <a:fld id="{77153F0F-5E24-4A4A-953D-4728DC380E24}" type="slidenum">
              <a:rPr lang="en-GB" altLang="fr-FR" sz="1600" smtClean="0"/>
              <a:pPr>
                <a:defRPr/>
              </a:pPr>
              <a:t>22</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A26F704F-E5DE-4BC0-A6D7-13229251FAC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39487E-CB19-4859-9751-3DA2CAC7AFAE}"/>
              </a:ext>
            </a:extLst>
          </p:cNvPr>
          <p:cNvSpPr>
            <a:spLocks noGrp="1"/>
          </p:cNvSpPr>
          <p:nvPr>
            <p:ph type="title"/>
          </p:nvPr>
        </p:nvSpPr>
        <p:spPr>
          <a:xfrm>
            <a:off x="457200" y="274638"/>
            <a:ext cx="8229600" cy="634082"/>
          </a:xfrm>
          <a:solidFill>
            <a:srgbClr val="002060"/>
          </a:solidFill>
        </p:spPr>
        <p:txBody>
          <a:bodyPr>
            <a:normAutofit/>
          </a:bodyPr>
          <a:lstStyle/>
          <a:p>
            <a:r>
              <a:rPr lang="fr-FR" sz="2400" b="1" u="none" strike="noStrike" baseline="0" dirty="0">
                <a:solidFill>
                  <a:schemeClr val="bg1"/>
                </a:solidFill>
                <a:latin typeface="Arial" panose="020B0604020202020204" pitchFamily="34" charset="0"/>
                <a:cs typeface="Arial" panose="020B0604020202020204" pitchFamily="34" charset="0"/>
              </a:rPr>
              <a:t>Précisions sur la rédaction du contrat</a:t>
            </a:r>
            <a:endParaRPr lang="fr-FR" sz="2400" dirty="0">
              <a:solidFill>
                <a:schemeClr val="bg1"/>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756B35E4-E7C3-4D03-8EAA-59290ECB8989}"/>
              </a:ext>
            </a:extLst>
          </p:cNvPr>
          <p:cNvSpPr>
            <a:spLocks noGrp="1"/>
          </p:cNvSpPr>
          <p:nvPr>
            <p:ph idx="1"/>
          </p:nvPr>
        </p:nvSpPr>
        <p:spPr>
          <a:xfrm>
            <a:off x="308389" y="1292702"/>
            <a:ext cx="8527221" cy="4525963"/>
          </a:xfrm>
        </p:spPr>
        <p:txBody>
          <a:bodyPr>
            <a:noAutofit/>
          </a:bodyPr>
          <a:lstStyle/>
          <a:p>
            <a:pPr marL="179388" indent="-179388" algn="just"/>
            <a:r>
              <a:rPr lang="fr-FR" sz="2400" b="1" u="none" strike="noStrike" baseline="0" dirty="0">
                <a:solidFill>
                  <a:srgbClr val="002060"/>
                </a:solidFill>
                <a:latin typeface="Arial" panose="020B0604020202020204" pitchFamily="34" charset="0"/>
                <a:cs typeface="Arial" panose="020B0604020202020204" pitchFamily="34" charset="0"/>
              </a:rPr>
              <a:t>Précisions sur la rédaction du contrat </a:t>
            </a:r>
            <a:r>
              <a:rPr lang="fr-FR" sz="1800" b="0" u="none" strike="noStrike" baseline="0" dirty="0">
                <a:latin typeface="Arial" panose="020B0604020202020204" pitchFamily="34" charset="0"/>
                <a:cs typeface="Arial" panose="020B0604020202020204" pitchFamily="34" charset="0"/>
              </a:rPr>
              <a:t>(articles L. 3111-1 et L. 3111-2, R. 3111-1 à R. 2111-3, L.3114-1 à L. 3114-8, R. 3114-1 à R. 3114-3 du CCP)</a:t>
            </a:r>
          </a:p>
          <a:p>
            <a:pPr marL="179388" indent="-179388" algn="just"/>
            <a:r>
              <a:rPr lang="fr-FR" sz="1900" b="1" i="0" u="none" strike="noStrike" baseline="0" dirty="0">
                <a:solidFill>
                  <a:srgbClr val="002060"/>
                </a:solidFill>
                <a:latin typeface="Arial" panose="020B0604020202020204" pitchFamily="34" charset="0"/>
                <a:cs typeface="Arial" panose="020B0604020202020204" pitchFamily="34" charset="0"/>
              </a:rPr>
              <a:t>La nature et l'étendue des besoins à satisfaire </a:t>
            </a:r>
            <a:r>
              <a:rPr lang="fr-FR" sz="1900" b="0" i="0" u="none" strike="noStrike" baseline="0" dirty="0">
                <a:latin typeface="Arial" panose="020B0604020202020204" pitchFamily="34" charset="0"/>
                <a:cs typeface="Arial" panose="020B0604020202020204" pitchFamily="34" charset="0"/>
              </a:rPr>
              <a:t>sont déterminées avant lancement de la consultation en prenant en compte des objectifs de développement durable dans leurs dimensions économique, sociale et environnementale.</a:t>
            </a:r>
          </a:p>
          <a:p>
            <a:pPr marL="179388" indent="-179388" algn="just"/>
            <a:r>
              <a:rPr lang="fr-FR" sz="1900" b="1" i="0" u="none" strike="noStrike" baseline="0" dirty="0">
                <a:solidFill>
                  <a:srgbClr val="002060"/>
                </a:solidFill>
                <a:latin typeface="Arial" panose="020B0604020202020204" pitchFamily="34" charset="0"/>
                <a:cs typeface="Arial" panose="020B0604020202020204" pitchFamily="34" charset="0"/>
              </a:rPr>
              <a:t>Le contrat est conclu par écrit et détermine les tarifs </a:t>
            </a:r>
            <a:r>
              <a:rPr lang="fr-FR" sz="1900" b="0" i="0" u="none" strike="noStrike" baseline="0" dirty="0">
                <a:latin typeface="Arial" panose="020B0604020202020204" pitchFamily="34" charset="0"/>
                <a:cs typeface="Arial" panose="020B0604020202020204" pitchFamily="34" charset="0"/>
              </a:rPr>
              <a:t>à la charge des usagers et précise l'incidence sur ces tarifs des paramètres ou indices qui déterminent leur évolution.</a:t>
            </a:r>
          </a:p>
          <a:p>
            <a:pPr marL="179388" indent="-179388" algn="just"/>
            <a:r>
              <a:rPr lang="fr-FR" sz="1900" b="1" i="0" u="none" strike="noStrike" baseline="0" dirty="0">
                <a:solidFill>
                  <a:srgbClr val="002060"/>
                </a:solidFill>
                <a:latin typeface="Arial" panose="020B0604020202020204" pitchFamily="34" charset="0"/>
                <a:cs typeface="Arial" panose="020B0604020202020204" pitchFamily="34" charset="0"/>
              </a:rPr>
              <a:t>La durée du contrat est limitée </a:t>
            </a:r>
            <a:r>
              <a:rPr lang="fr-FR" sz="1800" b="1" dirty="0">
                <a:solidFill>
                  <a:srgbClr val="002060"/>
                </a:solidFill>
                <a:latin typeface="Arial" pitchFamily="34" charset="0"/>
                <a:cs typeface="Arial" pitchFamily="34" charset="0"/>
              </a:rPr>
              <a:t>(art L. 3114-7 et 8), </a:t>
            </a:r>
            <a:r>
              <a:rPr lang="fr-FR" sz="1900" b="1" i="0" u="none" strike="noStrike" baseline="0" dirty="0">
                <a:solidFill>
                  <a:srgbClr val="002060"/>
                </a:solidFill>
                <a:latin typeface="Arial" panose="020B0604020202020204" pitchFamily="34" charset="0"/>
                <a:cs typeface="Arial" panose="020B0604020202020204" pitchFamily="34" charset="0"/>
              </a:rPr>
              <a:t>sauf exceptions </a:t>
            </a:r>
            <a:r>
              <a:rPr lang="fr-FR" sz="1900" b="1" dirty="0">
                <a:solidFill>
                  <a:srgbClr val="002060"/>
                </a:solidFill>
                <a:latin typeface="Arial" panose="020B0604020202020204" pitchFamily="34" charset="0"/>
                <a:cs typeface="Arial" panose="020B0604020202020204" pitchFamily="34" charset="0"/>
              </a:rPr>
              <a:t>(voir diapositives 28 et 29)</a:t>
            </a:r>
            <a:endParaRPr lang="fr-FR" sz="1900" b="1" i="0" u="none" strike="noStrike" baseline="0" dirty="0">
              <a:solidFill>
                <a:srgbClr val="002060"/>
              </a:solidFill>
              <a:latin typeface="Arial" panose="020B0604020202020204" pitchFamily="34" charset="0"/>
              <a:cs typeface="Arial" panose="020B0604020202020204" pitchFamily="34" charset="0"/>
            </a:endParaRPr>
          </a:p>
        </p:txBody>
      </p:sp>
      <p:sp>
        <p:nvSpPr>
          <p:cNvPr id="4" name="Espace réservé du pied de page 3">
            <a:extLst>
              <a:ext uri="{FF2B5EF4-FFF2-40B4-BE49-F238E27FC236}">
                <a16:creationId xmlns:a16="http://schemas.microsoft.com/office/drawing/2014/main" id="{C998B64F-D59E-4915-8F6D-078F44B4B115}"/>
              </a:ext>
            </a:extLst>
          </p:cNvPr>
          <p:cNvSpPr>
            <a:spLocks noGrp="1"/>
          </p:cNvSpPr>
          <p:nvPr>
            <p:ph type="ftr" sz="quarter" idx="11"/>
          </p:nvPr>
        </p:nvSpPr>
        <p:spPr>
          <a:xfrm>
            <a:off x="3124200" y="6498757"/>
            <a:ext cx="2895600" cy="365125"/>
          </a:xfrm>
        </p:spPr>
        <p:txBody>
          <a:bodyPr/>
          <a:lstStyle/>
          <a:p>
            <a:r>
              <a:rPr lang="fr-FR"/>
              <a:t>Les Concessions</a:t>
            </a:r>
            <a:endParaRPr lang="fr-FR" dirty="0"/>
          </a:p>
        </p:txBody>
      </p:sp>
      <p:sp>
        <p:nvSpPr>
          <p:cNvPr id="5" name="Espace réservé du numéro de diapositive 4">
            <a:extLst>
              <a:ext uri="{FF2B5EF4-FFF2-40B4-BE49-F238E27FC236}">
                <a16:creationId xmlns:a16="http://schemas.microsoft.com/office/drawing/2014/main" id="{1A09D744-57AE-480E-AE86-51C94DB11A7D}"/>
              </a:ext>
            </a:extLst>
          </p:cNvPr>
          <p:cNvSpPr>
            <a:spLocks noGrp="1"/>
          </p:cNvSpPr>
          <p:nvPr>
            <p:ph type="sldNum" sz="quarter" idx="12"/>
          </p:nvPr>
        </p:nvSpPr>
        <p:spPr/>
        <p:txBody>
          <a:bodyPr/>
          <a:lstStyle/>
          <a:p>
            <a:fld id="{D15F0B4D-65A7-442B-B1DE-E21077D8CAA1}" type="slidenum">
              <a:rPr lang="fr-FR" smtClean="0"/>
              <a:pPr/>
              <a:t>23</a:t>
            </a:fld>
            <a:endParaRPr lang="fr-FR"/>
          </a:p>
        </p:txBody>
      </p:sp>
      <p:pic>
        <p:nvPicPr>
          <p:cNvPr id="6" name="Image 1">
            <a:extLst>
              <a:ext uri="{FF2B5EF4-FFF2-40B4-BE49-F238E27FC236}">
                <a16:creationId xmlns:a16="http://schemas.microsoft.com/office/drawing/2014/main" id="{6B672172-004C-4194-8005-CA49C1CDA97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887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Espace réservé du contenu 2"/>
          <p:cNvSpPr>
            <a:spLocks noGrp="1"/>
          </p:cNvSpPr>
          <p:nvPr>
            <p:ph idx="4294967295"/>
          </p:nvPr>
        </p:nvSpPr>
        <p:spPr>
          <a:xfrm>
            <a:off x="1691680" y="3068960"/>
            <a:ext cx="7452320" cy="2333625"/>
          </a:xfrm>
        </p:spPr>
        <p:txBody>
          <a:bodyPr>
            <a:normAutofit/>
          </a:bodyPr>
          <a:lstStyle/>
          <a:p>
            <a:pPr marL="514350" indent="-514350">
              <a:buFont typeface="+mj-lt"/>
              <a:buAutoNum type="arabicPeriod"/>
            </a:pPr>
            <a:endParaRPr lang="fr-FR" sz="2000" dirty="0">
              <a:latin typeface="Arial" pitchFamily="34" charset="0"/>
              <a:cs typeface="Arial" pitchFamily="34" charset="0"/>
            </a:endParaRPr>
          </a:p>
          <a:p>
            <a:pPr marL="457200" indent="-457200">
              <a:buFont typeface="+mj-lt"/>
              <a:buAutoNum type="arabicPeriod"/>
            </a:pPr>
            <a:r>
              <a:rPr lang="fr-FR" sz="2000" dirty="0">
                <a:latin typeface="Arial" pitchFamily="34" charset="0"/>
                <a:cs typeface="Arial" pitchFamily="34" charset="0"/>
              </a:rPr>
              <a:t>Concessions supérieures au seuil de 5 538 000€ HT </a:t>
            </a:r>
          </a:p>
          <a:p>
            <a:pPr marL="457200" indent="-457200">
              <a:buFont typeface="+mj-lt"/>
              <a:buAutoNum type="arabicPeriod"/>
            </a:pPr>
            <a:r>
              <a:rPr lang="fr-FR" sz="2000" dirty="0">
                <a:latin typeface="Arial" pitchFamily="34" charset="0"/>
                <a:cs typeface="Arial" pitchFamily="34" charset="0"/>
              </a:rPr>
              <a:t> Autres contrats relevant de l’article 3126-1 et 2 du CCP </a:t>
            </a:r>
          </a:p>
        </p:txBody>
      </p:sp>
      <p:sp>
        <p:nvSpPr>
          <p:cNvPr id="5" name="Espace réservé du numéro de diapositive 4"/>
          <p:cNvSpPr>
            <a:spLocks noGrp="1"/>
          </p:cNvSpPr>
          <p:nvPr>
            <p:ph type="sldNum" idx="10"/>
          </p:nvPr>
        </p:nvSpPr>
        <p:spPr>
          <a:xfrm>
            <a:off x="8172400" y="6248400"/>
            <a:ext cx="720080" cy="431800"/>
          </a:xfrm>
        </p:spPr>
        <p:txBody>
          <a:bodyPr/>
          <a:lstStyle/>
          <a:p>
            <a:pPr>
              <a:defRPr/>
            </a:pPr>
            <a:fld id="{CB2155AE-E2B6-4E68-ABCF-8635FF019B1B}" type="slidenum">
              <a:rPr lang="en-GB" altLang="fr-FR" sz="1600" smtClean="0"/>
              <a:pPr>
                <a:defRPr/>
              </a:pPr>
              <a:t>24</a:t>
            </a:fld>
            <a:endParaRPr lang="en-GB" altLang="fr-FR" sz="1600" dirty="0"/>
          </a:p>
        </p:txBody>
      </p:sp>
      <p:sp>
        <p:nvSpPr>
          <p:cNvPr id="6" name="Rectangle 5"/>
          <p:cNvSpPr/>
          <p:nvPr/>
        </p:nvSpPr>
        <p:spPr>
          <a:xfrm>
            <a:off x="1043608" y="548680"/>
            <a:ext cx="7704856" cy="498598"/>
          </a:xfrm>
          <a:prstGeom prst="rect">
            <a:avLst/>
          </a:prstGeom>
          <a:solidFill>
            <a:srgbClr val="002060"/>
          </a:solidFill>
        </p:spPr>
        <p:txBody>
          <a:bodyPr wrap="square">
            <a:spAutoFit/>
          </a:bodyPr>
          <a:lstStyle/>
          <a:p>
            <a:pPr marL="319088" indent="-319088">
              <a:lnSpc>
                <a:spcPct val="110000"/>
              </a:lnSpc>
              <a:buClr>
                <a:srgbClr val="000000"/>
              </a:buClr>
              <a:buSzPct val="100000"/>
              <a:buFont typeface="Times New Roman" pitchFamily="18" charset="0"/>
              <a:buNone/>
            </a:pPr>
            <a:r>
              <a:rPr lang="fr-FR" sz="2400" b="1" dirty="0">
                <a:solidFill>
                  <a:schemeClr val="bg1"/>
                </a:solidFill>
                <a:latin typeface="Arial" pitchFamily="34" charset="0"/>
                <a:cs typeface="Arial" pitchFamily="34" charset="0"/>
              </a:rPr>
              <a:t>Contrats de concession</a:t>
            </a:r>
          </a:p>
        </p:txBody>
      </p:sp>
      <p:sp>
        <p:nvSpPr>
          <p:cNvPr id="7" name="ZoneTexte 6"/>
          <p:cNvSpPr txBox="1"/>
          <p:nvPr/>
        </p:nvSpPr>
        <p:spPr>
          <a:xfrm>
            <a:off x="1691680" y="2564904"/>
            <a:ext cx="6984776" cy="461665"/>
          </a:xfrm>
          <a:prstGeom prst="rect">
            <a:avLst/>
          </a:prstGeom>
          <a:solidFill>
            <a:srgbClr val="002060"/>
          </a:solidFill>
        </p:spPr>
        <p:txBody>
          <a:bodyPr wrap="square" rtlCol="0">
            <a:spAutoFit/>
          </a:bodyPr>
          <a:lstStyle/>
          <a:p>
            <a:r>
              <a:rPr lang="fr-FR" sz="2400" b="1" dirty="0">
                <a:solidFill>
                  <a:schemeClr val="bg1"/>
                </a:solidFill>
              </a:rPr>
              <a:t>Délais de réception des candidatures et des offres</a:t>
            </a:r>
          </a:p>
        </p:txBody>
      </p:sp>
      <p:sp>
        <p:nvSpPr>
          <p:cNvPr id="8" name="Espace réservé du pied de page 7"/>
          <p:cNvSpPr>
            <a:spLocks noGrp="1"/>
          </p:cNvSpPr>
          <p:nvPr>
            <p:ph type="ftr" sz="quarter" idx="11"/>
          </p:nvPr>
        </p:nvSpPr>
        <p:spPr/>
        <p:txBody>
          <a:bodyPr/>
          <a:lstStyle/>
          <a:p>
            <a:r>
              <a:rPr lang="fr-FR"/>
              <a:t>Les Concessions</a:t>
            </a:r>
          </a:p>
        </p:txBody>
      </p:sp>
      <p:pic>
        <p:nvPicPr>
          <p:cNvPr id="9" name="Image 1">
            <a:extLst>
              <a:ext uri="{FF2B5EF4-FFF2-40B4-BE49-F238E27FC236}">
                <a16:creationId xmlns:a16="http://schemas.microsoft.com/office/drawing/2014/main" id="{C0BC83D0-BE0C-407B-B743-3DD835B8969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D236982D-9A5A-4EA9-8C23-2508B7FFE3CE}"/>
              </a:ext>
            </a:extLst>
          </p:cNvPr>
          <p:cNvSpPr>
            <a:spLocks noGrp="1"/>
          </p:cNvSpPr>
          <p:nvPr>
            <p:ph type="title"/>
          </p:nvPr>
        </p:nvSpPr>
        <p:spPr>
          <a:xfrm>
            <a:off x="457200" y="274638"/>
            <a:ext cx="8229600" cy="457199"/>
          </a:xfrm>
          <a:solidFill>
            <a:srgbClr val="002060"/>
          </a:solidFill>
        </p:spPr>
        <p:txBody>
          <a:bodyPr>
            <a:noAutofit/>
          </a:bodyPr>
          <a:lstStyle/>
          <a:p>
            <a:r>
              <a:rPr lang="fr-FR" sz="2400" b="1" i="0" u="none" strike="noStrike" baseline="0" dirty="0">
                <a:solidFill>
                  <a:schemeClr val="bg1"/>
                </a:solidFill>
                <a:latin typeface="Arial" panose="020B0604020202020204" pitchFamily="34" charset="0"/>
                <a:cs typeface="Arial" panose="020B0604020202020204" pitchFamily="34" charset="0"/>
              </a:rPr>
              <a:t>Choix de la procédure</a:t>
            </a:r>
            <a:endParaRPr lang="fr-FR" sz="2400" b="1" dirty="0">
              <a:solidFill>
                <a:schemeClr val="bg1"/>
              </a:solidFill>
              <a:latin typeface="Arial" panose="020B0604020202020204" pitchFamily="34" charset="0"/>
              <a:cs typeface="Arial" panose="020B0604020202020204" pitchFamily="34" charset="0"/>
            </a:endParaRPr>
          </a:p>
        </p:txBody>
      </p:sp>
      <p:sp>
        <p:nvSpPr>
          <p:cNvPr id="5" name="Espace réservé du contenu 4">
            <a:extLst>
              <a:ext uri="{FF2B5EF4-FFF2-40B4-BE49-F238E27FC236}">
                <a16:creationId xmlns:a16="http://schemas.microsoft.com/office/drawing/2014/main" id="{9A1A57CD-5E26-4121-8DEB-513CC005F4FA}"/>
              </a:ext>
            </a:extLst>
          </p:cNvPr>
          <p:cNvSpPr>
            <a:spLocks noGrp="1"/>
          </p:cNvSpPr>
          <p:nvPr>
            <p:ph idx="1"/>
          </p:nvPr>
        </p:nvSpPr>
        <p:spPr>
          <a:xfrm>
            <a:off x="215516" y="836712"/>
            <a:ext cx="8712968" cy="2183797"/>
          </a:xfrm>
        </p:spPr>
        <p:txBody>
          <a:bodyPr>
            <a:noAutofit/>
          </a:bodyPr>
          <a:lstStyle/>
          <a:p>
            <a:pPr marL="0" indent="0" algn="just">
              <a:buNone/>
            </a:pPr>
            <a:r>
              <a:rPr lang="fr-FR" sz="1700" b="1" i="0" u="none" strike="noStrike" baseline="0" dirty="0">
                <a:solidFill>
                  <a:srgbClr val="002060"/>
                </a:solidFill>
                <a:latin typeface="ArialMT"/>
              </a:rPr>
              <a:t>Le choix de la procédure se fait suivant le montant de la concession, à calculer au regard des dispositions de l’article R. 3121-1 à R. 3121-4 du CCP comme suit :</a:t>
            </a:r>
          </a:p>
          <a:p>
            <a:pPr algn="just"/>
            <a:r>
              <a:rPr lang="fr-FR" sz="1800" b="0" i="0" u="none" strike="noStrike" baseline="0" dirty="0">
                <a:latin typeface="ArialMT"/>
              </a:rPr>
              <a:t>La valeur estimée du contrat de concession est calculée selon une méthode objective, précisée dans les documents de la consultation mentionnés à l'art R. 3122-7. Elle correspond au chiffre d'affaires total hors taxes du concessionnaire pendant la durée du contrat. »</a:t>
            </a:r>
          </a:p>
          <a:p>
            <a:pPr algn="just"/>
            <a:r>
              <a:rPr lang="fr-FR" sz="1800" b="0" i="0" u="none" strike="noStrike" baseline="0" dirty="0">
                <a:latin typeface="ArialMT"/>
              </a:rPr>
              <a:t>Pour estimer la valeur du contrat de concession, l'autorité concédante prend notamment en compte :</a:t>
            </a:r>
          </a:p>
        </p:txBody>
      </p:sp>
      <p:sp>
        <p:nvSpPr>
          <p:cNvPr id="2" name="Espace réservé du pied de page 1">
            <a:extLst>
              <a:ext uri="{FF2B5EF4-FFF2-40B4-BE49-F238E27FC236}">
                <a16:creationId xmlns:a16="http://schemas.microsoft.com/office/drawing/2014/main" id="{D2BD1020-D27E-4F9E-8543-AF8F6E322271}"/>
              </a:ext>
            </a:extLst>
          </p:cNvPr>
          <p:cNvSpPr>
            <a:spLocks noGrp="1"/>
          </p:cNvSpPr>
          <p:nvPr>
            <p:ph type="ftr" sz="quarter" idx="11"/>
          </p:nvPr>
        </p:nvSpPr>
        <p:spPr/>
        <p:txBody>
          <a:bodyPr/>
          <a:lstStyle/>
          <a:p>
            <a:r>
              <a:rPr lang="fr-FR"/>
              <a:t>Les Concessions</a:t>
            </a:r>
          </a:p>
        </p:txBody>
      </p:sp>
      <p:sp>
        <p:nvSpPr>
          <p:cNvPr id="3" name="Espace réservé du numéro de diapositive 2">
            <a:extLst>
              <a:ext uri="{FF2B5EF4-FFF2-40B4-BE49-F238E27FC236}">
                <a16:creationId xmlns:a16="http://schemas.microsoft.com/office/drawing/2014/main" id="{4CAE75FF-B7AA-4256-A56D-5CCB3DCAA957}"/>
              </a:ext>
            </a:extLst>
          </p:cNvPr>
          <p:cNvSpPr>
            <a:spLocks noGrp="1"/>
          </p:cNvSpPr>
          <p:nvPr>
            <p:ph type="sldNum" sz="quarter" idx="12"/>
          </p:nvPr>
        </p:nvSpPr>
        <p:spPr/>
        <p:txBody>
          <a:bodyPr/>
          <a:lstStyle/>
          <a:p>
            <a:fld id="{D15F0B4D-65A7-442B-B1DE-E21077D8CAA1}" type="slidenum">
              <a:rPr lang="fr-FR" smtClean="0"/>
              <a:pPr/>
              <a:t>25</a:t>
            </a:fld>
            <a:endParaRPr lang="fr-FR"/>
          </a:p>
        </p:txBody>
      </p:sp>
      <p:pic>
        <p:nvPicPr>
          <p:cNvPr id="6" name="Image 1">
            <a:extLst>
              <a:ext uri="{FF2B5EF4-FFF2-40B4-BE49-F238E27FC236}">
                <a16:creationId xmlns:a16="http://schemas.microsoft.com/office/drawing/2014/main" id="{44D7EC27-064E-4F28-A15E-7A400BE1D76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960" y="6256784"/>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213826" y="3235242"/>
            <a:ext cx="8714658" cy="2893100"/>
          </a:xfrm>
          <a:prstGeom prst="rect">
            <a:avLst/>
          </a:prstGeom>
          <a:noFill/>
        </p:spPr>
        <p:txBody>
          <a:bodyPr wrap="square" rtlCol="0">
            <a:spAutoFit/>
          </a:bodyPr>
          <a:lstStyle/>
          <a:p>
            <a:pPr marL="271463" indent="0" algn="just">
              <a:spcBef>
                <a:spcPts val="0"/>
              </a:spcBef>
              <a:buNone/>
            </a:pPr>
            <a:r>
              <a:rPr lang="fr-FR" sz="1400" dirty="0">
                <a:latin typeface="Arial" panose="020B0604020202020204" pitchFamily="34" charset="0"/>
                <a:cs typeface="Arial" panose="020B0604020202020204" pitchFamily="34" charset="0"/>
              </a:rPr>
              <a:t>1° La valeur de toute forme d'option et les éventuelles prolongations de la durée du contrat de</a:t>
            </a:r>
          </a:p>
          <a:p>
            <a:pPr marL="271463" indent="0" algn="just">
              <a:spcBef>
                <a:spcPts val="0"/>
              </a:spcBef>
              <a:buNone/>
            </a:pPr>
            <a:r>
              <a:rPr lang="fr-FR" sz="1400" dirty="0">
                <a:latin typeface="Arial" panose="020B0604020202020204" pitchFamily="34" charset="0"/>
                <a:cs typeface="Arial" panose="020B0604020202020204" pitchFamily="34" charset="0"/>
              </a:rPr>
              <a:t>     concession ;</a:t>
            </a:r>
          </a:p>
          <a:p>
            <a:pPr marL="271463" indent="0" algn="just">
              <a:spcBef>
                <a:spcPts val="0"/>
              </a:spcBef>
              <a:buNone/>
            </a:pPr>
            <a:r>
              <a:rPr lang="fr-FR" sz="1400" dirty="0">
                <a:latin typeface="Arial" panose="020B0604020202020204" pitchFamily="34" charset="0"/>
                <a:cs typeface="Arial" panose="020B0604020202020204" pitchFamily="34" charset="0"/>
              </a:rPr>
              <a:t>2° Les recettes perçues sur les usagers des ouvrages ou des services, autres que celles collectées pour</a:t>
            </a:r>
          </a:p>
          <a:p>
            <a:pPr marL="271463" indent="0" algn="just">
              <a:spcBef>
                <a:spcPts val="0"/>
              </a:spcBef>
              <a:buNone/>
            </a:pPr>
            <a:r>
              <a:rPr lang="fr-FR" sz="1400" dirty="0">
                <a:latin typeface="Arial" panose="020B0604020202020204" pitchFamily="34" charset="0"/>
                <a:cs typeface="Arial" panose="020B0604020202020204" pitchFamily="34" charset="0"/>
              </a:rPr>
              <a:t>     le compte de l'autorité </a:t>
            </a:r>
            <a:r>
              <a:rPr lang="fr-FR" sz="1400" dirty="0" err="1">
                <a:latin typeface="Arial" panose="020B0604020202020204" pitchFamily="34" charset="0"/>
                <a:cs typeface="Arial" panose="020B0604020202020204" pitchFamily="34" charset="0"/>
              </a:rPr>
              <a:t>concédante</a:t>
            </a:r>
            <a:r>
              <a:rPr lang="fr-FR" sz="1400" dirty="0">
                <a:latin typeface="Arial" panose="020B0604020202020204" pitchFamily="34" charset="0"/>
                <a:cs typeface="Arial" panose="020B0604020202020204" pitchFamily="34" charset="0"/>
              </a:rPr>
              <a:t> ou d'autres personnes ;</a:t>
            </a:r>
          </a:p>
          <a:p>
            <a:pPr marL="271463" indent="0" algn="just">
              <a:spcBef>
                <a:spcPts val="0"/>
              </a:spcBef>
              <a:buNone/>
            </a:pPr>
            <a:r>
              <a:rPr lang="fr-FR" sz="1400" dirty="0">
                <a:latin typeface="Arial" panose="020B0604020202020204" pitchFamily="34" charset="0"/>
                <a:cs typeface="Arial" panose="020B0604020202020204" pitchFamily="34" charset="0"/>
              </a:rPr>
              <a:t>3° Les paiements effectués par l'autorité </a:t>
            </a:r>
            <a:r>
              <a:rPr lang="fr-FR" sz="1400" dirty="0" err="1">
                <a:latin typeface="Arial" panose="020B0604020202020204" pitchFamily="34" charset="0"/>
                <a:cs typeface="Arial" panose="020B0604020202020204" pitchFamily="34" charset="0"/>
              </a:rPr>
              <a:t>concédante</a:t>
            </a:r>
            <a:r>
              <a:rPr lang="fr-FR" sz="1400" dirty="0">
                <a:latin typeface="Arial" panose="020B0604020202020204" pitchFamily="34" charset="0"/>
                <a:cs typeface="Arial" panose="020B0604020202020204" pitchFamily="34" charset="0"/>
              </a:rPr>
              <a:t> ou toute autre autorité publique ou tout avantage</a:t>
            </a:r>
          </a:p>
          <a:p>
            <a:pPr marL="271463" indent="0" algn="just">
              <a:spcBef>
                <a:spcPts val="0"/>
              </a:spcBef>
              <a:buNone/>
            </a:pPr>
            <a:r>
              <a:rPr lang="fr-FR" sz="1400" dirty="0">
                <a:latin typeface="Arial" panose="020B0604020202020204" pitchFamily="34" charset="0"/>
                <a:cs typeface="Arial" panose="020B0604020202020204" pitchFamily="34" charset="0"/>
              </a:rPr>
              <a:t>    financier octroyé par l'une de celles-ci au concessionnaire ;</a:t>
            </a:r>
          </a:p>
          <a:p>
            <a:pPr marL="271463" indent="0" algn="just">
              <a:spcBef>
                <a:spcPts val="0"/>
              </a:spcBef>
              <a:buNone/>
            </a:pPr>
            <a:r>
              <a:rPr lang="fr-FR" sz="1400" dirty="0">
                <a:latin typeface="Arial" panose="020B0604020202020204" pitchFamily="34" charset="0"/>
                <a:cs typeface="Arial" panose="020B0604020202020204" pitchFamily="34" charset="0"/>
              </a:rPr>
              <a:t>4° La valeur des subventions ou de tout autre avantage financier octroyés par des tiers pour </a:t>
            </a:r>
          </a:p>
          <a:p>
            <a:pPr marL="271463" indent="0" algn="just">
              <a:spcBef>
                <a:spcPts val="0"/>
              </a:spcBef>
              <a:buNone/>
            </a:pPr>
            <a:r>
              <a:rPr lang="fr-FR" sz="1400" dirty="0">
                <a:latin typeface="Arial" panose="020B0604020202020204" pitchFamily="34" charset="0"/>
                <a:cs typeface="Arial" panose="020B0604020202020204" pitchFamily="34" charset="0"/>
              </a:rPr>
              <a:t>     l'exploitation de la concession ;</a:t>
            </a:r>
          </a:p>
          <a:p>
            <a:pPr marL="271463" indent="0" algn="just">
              <a:buNone/>
            </a:pPr>
            <a:r>
              <a:rPr lang="fr-FR" sz="1400" dirty="0">
                <a:latin typeface="Arial" panose="020B0604020202020204" pitchFamily="34" charset="0"/>
                <a:cs typeface="Arial" panose="020B0604020202020204" pitchFamily="34" charset="0"/>
              </a:rPr>
              <a:t>5° Les recettes tirées de toute vente d'actifs faisant partie de la concession ;</a:t>
            </a:r>
          </a:p>
          <a:p>
            <a:pPr marL="271463" indent="0" algn="just">
              <a:spcBef>
                <a:spcPts val="0"/>
              </a:spcBef>
              <a:buNone/>
            </a:pPr>
            <a:r>
              <a:rPr lang="fr-FR" sz="1400" dirty="0">
                <a:latin typeface="Arial" panose="020B0604020202020204" pitchFamily="34" charset="0"/>
                <a:cs typeface="Arial" panose="020B0604020202020204" pitchFamily="34" charset="0"/>
              </a:rPr>
              <a:t>6° La valeur de tous les fournitures et services mis à la disposition du concessionnaire par l'autorité</a:t>
            </a:r>
          </a:p>
          <a:p>
            <a:pPr marL="271463" indent="0" algn="just">
              <a:spcBef>
                <a:spcPts val="0"/>
              </a:spcBef>
              <a:buNone/>
            </a:pPr>
            <a:r>
              <a:rPr lang="fr-FR" sz="1400" dirty="0">
                <a:latin typeface="Arial" panose="020B0604020202020204" pitchFamily="34" charset="0"/>
                <a:cs typeface="Arial" panose="020B0604020202020204" pitchFamily="34" charset="0"/>
              </a:rPr>
              <a:t>    </a:t>
            </a:r>
            <a:r>
              <a:rPr lang="fr-FR" sz="1400" dirty="0" err="1">
                <a:latin typeface="Arial" panose="020B0604020202020204" pitchFamily="34" charset="0"/>
                <a:cs typeface="Arial" panose="020B0604020202020204" pitchFamily="34" charset="0"/>
              </a:rPr>
              <a:t>concédante</a:t>
            </a:r>
            <a:r>
              <a:rPr lang="fr-FR" sz="1400" dirty="0">
                <a:latin typeface="Arial" panose="020B0604020202020204" pitchFamily="34" charset="0"/>
                <a:cs typeface="Arial" panose="020B0604020202020204" pitchFamily="34" charset="0"/>
              </a:rPr>
              <a:t>, à condition qu'ils soient nécessaires à l'exécution des travaux ou à la prestation des</a:t>
            </a:r>
          </a:p>
          <a:p>
            <a:pPr marL="271463" indent="0" algn="just">
              <a:spcBef>
                <a:spcPts val="0"/>
              </a:spcBef>
              <a:buNone/>
            </a:pPr>
            <a:r>
              <a:rPr lang="fr-FR" sz="1400" dirty="0">
                <a:latin typeface="Arial" panose="020B0604020202020204" pitchFamily="34" charset="0"/>
                <a:cs typeface="Arial" panose="020B0604020202020204" pitchFamily="34" charset="0"/>
              </a:rPr>
              <a:t>    services ;</a:t>
            </a:r>
          </a:p>
          <a:p>
            <a:pPr marL="271463" indent="0" algn="just">
              <a:buNone/>
            </a:pPr>
            <a:r>
              <a:rPr lang="fr-FR" sz="1400" dirty="0">
                <a:latin typeface="Arial" panose="020B0604020202020204" pitchFamily="34" charset="0"/>
                <a:cs typeface="Arial" panose="020B0604020202020204" pitchFamily="34" charset="0"/>
              </a:rPr>
              <a:t>7° Toutes primes ou tous paiements au profit des candidats ou des soumissionnaires. »</a:t>
            </a:r>
          </a:p>
        </p:txBody>
      </p:sp>
    </p:spTree>
    <p:extLst>
      <p:ext uri="{BB962C8B-B14F-4D97-AF65-F5344CB8AC3E}">
        <p14:creationId xmlns:p14="http://schemas.microsoft.com/office/powerpoint/2010/main" val="233565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274638"/>
            <a:ext cx="7643192" cy="634082"/>
          </a:xfrm>
          <a:solidFill>
            <a:srgbClr val="002060"/>
          </a:solidFill>
        </p:spPr>
        <p:txBody>
          <a:bodyPr>
            <a:normAutofit fontScale="90000"/>
          </a:bodyPr>
          <a:lstStyle/>
          <a:p>
            <a:pPr algn="l">
              <a:lnSpc>
                <a:spcPts val="2200"/>
              </a:lnSpc>
            </a:pPr>
            <a:r>
              <a:rPr lang="fr-FR" sz="2400" b="1" dirty="0">
                <a:solidFill>
                  <a:schemeClr val="bg1"/>
                </a:solidFill>
                <a:latin typeface="Arial" pitchFamily="34" charset="0"/>
                <a:cs typeface="Arial" pitchFamily="34" charset="0"/>
              </a:rPr>
              <a:t>1.Délais de réception des candidatures et des offres</a:t>
            </a:r>
          </a:p>
        </p:txBody>
      </p:sp>
      <p:sp>
        <p:nvSpPr>
          <p:cNvPr id="3" name="Espace réservé du contenu 2"/>
          <p:cNvSpPr>
            <a:spLocks noGrp="1"/>
          </p:cNvSpPr>
          <p:nvPr>
            <p:ph idx="1"/>
          </p:nvPr>
        </p:nvSpPr>
        <p:spPr>
          <a:xfrm>
            <a:off x="179512" y="1336216"/>
            <a:ext cx="8507288" cy="4522788"/>
          </a:xfrm>
        </p:spPr>
        <p:txBody>
          <a:bodyPr>
            <a:normAutofit/>
          </a:bodyPr>
          <a:lstStyle/>
          <a:p>
            <a:pPr algn="just">
              <a:lnSpc>
                <a:spcPct val="100000"/>
              </a:lnSpc>
              <a:buFont typeface="Arial" pitchFamily="34" charset="0"/>
              <a:buChar char="•"/>
            </a:pPr>
            <a:r>
              <a:rPr lang="fr-FR" sz="2300" b="1" u="sng" dirty="0">
                <a:solidFill>
                  <a:srgbClr val="002060"/>
                </a:solidFill>
                <a:latin typeface="Arial" panose="020B0604020202020204" pitchFamily="34" charset="0"/>
                <a:cs typeface="Arial" panose="020B0604020202020204" pitchFamily="34" charset="0"/>
              </a:rPr>
              <a:t>Concessions supérieures au seuil de 5 538 000€ HT </a:t>
            </a:r>
          </a:p>
          <a:p>
            <a:pPr algn="just">
              <a:lnSpc>
                <a:spcPct val="100000"/>
              </a:lnSpc>
              <a:buFont typeface="Arial" pitchFamily="34" charset="0"/>
              <a:buChar char="•"/>
            </a:pPr>
            <a:r>
              <a:rPr lang="fr-FR" sz="2300" b="1" u="sng" dirty="0">
                <a:solidFill>
                  <a:srgbClr val="002060"/>
                </a:solidFill>
                <a:latin typeface="Arial" panose="020B0604020202020204" pitchFamily="34" charset="0"/>
                <a:cs typeface="Arial" panose="020B0604020202020204" pitchFamily="34" charset="0"/>
              </a:rPr>
              <a:t>Candidatures </a:t>
            </a:r>
            <a:r>
              <a:rPr lang="fr-FR" sz="2300" b="1" dirty="0">
                <a:solidFill>
                  <a:srgbClr val="002060"/>
                </a:solidFill>
                <a:latin typeface="Arial" panose="020B0604020202020204" pitchFamily="34" charset="0"/>
                <a:cs typeface="Arial" panose="020B0604020202020204" pitchFamily="34" charset="0"/>
              </a:rPr>
              <a:t>: </a:t>
            </a:r>
            <a:r>
              <a:rPr lang="fr-FR" sz="2300" dirty="0">
                <a:latin typeface="Arial" panose="020B0604020202020204" pitchFamily="34" charset="0"/>
                <a:cs typeface="Arial" panose="020B0604020202020204" pitchFamily="34" charset="0"/>
              </a:rPr>
              <a:t>délai mini 30 jours à partir de la date envoi de l’avis</a:t>
            </a:r>
          </a:p>
          <a:p>
            <a:pPr algn="just">
              <a:lnSpc>
                <a:spcPct val="100000"/>
              </a:lnSpc>
              <a:buFont typeface="Arial" pitchFamily="34" charset="0"/>
              <a:buChar char="•"/>
            </a:pPr>
            <a:r>
              <a:rPr lang="fr-FR" sz="2300" b="1" u="sng" dirty="0">
                <a:solidFill>
                  <a:srgbClr val="002060"/>
                </a:solidFill>
                <a:latin typeface="Arial" panose="020B0604020202020204" pitchFamily="34" charset="0"/>
                <a:cs typeface="Arial" panose="020B0604020202020204" pitchFamily="34" charset="0"/>
              </a:rPr>
              <a:t>Offres </a:t>
            </a:r>
            <a:r>
              <a:rPr lang="fr-FR" sz="2300" b="1" dirty="0">
                <a:solidFill>
                  <a:srgbClr val="002060"/>
                </a:solidFill>
                <a:latin typeface="Arial" panose="020B0604020202020204" pitchFamily="34" charset="0"/>
                <a:cs typeface="Arial" panose="020B0604020202020204" pitchFamily="34" charset="0"/>
              </a:rPr>
              <a:t>: </a:t>
            </a:r>
            <a:r>
              <a:rPr lang="fr-FR" sz="2300" dirty="0">
                <a:latin typeface="Arial" panose="020B0604020202020204" pitchFamily="34" charset="0"/>
                <a:cs typeface="Arial" panose="020B0604020202020204" pitchFamily="34" charset="0"/>
              </a:rPr>
              <a:t>minimum 22 jours à partir de la date d’envoi de l’invitation à présenter une offre</a:t>
            </a:r>
          </a:p>
          <a:p>
            <a:pPr algn="just">
              <a:lnSpc>
                <a:spcPct val="100000"/>
              </a:lnSpc>
              <a:buFont typeface="Wingdings 3"/>
              <a:buChar char="e"/>
            </a:pPr>
            <a:r>
              <a:rPr lang="fr-FR" sz="2300" dirty="0">
                <a:latin typeface="Arial" panose="020B0604020202020204" pitchFamily="34" charset="0"/>
                <a:cs typeface="Arial" panose="020B0604020202020204" pitchFamily="34" charset="0"/>
              </a:rPr>
              <a:t>possibilité de </a:t>
            </a:r>
            <a:r>
              <a:rPr lang="fr-FR" sz="2300" b="1" u="sng" dirty="0">
                <a:latin typeface="Arial" panose="020B0604020202020204" pitchFamily="34" charset="0"/>
                <a:cs typeface="Arial" panose="020B0604020202020204" pitchFamily="34" charset="0"/>
              </a:rPr>
              <a:t>réduire ces délais</a:t>
            </a:r>
            <a:r>
              <a:rPr lang="fr-FR" sz="2300" b="1" dirty="0">
                <a:latin typeface="Arial" panose="020B0604020202020204" pitchFamily="34" charset="0"/>
                <a:cs typeface="Arial" panose="020B0604020202020204" pitchFamily="34" charset="0"/>
              </a:rPr>
              <a:t> </a:t>
            </a:r>
            <a:r>
              <a:rPr lang="fr-FR" sz="2300" dirty="0">
                <a:latin typeface="Arial" panose="020B0604020202020204" pitchFamily="34" charset="0"/>
                <a:cs typeface="Arial" panose="020B0604020202020204" pitchFamily="34" charset="0"/>
              </a:rPr>
              <a:t>de 5 jours si réponse électronique possible</a:t>
            </a:r>
          </a:p>
          <a:p>
            <a:pPr algn="just">
              <a:lnSpc>
                <a:spcPct val="100000"/>
              </a:lnSpc>
              <a:buFont typeface="Wingdings 3"/>
              <a:buChar char="e"/>
            </a:pPr>
            <a:r>
              <a:rPr lang="fr-FR" sz="2300" b="1" dirty="0">
                <a:solidFill>
                  <a:srgbClr val="002060"/>
                </a:solidFill>
                <a:latin typeface="Arial" panose="020B0604020202020204" pitchFamily="34" charset="0"/>
                <a:cs typeface="Arial" panose="020B0604020202020204" pitchFamily="34" charset="0"/>
              </a:rPr>
              <a:t>L’autorité concédante fixe le délai de réception des candidatures ou des offres </a:t>
            </a:r>
            <a:r>
              <a:rPr lang="fr-FR" sz="2300" dirty="0">
                <a:latin typeface="Arial" panose="020B0604020202020204" pitchFamily="34" charset="0"/>
                <a:cs typeface="Arial" panose="020B0604020202020204" pitchFamily="34" charset="0"/>
              </a:rPr>
              <a:t>en fonction notamment de la nature, du montant et des caractéristiques des prestations.</a:t>
            </a:r>
          </a:p>
        </p:txBody>
      </p:sp>
      <p:sp>
        <p:nvSpPr>
          <p:cNvPr id="4" name="Espace réservé du numéro de diapositive 3"/>
          <p:cNvSpPr>
            <a:spLocks noGrp="1"/>
          </p:cNvSpPr>
          <p:nvPr>
            <p:ph type="sldNum" idx="10"/>
          </p:nvPr>
        </p:nvSpPr>
        <p:spPr>
          <a:xfrm>
            <a:off x="8510984" y="6426200"/>
            <a:ext cx="633016" cy="431800"/>
          </a:xfrm>
        </p:spPr>
        <p:txBody>
          <a:bodyPr/>
          <a:lstStyle/>
          <a:p>
            <a:pPr>
              <a:defRPr/>
            </a:pPr>
            <a:fld id="{77153F0F-5E24-4A4A-953D-4728DC380E24}" type="slidenum">
              <a:rPr lang="en-GB" altLang="fr-FR" sz="1600" smtClean="0"/>
              <a:pPr>
                <a:defRPr/>
              </a:pPr>
              <a:t>26</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E11B6CF0-7217-4D89-893D-AD198E1C5CD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404664"/>
            <a:ext cx="8077200" cy="648072"/>
          </a:xfrm>
          <a:solidFill>
            <a:srgbClr val="002060"/>
          </a:solidFill>
        </p:spPr>
        <p:txBody>
          <a:bodyPr>
            <a:noAutofit/>
          </a:bodyPr>
          <a:lstStyle/>
          <a:p>
            <a:pPr algn="l">
              <a:lnSpc>
                <a:spcPts val="2400"/>
              </a:lnSpc>
            </a:pPr>
            <a:r>
              <a:rPr lang="fr-FR" sz="2400" b="1" dirty="0">
                <a:solidFill>
                  <a:schemeClr val="bg1"/>
                </a:solidFill>
                <a:latin typeface="Arial" pitchFamily="34" charset="0"/>
                <a:cs typeface="Arial" pitchFamily="34" charset="0"/>
              </a:rPr>
              <a:t>2.Délais de réception des candidatures et des offres </a:t>
            </a:r>
          </a:p>
        </p:txBody>
      </p:sp>
      <p:sp>
        <p:nvSpPr>
          <p:cNvPr id="3" name="Espace réservé du contenu 2"/>
          <p:cNvSpPr>
            <a:spLocks noGrp="1"/>
          </p:cNvSpPr>
          <p:nvPr>
            <p:ph idx="1"/>
          </p:nvPr>
        </p:nvSpPr>
        <p:spPr>
          <a:xfrm>
            <a:off x="323528" y="1725612"/>
            <a:ext cx="8712968" cy="4522788"/>
          </a:xfrm>
        </p:spPr>
        <p:txBody>
          <a:bodyPr>
            <a:normAutofit/>
          </a:bodyPr>
          <a:lstStyle/>
          <a:p>
            <a:pPr marL="0" indent="0">
              <a:buNone/>
            </a:pPr>
            <a:r>
              <a:rPr lang="fr-FR" sz="2300" b="1" u="sng" dirty="0">
                <a:solidFill>
                  <a:srgbClr val="002060"/>
                </a:solidFill>
                <a:latin typeface="Arial" panose="020B0604020202020204" pitchFamily="34" charset="0"/>
                <a:cs typeface="Arial" panose="020B0604020202020204" pitchFamily="34" charset="0"/>
              </a:rPr>
              <a:t>Concessions inférieures au seuil de 5 538 000€ HT : </a:t>
            </a:r>
            <a:r>
              <a:rPr lang="fr-FR" sz="2200" dirty="0">
                <a:solidFill>
                  <a:schemeClr val="tx1"/>
                </a:solidFill>
              </a:rPr>
              <a:t>l’autorité concédante met en œuvre une </a:t>
            </a:r>
            <a:r>
              <a:rPr lang="fr-FR" sz="2200" b="1" u="sng" dirty="0">
                <a:solidFill>
                  <a:schemeClr val="tx1"/>
                </a:solidFill>
              </a:rPr>
              <a:t>procédure de publicité simplifiée </a:t>
            </a:r>
          </a:p>
          <a:p>
            <a:pPr>
              <a:lnSpc>
                <a:spcPct val="100000"/>
              </a:lnSpc>
              <a:buFont typeface="Arial" pitchFamily="34" charset="0"/>
              <a:buChar char="•"/>
            </a:pPr>
            <a:r>
              <a:rPr lang="fr-FR" sz="2400" b="1" u="sng" dirty="0">
                <a:solidFill>
                  <a:srgbClr val="002060"/>
                </a:solidFill>
                <a:latin typeface="Arial" panose="020B0604020202020204" pitchFamily="34" charset="0"/>
                <a:cs typeface="Arial" panose="020B0604020202020204" pitchFamily="34" charset="0"/>
              </a:rPr>
              <a:t>Candidatures </a:t>
            </a:r>
            <a:r>
              <a:rPr lang="fr-FR" sz="2400" b="1" dirty="0">
                <a:solidFill>
                  <a:srgbClr val="00206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sym typeface="Wingdings 3"/>
              </a:rPr>
              <a:t></a:t>
            </a:r>
            <a:r>
              <a:rPr lang="fr-FR" sz="2400" dirty="0">
                <a:latin typeface="Arial" panose="020B0604020202020204" pitchFamily="34" charset="0"/>
                <a:cs typeface="Arial" panose="020B0604020202020204" pitchFamily="34" charset="0"/>
              </a:rPr>
              <a:t> délai raisonnable à partir de la date d’envoi de l’avis</a:t>
            </a:r>
          </a:p>
          <a:p>
            <a:pPr>
              <a:lnSpc>
                <a:spcPct val="100000"/>
              </a:lnSpc>
              <a:buFont typeface="Arial" pitchFamily="34" charset="0"/>
              <a:buChar char="•"/>
            </a:pPr>
            <a:r>
              <a:rPr lang="fr-FR" sz="2400" b="1" u="sng" dirty="0">
                <a:solidFill>
                  <a:srgbClr val="002060"/>
                </a:solidFill>
                <a:latin typeface="Arial" panose="020B0604020202020204" pitchFamily="34" charset="0"/>
                <a:cs typeface="Arial" panose="020B0604020202020204" pitchFamily="34" charset="0"/>
              </a:rPr>
              <a:t>Offres </a:t>
            </a:r>
            <a:r>
              <a:rPr lang="fr-FR" sz="2400" b="1" dirty="0">
                <a:solidFill>
                  <a:srgbClr val="00206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Invitation à présenter une offre</a:t>
            </a:r>
          </a:p>
          <a:p>
            <a:pPr lvl="0">
              <a:lnSpc>
                <a:spcPct val="100000"/>
              </a:lnSpc>
              <a:buFont typeface="Arial" pitchFamily="34" charset="0"/>
              <a:buChar char="•"/>
            </a:pPr>
            <a:r>
              <a:rPr lang="fr-FR" sz="2400" dirty="0">
                <a:latin typeface="Arial" panose="020B0604020202020204" pitchFamily="34" charset="0"/>
                <a:cs typeface="Arial" panose="020B0604020202020204" pitchFamily="34" charset="0"/>
                <a:sym typeface="Wingdings 3"/>
              </a:rPr>
              <a:t></a:t>
            </a:r>
            <a:r>
              <a:rPr lang="fr-FR" sz="2400" dirty="0">
                <a:latin typeface="Arial" panose="020B0604020202020204" pitchFamily="34" charset="0"/>
                <a:cs typeface="Arial" panose="020B0604020202020204" pitchFamily="34" charset="0"/>
              </a:rPr>
              <a:t> délai raisonnable à partir de la date d’envoi de l’invitation à présenter une offre.</a:t>
            </a:r>
          </a:p>
          <a:p>
            <a:pPr marL="0" lvl="0" indent="0">
              <a:lnSpc>
                <a:spcPct val="100000"/>
              </a:lnSpc>
              <a:buNone/>
            </a:pPr>
            <a:endParaRPr lang="fr-FR" sz="800" dirty="0">
              <a:latin typeface="Arial" panose="020B0604020202020204" pitchFamily="34" charset="0"/>
              <a:cs typeface="Arial" panose="020B0604020202020204" pitchFamily="34" charset="0"/>
            </a:endParaRPr>
          </a:p>
          <a:p>
            <a:pPr>
              <a:lnSpc>
                <a:spcPct val="100000"/>
              </a:lnSpc>
              <a:buFont typeface="Arial" pitchFamily="34" charset="0"/>
              <a:buChar char="•"/>
            </a:pPr>
            <a:r>
              <a:rPr lang="fr-FR" sz="2400" b="1" dirty="0">
                <a:latin typeface="Arial" panose="020B0604020202020204" pitchFamily="34" charset="0"/>
                <a:cs typeface="Arial" panose="020B0604020202020204" pitchFamily="34" charset="0"/>
              </a:rPr>
              <a:t>Possibilité de prévoir  </a:t>
            </a:r>
            <a:r>
              <a:rPr lang="fr-FR" sz="2400" b="1" u="sng" dirty="0">
                <a:latin typeface="Arial" panose="020B0604020202020204" pitchFamily="34" charset="0"/>
                <a:cs typeface="Arial" panose="020B0604020202020204" pitchFamily="34" charset="0"/>
              </a:rPr>
              <a:t>1 seule phase</a:t>
            </a:r>
            <a:r>
              <a:rPr lang="fr-FR" sz="2400" b="1"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(candidature + offre) </a:t>
            </a:r>
          </a:p>
        </p:txBody>
      </p:sp>
      <p:sp>
        <p:nvSpPr>
          <p:cNvPr id="4" name="Espace réservé du numéro de diapositive 3"/>
          <p:cNvSpPr>
            <a:spLocks noGrp="1"/>
          </p:cNvSpPr>
          <p:nvPr>
            <p:ph type="sldNum" idx="10"/>
          </p:nvPr>
        </p:nvSpPr>
        <p:spPr>
          <a:xfrm>
            <a:off x="8028384" y="6248400"/>
            <a:ext cx="633016" cy="431800"/>
          </a:xfrm>
        </p:spPr>
        <p:txBody>
          <a:bodyPr/>
          <a:lstStyle/>
          <a:p>
            <a:pPr>
              <a:defRPr/>
            </a:pPr>
            <a:fld id="{77153F0F-5E24-4A4A-953D-4728DC380E24}" type="slidenum">
              <a:rPr lang="en-GB" altLang="fr-FR" sz="1600" smtClean="0"/>
              <a:pPr>
                <a:defRPr/>
              </a:pPr>
              <a:t>27</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EA8C48CE-6639-4685-B0FC-16A57E1CD9B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46F1D-04DA-A35B-FF3E-540D813FC09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05C0891-0107-E2F7-ABC4-71923C1F9408}"/>
              </a:ext>
            </a:extLst>
          </p:cNvPr>
          <p:cNvSpPr>
            <a:spLocks noGrp="1"/>
          </p:cNvSpPr>
          <p:nvPr>
            <p:ph type="title"/>
          </p:nvPr>
        </p:nvSpPr>
        <p:spPr>
          <a:xfrm>
            <a:off x="609600" y="404664"/>
            <a:ext cx="8077200" cy="648072"/>
          </a:xfrm>
          <a:solidFill>
            <a:srgbClr val="002060"/>
          </a:solidFill>
        </p:spPr>
        <p:txBody>
          <a:bodyPr>
            <a:noAutofit/>
          </a:bodyPr>
          <a:lstStyle/>
          <a:p>
            <a:pPr algn="l">
              <a:lnSpc>
                <a:spcPts val="2400"/>
              </a:lnSpc>
            </a:pPr>
            <a:r>
              <a:rPr lang="fr-FR" sz="2400" b="1" dirty="0">
                <a:solidFill>
                  <a:schemeClr val="bg1"/>
                </a:solidFill>
                <a:latin typeface="Arial" pitchFamily="34" charset="0"/>
                <a:cs typeface="Arial" pitchFamily="34" charset="0"/>
              </a:rPr>
              <a:t>2.Délais de réception des candidatures et des offres </a:t>
            </a:r>
          </a:p>
        </p:txBody>
      </p:sp>
      <p:sp>
        <p:nvSpPr>
          <p:cNvPr id="3" name="Espace réservé du contenu 2">
            <a:extLst>
              <a:ext uri="{FF2B5EF4-FFF2-40B4-BE49-F238E27FC236}">
                <a16:creationId xmlns:a16="http://schemas.microsoft.com/office/drawing/2014/main" id="{3BA1B67F-1726-4868-135D-169248581D37}"/>
              </a:ext>
            </a:extLst>
          </p:cNvPr>
          <p:cNvSpPr>
            <a:spLocks noGrp="1"/>
          </p:cNvSpPr>
          <p:nvPr>
            <p:ph idx="1"/>
          </p:nvPr>
        </p:nvSpPr>
        <p:spPr>
          <a:xfrm>
            <a:off x="123410" y="1465857"/>
            <a:ext cx="8897180" cy="4522788"/>
          </a:xfrm>
        </p:spPr>
        <p:txBody>
          <a:bodyPr>
            <a:normAutofit/>
          </a:bodyPr>
          <a:lstStyle/>
          <a:p>
            <a:pPr marL="114300" indent="0">
              <a:buNone/>
            </a:pPr>
            <a:r>
              <a:rPr lang="fr-FR" sz="2400" dirty="0">
                <a:latin typeface="Arial" panose="020B0604020202020204" pitchFamily="34" charset="0"/>
                <a:cs typeface="Arial" panose="020B0604020202020204" pitchFamily="34" charset="0"/>
              </a:rPr>
              <a:t>L’autorité concédante peut également avoir recours à la </a:t>
            </a:r>
            <a:r>
              <a:rPr lang="fr-FR" sz="2400" b="1" dirty="0">
                <a:latin typeface="Arial" panose="020B0604020202020204" pitchFamily="34" charset="0"/>
                <a:cs typeface="Arial" panose="020B0604020202020204" pitchFamily="34" charset="0"/>
              </a:rPr>
              <a:t>publicité simplifiée </a:t>
            </a:r>
            <a:r>
              <a:rPr lang="fr-FR" sz="2400" dirty="0">
                <a:latin typeface="Arial" panose="020B0604020202020204" pitchFamily="34" charset="0"/>
                <a:cs typeface="Arial" panose="020B0604020202020204" pitchFamily="34" charset="0"/>
              </a:rPr>
              <a:t>lorsque la concession porte sur des </a:t>
            </a:r>
            <a:r>
              <a:rPr lang="fr-FR" sz="2400" b="1" u="sng" dirty="0">
                <a:latin typeface="Arial" panose="020B0604020202020204" pitchFamily="34" charset="0"/>
                <a:cs typeface="Arial" panose="020B0604020202020204" pitchFamily="34" charset="0"/>
              </a:rPr>
              <a:t>c</a:t>
            </a:r>
            <a:r>
              <a:rPr lang="fr-FR" sz="2400" b="1" u="sng" dirty="0">
                <a:solidFill>
                  <a:srgbClr val="002060"/>
                </a:solidFill>
                <a:latin typeface="Arial" panose="020B0604020202020204" pitchFamily="34" charset="0"/>
                <a:cs typeface="Arial" panose="020B0604020202020204" pitchFamily="34" charset="0"/>
              </a:rPr>
              <a:t>ontrats relevant de l’article R. 3126-1-2° :</a:t>
            </a:r>
          </a:p>
          <a:p>
            <a:pPr marL="114300" indent="0">
              <a:buNone/>
            </a:pPr>
            <a:endParaRPr lang="fr-FR" sz="1050" b="1" u="sng" dirty="0">
              <a:solidFill>
                <a:srgbClr val="002060"/>
              </a:solidFill>
              <a:latin typeface="Arial" panose="020B0604020202020204" pitchFamily="34" charset="0"/>
              <a:cs typeface="Arial" panose="020B0604020202020204" pitchFamily="34" charset="0"/>
            </a:endParaRPr>
          </a:p>
          <a:p>
            <a:pPr marL="114300" indent="0">
              <a:buNone/>
            </a:pPr>
            <a:r>
              <a:rPr lang="fr-FR" sz="1800" dirty="0">
                <a:solidFill>
                  <a:srgbClr val="000000"/>
                </a:solidFill>
                <a:latin typeface="Arial" panose="020B0604020202020204" pitchFamily="34" charset="0"/>
                <a:cs typeface="Arial" panose="020B0604020202020204" pitchFamily="34" charset="0"/>
              </a:rPr>
              <a:t>Il s’agit d</a:t>
            </a:r>
            <a:r>
              <a:rPr lang="fr-FR" sz="1800" b="0" i="0" dirty="0">
                <a:solidFill>
                  <a:srgbClr val="000000"/>
                </a:solidFill>
                <a:effectLst/>
                <a:latin typeface="Arial" panose="020B0604020202020204" pitchFamily="34" charset="0"/>
                <a:cs typeface="Arial" panose="020B0604020202020204" pitchFamily="34" charset="0"/>
              </a:rPr>
              <a:t>es contrats de concession qui ont, </a:t>
            </a:r>
            <a:r>
              <a:rPr lang="fr-FR" sz="1800" b="0" i="0" u="sng" dirty="0">
                <a:solidFill>
                  <a:srgbClr val="000000"/>
                </a:solidFill>
                <a:effectLst/>
                <a:latin typeface="Arial" panose="020B0604020202020204" pitchFamily="34" charset="0"/>
                <a:cs typeface="Arial" panose="020B0604020202020204" pitchFamily="34" charset="0"/>
              </a:rPr>
              <a:t>quelle que soit leur valeur estimée</a:t>
            </a:r>
            <a:r>
              <a:rPr lang="fr-FR" sz="1800" b="0" i="0" dirty="0">
                <a:solidFill>
                  <a:srgbClr val="000000"/>
                </a:solidFill>
                <a:effectLst/>
                <a:latin typeface="Arial" panose="020B0604020202020204" pitchFamily="34" charset="0"/>
                <a:cs typeface="Arial" panose="020B0604020202020204" pitchFamily="34" charset="0"/>
              </a:rPr>
              <a:t>, pour objet :</a:t>
            </a:r>
            <a:br>
              <a:rPr lang="fr-FR" sz="1800" dirty="0">
                <a:latin typeface="Arial" panose="020B0604020202020204" pitchFamily="34" charset="0"/>
                <a:cs typeface="Arial" panose="020B0604020202020204" pitchFamily="34" charset="0"/>
              </a:rPr>
            </a:br>
            <a:r>
              <a:rPr lang="fr-FR" sz="1800" b="0" i="0" dirty="0">
                <a:solidFill>
                  <a:srgbClr val="000000"/>
                </a:solidFill>
                <a:effectLst/>
                <a:latin typeface="Arial" panose="020B0604020202020204" pitchFamily="34" charset="0"/>
                <a:cs typeface="Arial" panose="020B0604020202020204" pitchFamily="34" charset="0"/>
              </a:rPr>
              <a:t>a) Les activités relevant du c du 1° de l'article </a:t>
            </a:r>
            <a:r>
              <a:rPr lang="fr-FR" sz="1800" b="0" i="0" u="sng" dirty="0">
                <a:solidFill>
                  <a:srgbClr val="4A5E81"/>
                </a:solidFill>
                <a:effectLst/>
                <a:latin typeface="Arial" panose="020B0604020202020204" pitchFamily="34" charset="0"/>
                <a:cs typeface="Arial" panose="020B0604020202020204" pitchFamily="34" charset="0"/>
                <a:hlinkClick r:id="rId2"/>
              </a:rPr>
              <a:t>L. 1212-3 </a:t>
            </a:r>
            <a:r>
              <a:rPr lang="fr-FR" sz="1800" b="0" i="0" dirty="0">
                <a:solidFill>
                  <a:srgbClr val="000000"/>
                </a:solidFill>
                <a:effectLst/>
                <a:latin typeface="Arial" panose="020B0604020202020204" pitchFamily="34" charset="0"/>
                <a:cs typeface="Arial" panose="020B0604020202020204" pitchFamily="34" charset="0"/>
              </a:rPr>
              <a:t>; </a:t>
            </a:r>
            <a:r>
              <a:rPr lang="fr-FR" sz="1800" b="0" i="1" dirty="0">
                <a:solidFill>
                  <a:srgbClr val="000000"/>
                </a:solidFill>
                <a:effectLst/>
                <a:latin typeface="Arial" panose="020B0604020202020204" pitchFamily="34" charset="0"/>
                <a:cs typeface="Arial" panose="020B0604020202020204" pitchFamily="34" charset="0"/>
              </a:rPr>
              <a:t>(</a:t>
            </a:r>
            <a:r>
              <a:rPr lang="fr-FR" sz="1800" b="0" i="1" dirty="0">
                <a:solidFill>
                  <a:srgbClr val="111111"/>
                </a:solidFill>
                <a:effectLst/>
                <a:latin typeface="Arial" panose="020B0604020202020204" pitchFamily="34" charset="0"/>
                <a:cs typeface="Arial" panose="020B0604020202020204" pitchFamily="34" charset="0"/>
              </a:rPr>
              <a:t>organismes de droit privé bénéficiant de droits spéciaux ou exclusifs)</a:t>
            </a:r>
            <a:br>
              <a:rPr lang="fr-FR" sz="1800" dirty="0">
                <a:latin typeface="Arial" panose="020B0604020202020204" pitchFamily="34" charset="0"/>
                <a:cs typeface="Arial" panose="020B0604020202020204" pitchFamily="34" charset="0"/>
              </a:rPr>
            </a:br>
            <a:r>
              <a:rPr lang="fr-FR" sz="1800" b="0" i="0" dirty="0">
                <a:solidFill>
                  <a:srgbClr val="000000"/>
                </a:solidFill>
                <a:effectLst/>
                <a:latin typeface="Arial" panose="020B0604020202020204" pitchFamily="34" charset="0"/>
                <a:cs typeface="Arial" panose="020B0604020202020204" pitchFamily="34" charset="0"/>
              </a:rPr>
              <a:t>b) Un des services sociaux ou des autres services spécifiques, dont la liste figure dans l'avis annexé au code ;</a:t>
            </a:r>
            <a:br>
              <a:rPr lang="fr-FR" sz="1800" dirty="0">
                <a:latin typeface="Arial" panose="020B0604020202020204" pitchFamily="34" charset="0"/>
                <a:cs typeface="Arial" panose="020B0604020202020204" pitchFamily="34" charset="0"/>
              </a:rPr>
            </a:br>
            <a:r>
              <a:rPr lang="fr-FR" sz="1800" b="0" i="0" dirty="0">
                <a:solidFill>
                  <a:srgbClr val="000000"/>
                </a:solidFill>
                <a:effectLst/>
                <a:latin typeface="Arial" panose="020B0604020202020204" pitchFamily="34" charset="0"/>
                <a:cs typeface="Arial" panose="020B0604020202020204" pitchFamily="34" charset="0"/>
              </a:rPr>
              <a:t>c) L'exploitation de services de transport de voyageurs relevant de l'article </a:t>
            </a:r>
            <a:r>
              <a:rPr lang="fr-FR" sz="1800" b="0" i="0" u="sng" dirty="0">
                <a:solidFill>
                  <a:srgbClr val="4A5E81"/>
                </a:solidFill>
                <a:effectLst/>
                <a:latin typeface="Arial" panose="020B0604020202020204" pitchFamily="34" charset="0"/>
                <a:cs typeface="Arial" panose="020B0604020202020204" pitchFamily="34" charset="0"/>
                <a:hlinkClick r:id="rId3"/>
              </a:rPr>
              <a:t>L. 3126-3</a:t>
            </a:r>
            <a:r>
              <a:rPr lang="fr-FR" sz="1800" b="0" i="0" dirty="0">
                <a:solidFill>
                  <a:srgbClr val="000000"/>
                </a:solidFill>
                <a:effectLst/>
                <a:latin typeface="Arial" panose="020B0604020202020204" pitchFamily="34" charset="0"/>
                <a:cs typeface="Arial" panose="020B0604020202020204" pitchFamily="34" charset="0"/>
              </a:rPr>
              <a:t>.</a:t>
            </a:r>
          </a:p>
          <a:p>
            <a:pPr marL="0" indent="0">
              <a:buNone/>
            </a:pPr>
            <a:endParaRPr lang="fr-FR" sz="24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135C95AB-98D3-D279-2F9F-4E55C0D366B5}"/>
              </a:ext>
            </a:extLst>
          </p:cNvPr>
          <p:cNvSpPr>
            <a:spLocks noGrp="1"/>
          </p:cNvSpPr>
          <p:nvPr>
            <p:ph type="sldNum" idx="10"/>
          </p:nvPr>
        </p:nvSpPr>
        <p:spPr>
          <a:xfrm>
            <a:off x="8028384" y="6248400"/>
            <a:ext cx="633016" cy="431800"/>
          </a:xfrm>
        </p:spPr>
        <p:txBody>
          <a:bodyPr/>
          <a:lstStyle/>
          <a:p>
            <a:pPr>
              <a:defRPr/>
            </a:pPr>
            <a:fld id="{77153F0F-5E24-4A4A-953D-4728DC380E24}" type="slidenum">
              <a:rPr lang="en-GB" altLang="fr-FR" sz="1600" smtClean="0"/>
              <a:pPr>
                <a:defRPr/>
              </a:pPr>
              <a:t>28</a:t>
            </a:fld>
            <a:endParaRPr lang="en-GB" altLang="fr-FR" sz="1600" dirty="0"/>
          </a:p>
        </p:txBody>
      </p:sp>
      <p:sp>
        <p:nvSpPr>
          <p:cNvPr id="5" name="Espace réservé du pied de page 4">
            <a:extLst>
              <a:ext uri="{FF2B5EF4-FFF2-40B4-BE49-F238E27FC236}">
                <a16:creationId xmlns:a16="http://schemas.microsoft.com/office/drawing/2014/main" id="{E78FBEE2-CAE3-F497-B07A-9C0317991368}"/>
              </a:ext>
            </a:extLst>
          </p:cNvPr>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EB79B9FA-F05D-784B-B7C3-B855CE788E7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511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Espace réservé du contenu 2"/>
          <p:cNvSpPr>
            <a:spLocks noGrp="1"/>
          </p:cNvSpPr>
          <p:nvPr>
            <p:ph idx="4294967295"/>
          </p:nvPr>
        </p:nvSpPr>
        <p:spPr>
          <a:xfrm>
            <a:off x="1691680" y="3068960"/>
            <a:ext cx="7452320" cy="2333625"/>
          </a:xfrm>
        </p:spPr>
        <p:txBody>
          <a:bodyPr>
            <a:normAutofit/>
          </a:bodyPr>
          <a:lstStyle/>
          <a:p>
            <a:pPr marL="514350" indent="-514350">
              <a:buFont typeface="+mj-lt"/>
              <a:buAutoNum type="arabicPeriod"/>
            </a:pPr>
            <a:endParaRPr lang="fr-FR" sz="2000" dirty="0">
              <a:latin typeface="Arial" pitchFamily="34" charset="0"/>
              <a:cs typeface="Arial" pitchFamily="34" charset="0"/>
            </a:endParaRPr>
          </a:p>
          <a:p>
            <a:pPr marL="457200" indent="-457200">
              <a:buFont typeface="+mj-lt"/>
              <a:buAutoNum type="arabicPeriod"/>
            </a:pPr>
            <a:r>
              <a:rPr lang="fr-FR" sz="2000" dirty="0">
                <a:latin typeface="Arial" charset="0"/>
              </a:rPr>
              <a:t>La durée des concessions –  le</a:t>
            </a:r>
            <a:r>
              <a:rPr lang="fr-FR" sz="2000" dirty="0">
                <a:latin typeface="Arial" pitchFamily="34" charset="0"/>
                <a:cs typeface="Arial" pitchFamily="34" charset="0"/>
              </a:rPr>
              <a:t> principe</a:t>
            </a:r>
          </a:p>
          <a:p>
            <a:pPr marL="457200" indent="-457200">
              <a:buFont typeface="+mj-lt"/>
              <a:buAutoNum type="arabicPeriod"/>
            </a:pPr>
            <a:r>
              <a:rPr lang="fr-FR" sz="2000" dirty="0">
                <a:latin typeface="Arial" charset="0"/>
              </a:rPr>
              <a:t>La durée des concessions –  l</a:t>
            </a:r>
            <a:r>
              <a:rPr lang="fr-FR" sz="2000" dirty="0">
                <a:latin typeface="Arial" pitchFamily="34" charset="0"/>
                <a:cs typeface="Arial" pitchFamily="34" charset="0"/>
              </a:rPr>
              <a:t>es exceptions</a:t>
            </a:r>
          </a:p>
        </p:txBody>
      </p:sp>
      <p:sp>
        <p:nvSpPr>
          <p:cNvPr id="5" name="Espace réservé du numéro de diapositive 4"/>
          <p:cNvSpPr>
            <a:spLocks noGrp="1"/>
          </p:cNvSpPr>
          <p:nvPr>
            <p:ph type="sldNum" idx="10"/>
          </p:nvPr>
        </p:nvSpPr>
        <p:spPr>
          <a:xfrm>
            <a:off x="8172400" y="6248400"/>
            <a:ext cx="489000" cy="431800"/>
          </a:xfrm>
        </p:spPr>
        <p:txBody>
          <a:bodyPr/>
          <a:lstStyle/>
          <a:p>
            <a:pPr>
              <a:defRPr/>
            </a:pPr>
            <a:fld id="{CB2155AE-E2B6-4E68-ABCF-8635FF019B1B}" type="slidenum">
              <a:rPr lang="en-GB" altLang="fr-FR" sz="1600" smtClean="0"/>
              <a:pPr>
                <a:defRPr/>
              </a:pPr>
              <a:t>29</a:t>
            </a:fld>
            <a:endParaRPr lang="en-GB" altLang="fr-FR" sz="1600" dirty="0"/>
          </a:p>
        </p:txBody>
      </p:sp>
      <p:sp>
        <p:nvSpPr>
          <p:cNvPr id="6" name="Rectangle 5"/>
          <p:cNvSpPr/>
          <p:nvPr/>
        </p:nvSpPr>
        <p:spPr>
          <a:xfrm>
            <a:off x="1043608" y="620688"/>
            <a:ext cx="7704856" cy="498598"/>
          </a:xfrm>
          <a:prstGeom prst="rect">
            <a:avLst/>
          </a:prstGeom>
          <a:solidFill>
            <a:srgbClr val="002060"/>
          </a:solidFill>
        </p:spPr>
        <p:txBody>
          <a:bodyPr wrap="square">
            <a:spAutoFit/>
          </a:bodyPr>
          <a:lstStyle/>
          <a:p>
            <a:pPr marL="319088" indent="-319088">
              <a:lnSpc>
                <a:spcPct val="110000"/>
              </a:lnSpc>
              <a:buClr>
                <a:srgbClr val="000000"/>
              </a:buClr>
              <a:buSzPct val="100000"/>
              <a:buFont typeface="Times New Roman" pitchFamily="18" charset="0"/>
              <a:buNone/>
            </a:pPr>
            <a:r>
              <a:rPr lang="fr-FR" sz="2400" b="1" dirty="0">
                <a:solidFill>
                  <a:schemeClr val="bg1"/>
                </a:solidFill>
                <a:latin typeface="Arial" pitchFamily="34" charset="0"/>
                <a:cs typeface="Arial" pitchFamily="34" charset="0"/>
              </a:rPr>
              <a:t>Contrats de concession</a:t>
            </a:r>
          </a:p>
        </p:txBody>
      </p:sp>
      <p:sp>
        <p:nvSpPr>
          <p:cNvPr id="7" name="ZoneTexte 6"/>
          <p:cNvSpPr txBox="1"/>
          <p:nvPr/>
        </p:nvSpPr>
        <p:spPr>
          <a:xfrm>
            <a:off x="1691680" y="2564904"/>
            <a:ext cx="6984776" cy="461665"/>
          </a:xfrm>
          <a:prstGeom prst="rect">
            <a:avLst/>
          </a:prstGeom>
          <a:solidFill>
            <a:srgbClr val="002060"/>
          </a:solidFill>
        </p:spPr>
        <p:txBody>
          <a:bodyPr wrap="square" rtlCol="0">
            <a:spAutoFit/>
          </a:bodyPr>
          <a:lstStyle/>
          <a:p>
            <a:r>
              <a:rPr lang="fr-FR" sz="2400" b="1" dirty="0">
                <a:solidFill>
                  <a:schemeClr val="bg1"/>
                </a:solidFill>
              </a:rPr>
              <a:t>Encadrement de la durée des concessions</a:t>
            </a:r>
          </a:p>
        </p:txBody>
      </p:sp>
      <p:sp>
        <p:nvSpPr>
          <p:cNvPr id="8" name="Espace réservé du pied de page 7"/>
          <p:cNvSpPr>
            <a:spLocks noGrp="1"/>
          </p:cNvSpPr>
          <p:nvPr>
            <p:ph type="ftr" sz="quarter" idx="11"/>
          </p:nvPr>
        </p:nvSpPr>
        <p:spPr/>
        <p:txBody>
          <a:bodyPr/>
          <a:lstStyle/>
          <a:p>
            <a:r>
              <a:rPr lang="fr-FR"/>
              <a:t>Les Concessions</a:t>
            </a:r>
          </a:p>
        </p:txBody>
      </p:sp>
      <p:pic>
        <p:nvPicPr>
          <p:cNvPr id="9" name="Image 1">
            <a:extLst>
              <a:ext uri="{FF2B5EF4-FFF2-40B4-BE49-F238E27FC236}">
                <a16:creationId xmlns:a16="http://schemas.microsoft.com/office/drawing/2014/main" id="{2C53E062-5504-4A92-AB1C-556311587F8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CBA8227-315A-4952-9823-5BA09AAADE13}"/>
              </a:ext>
            </a:extLst>
          </p:cNvPr>
          <p:cNvSpPr>
            <a:spLocks noGrp="1"/>
          </p:cNvSpPr>
          <p:nvPr>
            <p:ph type="title"/>
          </p:nvPr>
        </p:nvSpPr>
        <p:spPr>
          <a:xfrm>
            <a:off x="611188" y="188913"/>
            <a:ext cx="8077200" cy="531812"/>
          </a:xfrm>
          <a:solidFill>
            <a:srgbClr val="002060"/>
          </a:solidFill>
        </p:spPr>
        <p:txBody>
          <a:bodyPr>
            <a:normAutofit fontScale="90000"/>
          </a:bodyPr>
          <a:lstStyle/>
          <a:p>
            <a:pPr algn="l" eaLnBrk="1" hangingPunct="1">
              <a:lnSpc>
                <a:spcPct val="120000"/>
              </a:lnSpc>
              <a:buFont typeface="Wingdings 2" panose="05020102010507070707" pitchFamily="18" charset="2"/>
              <a:buNone/>
            </a:pPr>
            <a:r>
              <a:rPr lang="fr-FR" altLang="fr-FR" sz="500" dirty="0">
                <a:latin typeface="Arial" panose="020B0604020202020204" pitchFamily="34" charset="0"/>
                <a:cs typeface="Arial" panose="020B0604020202020204" pitchFamily="34" charset="0"/>
              </a:rPr>
              <a:t>     </a:t>
            </a:r>
            <a:br>
              <a:rPr lang="fr-FR" altLang="fr-FR" sz="500" dirty="0">
                <a:latin typeface="Arial" panose="020B0604020202020204" pitchFamily="34" charset="0"/>
                <a:cs typeface="Arial" panose="020B0604020202020204" pitchFamily="34" charset="0"/>
              </a:rPr>
            </a:br>
            <a:br>
              <a:rPr lang="fr-FR" altLang="fr-FR" sz="500" dirty="0">
                <a:latin typeface="Arial" panose="020B0604020202020204" pitchFamily="34" charset="0"/>
                <a:cs typeface="Arial" panose="020B0604020202020204" pitchFamily="34" charset="0"/>
              </a:rPr>
            </a:br>
            <a:br>
              <a:rPr lang="fr-FR" altLang="fr-FR" sz="500" dirty="0">
                <a:latin typeface="Arial" panose="020B0604020202020204" pitchFamily="34" charset="0"/>
                <a:cs typeface="Arial" panose="020B0604020202020204" pitchFamily="34" charset="0"/>
              </a:rPr>
            </a:br>
            <a:br>
              <a:rPr lang="fr-FR" altLang="fr-FR" sz="500" dirty="0">
                <a:latin typeface="Arial" panose="020B0604020202020204" pitchFamily="34" charset="0"/>
                <a:cs typeface="Arial" panose="020B0604020202020204" pitchFamily="34" charset="0"/>
              </a:rPr>
            </a:br>
            <a:br>
              <a:rPr lang="fr-FR" altLang="fr-FR" sz="500" dirty="0">
                <a:latin typeface="Arial" panose="020B0604020202020204" pitchFamily="34" charset="0"/>
                <a:cs typeface="Arial" panose="020B0604020202020204" pitchFamily="34" charset="0"/>
              </a:rPr>
            </a:br>
            <a:r>
              <a:rPr lang="fr-FR" altLang="fr-FR" sz="2700" b="1" dirty="0">
                <a:solidFill>
                  <a:schemeClr val="bg1"/>
                </a:solidFill>
                <a:latin typeface="Arial" panose="020B0604020202020204" pitchFamily="34" charset="0"/>
                <a:cs typeface="Arial" panose="020B0604020202020204" pitchFamily="34" charset="0"/>
              </a:rPr>
              <a:t>Les textes régissant les concessions</a:t>
            </a:r>
            <a:br>
              <a:rPr lang="fr-FR" altLang="fr-FR" sz="2800" b="1" dirty="0">
                <a:solidFill>
                  <a:schemeClr val="bg1"/>
                </a:solidFill>
                <a:latin typeface="Arial" panose="020B0604020202020204" pitchFamily="34" charset="0"/>
                <a:cs typeface="Arial" panose="020B0604020202020204" pitchFamily="34" charset="0"/>
              </a:rPr>
            </a:br>
            <a:endParaRPr lang="fr-FR" altLang="fr-FR" sz="2800" b="1" dirty="0">
              <a:solidFill>
                <a:schemeClr val="bg1"/>
              </a:solidFill>
              <a:latin typeface="Arial" panose="020B0604020202020204" pitchFamily="34" charset="0"/>
              <a:cs typeface="Arial" panose="020B0604020202020204" pitchFamily="34" charset="0"/>
            </a:endParaRPr>
          </a:p>
        </p:txBody>
      </p:sp>
      <p:sp>
        <p:nvSpPr>
          <p:cNvPr id="25603" name="Rectangle 3">
            <a:extLst>
              <a:ext uri="{FF2B5EF4-FFF2-40B4-BE49-F238E27FC236}">
                <a16:creationId xmlns:a16="http://schemas.microsoft.com/office/drawing/2014/main" id="{11A28F44-5343-45D9-9851-130132B66E3F}"/>
              </a:ext>
            </a:extLst>
          </p:cNvPr>
          <p:cNvSpPr>
            <a:spLocks noGrp="1"/>
          </p:cNvSpPr>
          <p:nvPr>
            <p:ph idx="1"/>
          </p:nvPr>
        </p:nvSpPr>
        <p:spPr>
          <a:xfrm>
            <a:off x="539750" y="1323975"/>
            <a:ext cx="8178800" cy="4495800"/>
          </a:xfrm>
        </p:spPr>
        <p:txBody>
          <a:bodyPr/>
          <a:lstStyle/>
          <a:p>
            <a:pPr eaLnBrk="1" hangingPunct="1">
              <a:lnSpc>
                <a:spcPct val="30000"/>
              </a:lnSpc>
              <a:buFont typeface="Webdings" panose="05030102010509060703" pitchFamily="18" charset="2"/>
              <a:buChar char="&lt;"/>
            </a:pPr>
            <a:endParaRPr lang="fr-FR" altLang="fr-FR" sz="2400"/>
          </a:p>
          <a:p>
            <a:pPr eaLnBrk="1" hangingPunct="1">
              <a:buClr>
                <a:srgbClr val="333399"/>
              </a:buClr>
              <a:buFont typeface="Webdings" panose="05030102010509060703" pitchFamily="18" charset="2"/>
              <a:buChar char="&lt;"/>
            </a:pPr>
            <a:endParaRPr lang="fr-FR" altLang="fr-FR" sz="1400" b="1"/>
          </a:p>
        </p:txBody>
      </p:sp>
      <p:sp>
        <p:nvSpPr>
          <p:cNvPr id="25604" name="Espace réservé du pied de page 4">
            <a:extLst>
              <a:ext uri="{FF2B5EF4-FFF2-40B4-BE49-F238E27FC236}">
                <a16:creationId xmlns:a16="http://schemas.microsoft.com/office/drawing/2014/main" id="{318253CD-B99D-47B8-9115-C30EE4B37CEB}"/>
              </a:ext>
            </a:extLst>
          </p:cNvPr>
          <p:cNvSpPr>
            <a:spLocks noGrp="1"/>
          </p:cNvSpPr>
          <p:nvPr>
            <p:ph type="ftr" sz="quarter" idx="11"/>
          </p:nvPr>
        </p:nvSpPr>
        <p:spPr bwMode="auto">
          <a:xfrm>
            <a:off x="3348038" y="6492875"/>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SzTx/>
              <a:buFont typeface="Arial" panose="020B0604020202020204" pitchFamily="34" charset="0"/>
              <a:buNone/>
            </a:pPr>
            <a:r>
              <a:rPr lang="fr-FR" altLang="fr-FR" sz="1200">
                <a:solidFill>
                  <a:srgbClr val="898989"/>
                </a:solidFill>
                <a:latin typeface="Arial" panose="020B0604020202020204" pitchFamily="34" charset="0"/>
              </a:rPr>
              <a:t>Les Concessions</a:t>
            </a:r>
            <a:endParaRPr lang="en-GB" altLang="fr-FR" sz="1200">
              <a:solidFill>
                <a:srgbClr val="898989"/>
              </a:solidFill>
              <a:latin typeface="Arial" panose="020B0604020202020204" pitchFamily="34" charset="0"/>
            </a:endParaRPr>
          </a:p>
        </p:txBody>
      </p:sp>
      <p:sp>
        <p:nvSpPr>
          <p:cNvPr id="25605" name="Text Box 4">
            <a:extLst>
              <a:ext uri="{FF2B5EF4-FFF2-40B4-BE49-F238E27FC236}">
                <a16:creationId xmlns:a16="http://schemas.microsoft.com/office/drawing/2014/main" id="{6AB59A60-BE70-453A-94CF-2BA7C172735B}"/>
              </a:ext>
            </a:extLst>
          </p:cNvPr>
          <p:cNvSpPr txBox="1">
            <a:spLocks noChangeArrowheads="1"/>
          </p:cNvSpPr>
          <p:nvPr/>
        </p:nvSpPr>
        <p:spPr bwMode="auto">
          <a:xfrm>
            <a:off x="914400" y="1524000"/>
            <a:ext cx="312420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7000"/>
              </a:lnSpc>
              <a:spcBef>
                <a:spcPct val="50000"/>
              </a:spcBef>
              <a:buClr>
                <a:srgbClr val="000000"/>
              </a:buClr>
              <a:buFont typeface="Arial" panose="020B0604020202020204" pitchFamily="34" charset="0"/>
              <a:buNone/>
            </a:pPr>
            <a:endParaRPr lang="fr-FR" altLang="fr-FR" sz="1800">
              <a:latin typeface="Arial" panose="020B0604020202020204" pitchFamily="34" charset="0"/>
            </a:endParaRPr>
          </a:p>
          <a:p>
            <a:pPr algn="ctr">
              <a:lnSpc>
                <a:spcPct val="87000"/>
              </a:lnSpc>
              <a:spcBef>
                <a:spcPct val="50000"/>
              </a:spcBef>
              <a:buClr>
                <a:srgbClr val="000000"/>
              </a:buClr>
              <a:buFont typeface="Arial" panose="020B0604020202020204" pitchFamily="34" charset="0"/>
              <a:buNone/>
            </a:pPr>
            <a:endParaRPr lang="fr-FR" altLang="fr-FR" sz="1800">
              <a:latin typeface="Arial" panose="020B0604020202020204" pitchFamily="34" charset="0"/>
            </a:endParaRPr>
          </a:p>
        </p:txBody>
      </p:sp>
      <p:sp>
        <p:nvSpPr>
          <p:cNvPr id="25606" name="AutoShape 8">
            <a:extLst>
              <a:ext uri="{FF2B5EF4-FFF2-40B4-BE49-F238E27FC236}">
                <a16:creationId xmlns:a16="http://schemas.microsoft.com/office/drawing/2014/main" id="{0B74E1B6-F78F-49C5-9407-4FF385C903D0}"/>
              </a:ext>
            </a:extLst>
          </p:cNvPr>
          <p:cNvSpPr>
            <a:spLocks noChangeArrowheads="1"/>
          </p:cNvSpPr>
          <p:nvPr/>
        </p:nvSpPr>
        <p:spPr bwMode="auto">
          <a:xfrm>
            <a:off x="395091" y="1632744"/>
            <a:ext cx="3887787" cy="914400"/>
          </a:xfrm>
          <a:prstGeom prst="rightArrowCallout">
            <a:avLst>
              <a:gd name="adj1" fmla="val 25000"/>
              <a:gd name="adj2" fmla="val 25000"/>
              <a:gd name="adj3" fmla="val 74996"/>
              <a:gd name="adj4" fmla="val 66667"/>
            </a:avLst>
          </a:prstGeom>
          <a:solidFill>
            <a:srgbClr val="8A8CEA"/>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40000"/>
              </a:lnSpc>
              <a:spcBef>
                <a:spcPct val="0"/>
              </a:spcBef>
              <a:buClr>
                <a:srgbClr val="000000"/>
              </a:buClr>
              <a:buFont typeface="Arial" panose="020B0604020202020204" pitchFamily="34" charset="0"/>
              <a:buNone/>
            </a:pPr>
            <a:endParaRPr lang="fr-FR" altLang="fr-FR" sz="1400" dirty="0">
              <a:latin typeface="Arial Black" panose="020B0A04020102020204" pitchFamily="34" charset="0"/>
            </a:endParaRPr>
          </a:p>
          <a:p>
            <a:pPr algn="ctr">
              <a:lnSpc>
                <a:spcPct val="140000"/>
              </a:lnSpc>
              <a:spcBef>
                <a:spcPct val="0"/>
              </a:spcBef>
              <a:buClr>
                <a:srgbClr val="000000"/>
              </a:buClr>
              <a:buFont typeface="Arial" panose="020B0604020202020204" pitchFamily="34" charset="0"/>
              <a:buNone/>
            </a:pPr>
            <a:r>
              <a:rPr lang="fr-FR" altLang="fr-FR" sz="1500" dirty="0">
                <a:latin typeface="Arial Black" panose="020B0A04020102020204" pitchFamily="34" charset="0"/>
              </a:rPr>
              <a:t>DIRECTIVE</a:t>
            </a:r>
          </a:p>
          <a:p>
            <a:pPr algn="ctr">
              <a:lnSpc>
                <a:spcPct val="140000"/>
              </a:lnSpc>
              <a:spcBef>
                <a:spcPct val="0"/>
              </a:spcBef>
              <a:buClr>
                <a:srgbClr val="000000"/>
              </a:buClr>
              <a:buFont typeface="Arial" panose="020B0604020202020204" pitchFamily="34" charset="0"/>
              <a:buNone/>
            </a:pPr>
            <a:r>
              <a:rPr lang="fr-FR" altLang="fr-FR" sz="1500" dirty="0">
                <a:latin typeface="Arial Black" panose="020B0A04020102020204" pitchFamily="34" charset="0"/>
              </a:rPr>
              <a:t>EUROPÉENNE</a:t>
            </a:r>
          </a:p>
          <a:p>
            <a:pPr algn="ctr">
              <a:lnSpc>
                <a:spcPct val="87000"/>
              </a:lnSpc>
              <a:spcBef>
                <a:spcPct val="0"/>
              </a:spcBef>
              <a:buClr>
                <a:srgbClr val="000000"/>
              </a:buClr>
              <a:buFont typeface="Arial" panose="020B0604020202020204" pitchFamily="34" charset="0"/>
              <a:buNone/>
            </a:pPr>
            <a:endParaRPr lang="fr-FR" altLang="fr-FR" sz="1400" dirty="0">
              <a:latin typeface="Arial Black" panose="020B0A04020102020204" pitchFamily="34" charset="0"/>
            </a:endParaRPr>
          </a:p>
          <a:p>
            <a:pPr algn="ctr">
              <a:lnSpc>
                <a:spcPct val="80000"/>
              </a:lnSpc>
              <a:spcBef>
                <a:spcPct val="0"/>
              </a:spcBef>
              <a:buClr>
                <a:srgbClr val="000000"/>
              </a:buClr>
              <a:buFont typeface="Arial" panose="020B0604020202020204" pitchFamily="34" charset="0"/>
              <a:buNone/>
            </a:pPr>
            <a:r>
              <a:rPr lang="fr-FR" altLang="fr-FR" sz="1400" dirty="0">
                <a:latin typeface="Arial Black" panose="020B0A04020102020204" pitchFamily="34" charset="0"/>
              </a:rPr>
              <a:t>       </a:t>
            </a:r>
          </a:p>
        </p:txBody>
      </p:sp>
      <p:sp>
        <p:nvSpPr>
          <p:cNvPr id="25607" name="AutoShape 9">
            <a:extLst>
              <a:ext uri="{FF2B5EF4-FFF2-40B4-BE49-F238E27FC236}">
                <a16:creationId xmlns:a16="http://schemas.microsoft.com/office/drawing/2014/main" id="{CD5A3D30-EC7F-498B-87ED-ACC65CEC3383}"/>
              </a:ext>
            </a:extLst>
          </p:cNvPr>
          <p:cNvSpPr>
            <a:spLocks noChangeArrowheads="1"/>
          </p:cNvSpPr>
          <p:nvPr/>
        </p:nvSpPr>
        <p:spPr bwMode="auto">
          <a:xfrm>
            <a:off x="395091" y="3121711"/>
            <a:ext cx="3887787" cy="1008063"/>
          </a:xfrm>
          <a:prstGeom prst="rightArrowCallout">
            <a:avLst>
              <a:gd name="adj1" fmla="val 25000"/>
              <a:gd name="adj2" fmla="val 25000"/>
              <a:gd name="adj3" fmla="val 81776"/>
              <a:gd name="adj4" fmla="val 66667"/>
            </a:avLst>
          </a:prstGeom>
          <a:solidFill>
            <a:srgbClr val="4F9393"/>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7000"/>
              </a:lnSpc>
              <a:spcBef>
                <a:spcPct val="0"/>
              </a:spcBef>
              <a:buClr>
                <a:srgbClr val="000000"/>
              </a:buClr>
              <a:buFont typeface="Arial" panose="020B0604020202020204" pitchFamily="34" charset="0"/>
              <a:buNone/>
            </a:pPr>
            <a:endParaRPr lang="fr-FR" altLang="fr-FR" sz="1400" dirty="0">
              <a:latin typeface="Arial Black" panose="020B0A04020102020204" pitchFamily="34" charset="0"/>
            </a:endParaRPr>
          </a:p>
          <a:p>
            <a:pPr algn="ctr">
              <a:lnSpc>
                <a:spcPct val="87000"/>
              </a:lnSpc>
              <a:spcBef>
                <a:spcPct val="0"/>
              </a:spcBef>
              <a:buClr>
                <a:srgbClr val="000000"/>
              </a:buClr>
              <a:buFont typeface="Arial" panose="020B0604020202020204" pitchFamily="34" charset="0"/>
              <a:buNone/>
            </a:pPr>
            <a:r>
              <a:rPr lang="fr-FR" altLang="fr-FR" sz="1400" dirty="0">
                <a:latin typeface="Arial Black" panose="020B0A04020102020204" pitchFamily="34" charset="0"/>
              </a:rPr>
              <a:t>ORDONNANCE, DÉCRET </a:t>
            </a:r>
          </a:p>
          <a:p>
            <a:pPr algn="ctr">
              <a:lnSpc>
                <a:spcPct val="87000"/>
              </a:lnSpc>
              <a:spcBef>
                <a:spcPct val="0"/>
              </a:spcBef>
              <a:buClr>
                <a:srgbClr val="000000"/>
              </a:buClr>
              <a:buFont typeface="Arial" panose="020B0604020202020204" pitchFamily="34" charset="0"/>
              <a:buNone/>
            </a:pPr>
            <a:endParaRPr lang="fr-FR" altLang="fr-FR" sz="1400" dirty="0">
              <a:latin typeface="Arial Black" panose="020B0A04020102020204" pitchFamily="34" charset="0"/>
            </a:endParaRPr>
          </a:p>
        </p:txBody>
      </p:sp>
      <p:sp>
        <p:nvSpPr>
          <p:cNvPr id="25608" name="Text Box 10">
            <a:extLst>
              <a:ext uri="{FF2B5EF4-FFF2-40B4-BE49-F238E27FC236}">
                <a16:creationId xmlns:a16="http://schemas.microsoft.com/office/drawing/2014/main" id="{C0B74D26-515B-42CA-AE82-0BE300A691AB}"/>
              </a:ext>
            </a:extLst>
          </p:cNvPr>
          <p:cNvSpPr txBox="1">
            <a:spLocks noChangeArrowheads="1"/>
          </p:cNvSpPr>
          <p:nvPr/>
        </p:nvSpPr>
        <p:spPr bwMode="auto">
          <a:xfrm>
            <a:off x="4068762" y="1301253"/>
            <a:ext cx="5003800" cy="484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endParaRPr lang="fr-FR" altLang="fr-FR" sz="1600" dirty="0">
              <a:solidFill>
                <a:srgbClr val="0070C0"/>
              </a:solidFill>
              <a:latin typeface="Arial" panose="020B0604020202020204" pitchFamily="34" charset="0"/>
              <a:ea typeface="Lucida Sans Unicode" panose="020B0602030504020204" pitchFamily="34" charset="0"/>
              <a:cs typeface="Arial" panose="020B0604020202020204" pitchFamily="34" charset="0"/>
            </a:endParaRPr>
          </a:p>
          <a:p>
            <a:pPr marL="271463" indent="-179388" algn="just">
              <a:buClr>
                <a:srgbClr val="0070C0"/>
              </a:buClr>
            </a:pPr>
            <a:r>
              <a:rPr lang="fr-FR" altLang="fr-FR" sz="1600" dirty="0">
                <a:solidFill>
                  <a:srgbClr val="0070C0"/>
                </a:solidFill>
                <a:latin typeface="Arial" panose="020B0604020202020204" pitchFamily="34" charset="0"/>
                <a:ea typeface="Lucida Sans Unicode" panose="020B0602030504020204" pitchFamily="34" charset="0"/>
                <a:cs typeface="Arial" panose="020B0604020202020204" pitchFamily="34" charset="0"/>
              </a:rPr>
              <a:t>La directive européenne 2014/23/UE du 26 février 2014 </a:t>
            </a:r>
            <a:r>
              <a:rPr lang="fr-FR" altLang="fr-FR" sz="1600" dirty="0">
                <a:solidFill>
                  <a:srgbClr val="333300"/>
                </a:solidFill>
                <a:latin typeface="Arial" panose="020B0604020202020204" pitchFamily="34" charset="0"/>
                <a:ea typeface="Lucida Sans Unicode" panose="020B0602030504020204" pitchFamily="34" charset="0"/>
                <a:cs typeface="Arial" panose="020B0604020202020204" pitchFamily="34" charset="0"/>
              </a:rPr>
              <a:t>publiée le 28 mars 2014 fixe les règles de publicité et mise en concurrence pour les contrats de concession.</a:t>
            </a:r>
          </a:p>
          <a:p>
            <a:pPr marL="271463" indent="-179388" algn="just">
              <a:buClr>
                <a:srgbClr val="0070C0"/>
              </a:buClr>
            </a:pPr>
            <a:endParaRPr lang="fr-FR" altLang="fr-FR" sz="1600" dirty="0">
              <a:solidFill>
                <a:srgbClr val="0070C0"/>
              </a:solidFill>
              <a:latin typeface="Arial" panose="020B0604020202020204" pitchFamily="34" charset="0"/>
              <a:ea typeface="Lucida Sans Unicode" panose="020B0602030504020204" pitchFamily="34" charset="0"/>
              <a:cs typeface="Arial" panose="020B0604020202020204" pitchFamily="34" charset="0"/>
            </a:endParaRPr>
          </a:p>
          <a:p>
            <a:pPr marL="271463" indent="-179388" algn="just">
              <a:buClr>
                <a:srgbClr val="0070C0"/>
              </a:buClr>
            </a:pPr>
            <a:endParaRPr lang="fr-FR" altLang="fr-FR" sz="1600" dirty="0">
              <a:solidFill>
                <a:srgbClr val="0070C0"/>
              </a:solidFill>
              <a:latin typeface="Arial" panose="020B0604020202020204" pitchFamily="34" charset="0"/>
              <a:ea typeface="Lucida Sans Unicode" panose="020B0602030504020204" pitchFamily="34" charset="0"/>
              <a:cs typeface="Arial" panose="020B0604020202020204" pitchFamily="34" charset="0"/>
            </a:endParaRPr>
          </a:p>
          <a:p>
            <a:pPr marL="271463" indent="-179388" algn="just">
              <a:buClr>
                <a:srgbClr val="0070C0"/>
              </a:buClr>
            </a:pPr>
            <a:r>
              <a:rPr lang="fr-FR" altLang="fr-FR" sz="1600" dirty="0">
                <a:solidFill>
                  <a:srgbClr val="0070C0"/>
                </a:solidFill>
                <a:latin typeface="Arial" panose="020B0604020202020204" pitchFamily="34" charset="0"/>
                <a:ea typeface="Lucida Sans Unicode" panose="020B0602030504020204" pitchFamily="34" charset="0"/>
                <a:cs typeface="Arial" panose="020B0604020202020204" pitchFamily="34" charset="0"/>
              </a:rPr>
              <a:t> L’ ordonnance </a:t>
            </a:r>
            <a:r>
              <a:rPr lang="fr-FR" sz="1600" b="0" i="0" dirty="0">
                <a:solidFill>
                  <a:srgbClr val="0070C0"/>
                </a:solidFill>
                <a:effectLst/>
                <a:latin typeface="Arial" panose="020B0604020202020204" pitchFamily="34" charset="0"/>
                <a:cs typeface="Arial" panose="020B0604020202020204" pitchFamily="34" charset="0"/>
              </a:rPr>
              <a:t>2016-65 du 29 janvier 2016 </a:t>
            </a:r>
            <a:r>
              <a:rPr lang="fr-FR" altLang="fr-FR" sz="1600" dirty="0">
                <a:solidFill>
                  <a:srgbClr val="0070C0"/>
                </a:solidFill>
                <a:latin typeface="Arial" panose="020B0604020202020204" pitchFamily="34" charset="0"/>
                <a:ea typeface="Lucida Sans Unicode" panose="020B0602030504020204" pitchFamily="34" charset="0"/>
                <a:cs typeface="Arial" panose="020B0604020202020204" pitchFamily="34" charset="0"/>
              </a:rPr>
              <a:t>et le décret </a:t>
            </a:r>
            <a:r>
              <a:rPr lang="fr-FR" sz="1600" b="0" i="0" u="none" strike="noStrike" baseline="0" dirty="0">
                <a:solidFill>
                  <a:srgbClr val="0070C0"/>
                </a:solidFill>
                <a:latin typeface="Arial" panose="020B0604020202020204" pitchFamily="34" charset="0"/>
                <a:cs typeface="Arial" panose="020B0604020202020204" pitchFamily="34" charset="0"/>
              </a:rPr>
              <a:t> 2016-86 du 1er février 2016 </a:t>
            </a:r>
            <a:r>
              <a:rPr lang="fr-FR" altLang="fr-FR" sz="1600" b="0" dirty="0">
                <a:solidFill>
                  <a:srgbClr val="333300"/>
                </a:solidFill>
                <a:latin typeface="Arial" panose="020B0604020202020204" pitchFamily="34" charset="0"/>
                <a:ea typeface="Lucida Sans Unicode" panose="020B0602030504020204" pitchFamily="34" charset="0"/>
                <a:cs typeface="Arial" panose="020B0604020202020204" pitchFamily="34" charset="0"/>
              </a:rPr>
              <a:t>transposent la directive 2014 sur les concessions et fixent les règles applicables au 1</a:t>
            </a:r>
            <a:r>
              <a:rPr lang="fr-FR" altLang="fr-FR" sz="1600" b="0" baseline="30000" dirty="0">
                <a:solidFill>
                  <a:srgbClr val="333300"/>
                </a:solidFill>
                <a:latin typeface="Arial" panose="020B0604020202020204" pitchFamily="34" charset="0"/>
                <a:ea typeface="Lucida Sans Unicode" panose="020B0602030504020204" pitchFamily="34" charset="0"/>
                <a:cs typeface="Arial" panose="020B0604020202020204" pitchFamily="34" charset="0"/>
              </a:rPr>
              <a:t>er</a:t>
            </a:r>
            <a:r>
              <a:rPr lang="fr-FR" altLang="fr-FR" sz="1600" b="0" dirty="0">
                <a:solidFill>
                  <a:srgbClr val="333300"/>
                </a:solidFill>
                <a:latin typeface="Arial" panose="020B0604020202020204" pitchFamily="34" charset="0"/>
                <a:ea typeface="Lucida Sans Unicode" panose="020B0602030504020204" pitchFamily="34" charset="0"/>
                <a:cs typeface="Arial" panose="020B0604020202020204" pitchFamily="34" charset="0"/>
              </a:rPr>
              <a:t> avril 2016. </a:t>
            </a:r>
          </a:p>
          <a:p>
            <a:pPr marL="271463" lvl="1" indent="-179388" algn="just">
              <a:lnSpc>
                <a:spcPct val="90000"/>
              </a:lnSpc>
              <a:spcBef>
                <a:spcPct val="50000"/>
              </a:spcBef>
              <a:buClr>
                <a:srgbClr val="0070C0"/>
              </a:buClr>
              <a:buFont typeface="Arial" panose="020B0604020202020204" pitchFamily="34" charset="0"/>
              <a:buChar char="•"/>
            </a:pPr>
            <a:endParaRPr lang="fr-FR" altLang="fr-FR" sz="800" dirty="0">
              <a:latin typeface="Arial" panose="020B0604020202020204" pitchFamily="34" charset="0"/>
              <a:ea typeface="Lucida Sans Unicode" panose="020B0602030504020204" pitchFamily="34" charset="0"/>
              <a:cs typeface="Arial" panose="020B0604020202020204" pitchFamily="34" charset="0"/>
            </a:endParaRPr>
          </a:p>
          <a:p>
            <a:pPr marL="271463" lvl="1" indent="-179388" algn="just">
              <a:lnSpc>
                <a:spcPct val="90000"/>
              </a:lnSpc>
              <a:spcBef>
                <a:spcPct val="50000"/>
              </a:spcBef>
              <a:buClr>
                <a:srgbClr val="0070C0"/>
              </a:buClr>
              <a:buFont typeface="Arial" panose="020B0604020202020204" pitchFamily="34" charset="0"/>
              <a:buChar char="•"/>
            </a:pPr>
            <a:endParaRPr lang="fr-FR" altLang="fr-FR" sz="800" dirty="0">
              <a:latin typeface="Arial" panose="020B0604020202020204" pitchFamily="34" charset="0"/>
              <a:ea typeface="Lucida Sans Unicode" panose="020B0602030504020204" pitchFamily="34" charset="0"/>
              <a:cs typeface="Arial" panose="020B0604020202020204" pitchFamily="34" charset="0"/>
            </a:endParaRPr>
          </a:p>
          <a:p>
            <a:pPr marL="271463" lvl="1" indent="-179388" algn="just">
              <a:lnSpc>
                <a:spcPct val="90000"/>
              </a:lnSpc>
              <a:spcBef>
                <a:spcPct val="50000"/>
              </a:spcBef>
              <a:buClr>
                <a:srgbClr val="0070C0"/>
              </a:buClr>
              <a:buFont typeface="Arial" panose="020B0604020202020204" pitchFamily="34" charset="0"/>
              <a:buChar char="•"/>
            </a:pPr>
            <a:endParaRPr lang="fr-FR" altLang="fr-FR" sz="800" dirty="0">
              <a:latin typeface="Arial" panose="020B0604020202020204" pitchFamily="34" charset="0"/>
              <a:ea typeface="Lucida Sans Unicode" panose="020B0602030504020204" pitchFamily="34" charset="0"/>
              <a:cs typeface="Arial" panose="020B0604020202020204" pitchFamily="34" charset="0"/>
            </a:endParaRPr>
          </a:p>
          <a:p>
            <a:pPr marL="271463" lvl="1" indent="-179388" algn="just">
              <a:lnSpc>
                <a:spcPct val="90000"/>
              </a:lnSpc>
              <a:spcBef>
                <a:spcPct val="50000"/>
              </a:spcBef>
              <a:buClr>
                <a:srgbClr val="0070C0"/>
              </a:buClr>
              <a:buFont typeface="Arial" panose="020B0604020202020204" pitchFamily="34" charset="0"/>
              <a:buChar char="•"/>
            </a:pPr>
            <a:r>
              <a:rPr lang="fr-FR" altLang="fr-FR" sz="1600" dirty="0">
                <a:solidFill>
                  <a:srgbClr val="0070C0"/>
                </a:solidFill>
                <a:latin typeface="Arial" panose="020B0604020202020204" pitchFamily="34" charset="0"/>
                <a:ea typeface="Lucida Sans Unicode" panose="020B0602030504020204" pitchFamily="34" charset="0"/>
                <a:cs typeface="Arial" panose="020B0604020202020204" pitchFamily="34" charset="0"/>
              </a:rPr>
              <a:t>Ce code rassemble tous les textes sur la commande publique dont la partie 3 sur les </a:t>
            </a:r>
            <a:r>
              <a:rPr lang="fr-FR" altLang="fr-FR" sz="1600" b="0" dirty="0">
                <a:latin typeface="Arial" panose="020B0604020202020204" pitchFamily="34" charset="0"/>
                <a:ea typeface="Lucida Sans Unicode" panose="020B0602030504020204" pitchFamily="34" charset="0"/>
                <a:cs typeface="Arial" panose="020B0604020202020204" pitchFamily="34" charset="0"/>
              </a:rPr>
              <a:t>concessions de travaux et </a:t>
            </a:r>
            <a:r>
              <a:rPr lang="fr-FR" altLang="fr-FR" sz="1600" dirty="0">
                <a:latin typeface="Arial" panose="020B0604020202020204" pitchFamily="34" charset="0"/>
                <a:ea typeface="Lucida Sans Unicode" panose="020B0602030504020204" pitchFamily="34" charset="0"/>
                <a:cs typeface="Arial" panose="020B0604020202020204" pitchFamily="34" charset="0"/>
              </a:rPr>
              <a:t>de services (</a:t>
            </a:r>
            <a:r>
              <a:rPr lang="fr-FR" altLang="fr-FR" sz="1600" b="0" dirty="0">
                <a:latin typeface="Arial" panose="020B0604020202020204" pitchFamily="34" charset="0"/>
                <a:ea typeface="Lucida Sans Unicode" panose="020B0602030504020204" pitchFamily="34" charset="0"/>
                <a:cs typeface="Arial" panose="020B0604020202020204" pitchFamily="34" charset="0"/>
              </a:rPr>
              <a:t>les   DSP étant des concessions de services)</a:t>
            </a:r>
            <a:endParaRPr lang="fr-FR" altLang="fr-FR" sz="1600" b="0" dirty="0">
              <a:solidFill>
                <a:srgbClr val="333300"/>
              </a:solidFill>
              <a:latin typeface="Arial" panose="020B0604020202020204" pitchFamily="34" charset="0"/>
              <a:ea typeface="Lucida Sans Unicode" panose="020B0602030504020204" pitchFamily="34" charset="0"/>
              <a:cs typeface="Arial" panose="020B0604020202020204" pitchFamily="34" charset="0"/>
            </a:endParaRPr>
          </a:p>
          <a:p>
            <a:pPr marL="271463" lvl="1" indent="-179388" algn="just">
              <a:lnSpc>
                <a:spcPct val="90000"/>
              </a:lnSpc>
              <a:spcBef>
                <a:spcPct val="50000"/>
              </a:spcBef>
              <a:buClr>
                <a:srgbClr val="0070C0"/>
              </a:buClr>
              <a:buFont typeface="Arial" panose="020B0604020202020204" pitchFamily="34" charset="0"/>
              <a:buChar char="•"/>
            </a:pPr>
            <a:endParaRPr lang="fr-FR" altLang="fr-FR" sz="1500" dirty="0">
              <a:latin typeface="Arial" panose="020B0604020202020204" pitchFamily="34" charset="0"/>
              <a:ea typeface="Lucida Sans Unicode" panose="020B0602030504020204" pitchFamily="34" charset="0"/>
              <a:cs typeface="Arial" panose="020B0604020202020204" pitchFamily="34" charset="0"/>
            </a:endParaRPr>
          </a:p>
        </p:txBody>
      </p:sp>
      <p:sp>
        <p:nvSpPr>
          <p:cNvPr id="25610" name="Text Box 13">
            <a:extLst>
              <a:ext uri="{FF2B5EF4-FFF2-40B4-BE49-F238E27FC236}">
                <a16:creationId xmlns:a16="http://schemas.microsoft.com/office/drawing/2014/main" id="{EDAED180-935C-428C-809B-48EB01D8DFC8}"/>
              </a:ext>
            </a:extLst>
          </p:cNvPr>
          <p:cNvSpPr txBox="1">
            <a:spLocks noChangeArrowheads="1"/>
          </p:cNvSpPr>
          <p:nvPr/>
        </p:nvSpPr>
        <p:spPr bwMode="auto">
          <a:xfrm>
            <a:off x="684213" y="1052513"/>
            <a:ext cx="78486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ct val="50000"/>
              </a:spcBef>
              <a:buClr>
                <a:srgbClr val="000000"/>
              </a:buClr>
              <a:buFont typeface="Arial" panose="020B0604020202020204" pitchFamily="34" charset="0"/>
              <a:buNone/>
            </a:pPr>
            <a:r>
              <a:rPr lang="fr-FR" altLang="fr-FR" sz="2000" dirty="0">
                <a:solidFill>
                  <a:srgbClr val="006666"/>
                </a:solidFill>
                <a:latin typeface="Arial" panose="020B0604020202020204" pitchFamily="34" charset="0"/>
              </a:rPr>
              <a:t>   </a:t>
            </a:r>
            <a:r>
              <a:rPr lang="fr-FR" altLang="fr-FR" sz="2400" b="1" dirty="0">
                <a:solidFill>
                  <a:srgbClr val="0070C0"/>
                </a:solidFill>
                <a:latin typeface="Arial" panose="020B0604020202020204" pitchFamily="34" charset="0"/>
              </a:rPr>
              <a:t>L’achat public est soumis à plusieurs textes :</a:t>
            </a:r>
          </a:p>
        </p:txBody>
      </p:sp>
      <p:sp>
        <p:nvSpPr>
          <p:cNvPr id="25612" name="Espace réservé du numéro de diapositive 14">
            <a:extLst>
              <a:ext uri="{FF2B5EF4-FFF2-40B4-BE49-F238E27FC236}">
                <a16:creationId xmlns:a16="http://schemas.microsoft.com/office/drawing/2014/main" id="{73253E67-F2AD-4D93-ADFA-B0AC2E621F30}"/>
              </a:ext>
            </a:extLst>
          </p:cNvPr>
          <p:cNvSpPr>
            <a:spLocks noGrp="1"/>
          </p:cNvSpPr>
          <p:nvPr>
            <p:ph type="sldNum" sz="quarter" idx="12"/>
          </p:nvPr>
        </p:nvSpPr>
        <p:spPr bwMode="auto">
          <a:xfrm>
            <a:off x="6732588"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SzTx/>
              <a:buFont typeface="Arial" panose="020B0604020202020204" pitchFamily="34" charset="0"/>
              <a:buNone/>
            </a:pPr>
            <a:fld id="{75D61A1A-A1B0-4263-B092-0E3E5DB6EA6E}" type="slidenum">
              <a:rPr lang="fr-FR" altLang="fr-FR" sz="1200">
                <a:latin typeface="Arial" panose="020B0604020202020204" pitchFamily="34" charset="0"/>
              </a:rPr>
              <a:pPr>
                <a:spcBef>
                  <a:spcPct val="0"/>
                </a:spcBef>
                <a:buSzTx/>
                <a:buFont typeface="Arial" panose="020B0604020202020204" pitchFamily="34" charset="0"/>
                <a:buNone/>
              </a:pPr>
              <a:t>3</a:t>
            </a:fld>
            <a:endParaRPr lang="fr-FR" altLang="fr-FR" sz="1200">
              <a:latin typeface="Arial" panose="020B0604020202020204" pitchFamily="34" charset="0"/>
            </a:endParaRPr>
          </a:p>
        </p:txBody>
      </p:sp>
      <p:sp>
        <p:nvSpPr>
          <p:cNvPr id="25613" name="AutoShape 2054">
            <a:extLst>
              <a:ext uri="{FF2B5EF4-FFF2-40B4-BE49-F238E27FC236}">
                <a16:creationId xmlns:a16="http://schemas.microsoft.com/office/drawing/2014/main" id="{D7999C9D-541D-49F6-9102-9533080183EC}"/>
              </a:ext>
            </a:extLst>
          </p:cNvPr>
          <p:cNvSpPr>
            <a:spLocks noChangeArrowheads="1"/>
          </p:cNvSpPr>
          <p:nvPr/>
        </p:nvSpPr>
        <p:spPr bwMode="auto">
          <a:xfrm>
            <a:off x="179388" y="981075"/>
            <a:ext cx="685800" cy="1066800"/>
          </a:xfrm>
          <a:prstGeom prst="curvedRightArrow">
            <a:avLst>
              <a:gd name="adj1" fmla="val 31111"/>
              <a:gd name="adj2" fmla="val 62222"/>
              <a:gd name="adj3" fmla="val 33333"/>
            </a:avLst>
          </a:prstGeom>
          <a:solidFill>
            <a:srgbClr val="0033CC"/>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7000"/>
              </a:lnSpc>
              <a:spcBef>
                <a:spcPct val="0"/>
              </a:spcBef>
              <a:buClr>
                <a:srgbClr val="000000"/>
              </a:buClr>
              <a:buFont typeface="Arial" panose="020B0604020202020204" pitchFamily="34" charset="0"/>
              <a:buNone/>
            </a:pPr>
            <a:endParaRPr lang="fr-FR" altLang="fr-FR" sz="1800">
              <a:latin typeface="Arial" panose="020B0604020202020204" pitchFamily="34" charset="0"/>
            </a:endParaRPr>
          </a:p>
        </p:txBody>
      </p:sp>
      <p:sp>
        <p:nvSpPr>
          <p:cNvPr id="25614" name="AutoShape 7">
            <a:extLst>
              <a:ext uri="{FF2B5EF4-FFF2-40B4-BE49-F238E27FC236}">
                <a16:creationId xmlns:a16="http://schemas.microsoft.com/office/drawing/2014/main" id="{8436C01B-3E7F-4BD5-A4AD-6FB78D855BB7}"/>
              </a:ext>
            </a:extLst>
          </p:cNvPr>
          <p:cNvSpPr>
            <a:spLocks noChangeArrowheads="1"/>
          </p:cNvSpPr>
          <p:nvPr/>
        </p:nvSpPr>
        <p:spPr bwMode="auto">
          <a:xfrm>
            <a:off x="378619" y="4637776"/>
            <a:ext cx="3851275" cy="1077913"/>
          </a:xfrm>
          <a:prstGeom prst="rightArrowCallout">
            <a:avLst>
              <a:gd name="adj1" fmla="val 25000"/>
              <a:gd name="adj2" fmla="val 25000"/>
              <a:gd name="adj3" fmla="val 81829"/>
              <a:gd name="adj4" fmla="val 66667"/>
            </a:avLst>
          </a:prstGeom>
          <a:solidFill>
            <a:srgbClr val="00B0F0"/>
          </a:solidFill>
          <a:ln w="9525">
            <a:solidFill>
              <a:schemeClr val="tx1"/>
            </a:solidFill>
            <a:miter lim="800000"/>
            <a:headEnd/>
            <a:tailEnd/>
          </a:ln>
        </p:spPr>
        <p:txBody>
          <a:bodyPr wrap="none"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257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lnSpc>
                <a:spcPct val="90000"/>
              </a:lnSpc>
              <a:spcBef>
                <a:spcPct val="50000"/>
              </a:spcBef>
              <a:buClr>
                <a:srgbClr val="000000"/>
              </a:buClr>
              <a:buFont typeface="Arial" panose="020B0604020202020204" pitchFamily="34" charset="0"/>
              <a:buNone/>
            </a:pPr>
            <a:r>
              <a:rPr lang="fr-FR" altLang="fr-FR" sz="1300" dirty="0">
                <a:latin typeface="Arial Black" panose="020B0A04020102020204" pitchFamily="34" charset="0"/>
                <a:ea typeface="Lucida Sans Unicode" panose="020B0602030504020204" pitchFamily="34" charset="0"/>
                <a:cs typeface="Arial" panose="020B0604020202020204" pitchFamily="34" charset="0"/>
              </a:rPr>
              <a:t>CODE DE LA COMMANDE</a:t>
            </a:r>
          </a:p>
          <a:p>
            <a:pPr lvl="1">
              <a:lnSpc>
                <a:spcPct val="90000"/>
              </a:lnSpc>
              <a:spcBef>
                <a:spcPct val="50000"/>
              </a:spcBef>
              <a:buClr>
                <a:srgbClr val="000000"/>
              </a:buClr>
              <a:buFont typeface="Arial" panose="020B0604020202020204" pitchFamily="34" charset="0"/>
              <a:buNone/>
            </a:pPr>
            <a:r>
              <a:rPr lang="fr-FR" altLang="fr-FR" sz="1300" dirty="0">
                <a:latin typeface="Arial Black" panose="020B0A04020102020204" pitchFamily="34" charset="0"/>
                <a:ea typeface="Lucida Sans Unicode" panose="020B0602030504020204" pitchFamily="34" charset="0"/>
                <a:cs typeface="Arial" panose="020B0604020202020204" pitchFamily="34" charset="0"/>
              </a:rPr>
              <a:t>PUBLIQUE </a:t>
            </a:r>
          </a:p>
          <a:p>
            <a:pPr lvl="1">
              <a:lnSpc>
                <a:spcPct val="90000"/>
              </a:lnSpc>
              <a:spcBef>
                <a:spcPct val="50000"/>
              </a:spcBef>
              <a:buClr>
                <a:srgbClr val="000000"/>
              </a:buClr>
              <a:buFont typeface="Arial" panose="020B0604020202020204" pitchFamily="34" charset="0"/>
              <a:buNone/>
            </a:pPr>
            <a:r>
              <a:rPr lang="fr-FR" altLang="fr-FR" sz="1400" b="0" dirty="0">
                <a:latin typeface="Arial Black" panose="020B0A04020102020204" pitchFamily="34" charset="0"/>
                <a:ea typeface="Lucida Sans Unicode" panose="020B0602030504020204" pitchFamily="34" charset="0"/>
                <a:cs typeface="Arial" panose="020B0604020202020204" pitchFamily="34" charset="0"/>
              </a:rPr>
              <a:t>Application 01.04.2019</a:t>
            </a:r>
          </a:p>
        </p:txBody>
      </p:sp>
      <p:pic>
        <p:nvPicPr>
          <p:cNvPr id="14" name="Image 1">
            <a:extLst>
              <a:ext uri="{FF2B5EF4-FFF2-40B4-BE49-F238E27FC236}">
                <a16:creationId xmlns:a16="http://schemas.microsoft.com/office/drawing/2014/main" id="{B2E9DFCE-ABA7-4699-8CF5-969EDD2F5E9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re 1"/>
          <p:cNvSpPr>
            <a:spLocks noGrp="1"/>
          </p:cNvSpPr>
          <p:nvPr>
            <p:ph type="title"/>
          </p:nvPr>
        </p:nvSpPr>
        <p:spPr>
          <a:xfrm>
            <a:off x="599999" y="537265"/>
            <a:ext cx="8100392" cy="458763"/>
          </a:xfrm>
          <a:solidFill>
            <a:srgbClr val="002060"/>
          </a:solidFill>
        </p:spPr>
        <p:txBody>
          <a:bodyPr>
            <a:noAutofit/>
          </a:bodyPr>
          <a:lstStyle/>
          <a:p>
            <a:pPr algn="l"/>
            <a:br>
              <a:rPr lang="fr-FR" sz="2400" b="1" dirty="0">
                <a:solidFill>
                  <a:schemeClr val="bg1"/>
                </a:solidFill>
                <a:latin typeface="Arial" charset="0"/>
              </a:rPr>
            </a:br>
            <a:br>
              <a:rPr lang="fr-FR" sz="2400" b="1" dirty="0">
                <a:solidFill>
                  <a:schemeClr val="bg1"/>
                </a:solidFill>
                <a:latin typeface="Arial" charset="0"/>
              </a:rPr>
            </a:br>
            <a:r>
              <a:rPr lang="fr-FR" sz="2400" b="1" dirty="0">
                <a:solidFill>
                  <a:schemeClr val="bg1"/>
                </a:solidFill>
                <a:latin typeface="Arial" charset="0"/>
              </a:rPr>
              <a:t>1. La durée des concessions – le principe </a:t>
            </a:r>
            <a:br>
              <a:rPr lang="fr-FR" sz="1400" b="1" dirty="0">
                <a:solidFill>
                  <a:schemeClr val="bg1"/>
                </a:solidFill>
                <a:latin typeface="Arial" charset="0"/>
              </a:rPr>
            </a:br>
            <a:br>
              <a:rPr lang="fr-FR" sz="2400" dirty="0">
                <a:solidFill>
                  <a:schemeClr val="bg1"/>
                </a:solidFill>
                <a:latin typeface="Arial" charset="0"/>
              </a:rPr>
            </a:br>
            <a:endParaRPr lang="fr-FR" sz="2400" dirty="0">
              <a:solidFill>
                <a:schemeClr val="bg1"/>
              </a:solidFill>
              <a:latin typeface="Arial" charset="0"/>
            </a:endParaRPr>
          </a:p>
        </p:txBody>
      </p:sp>
      <p:sp>
        <p:nvSpPr>
          <p:cNvPr id="77827" name="Espace réservé du contenu 2"/>
          <p:cNvSpPr>
            <a:spLocks noGrp="1"/>
          </p:cNvSpPr>
          <p:nvPr>
            <p:ph idx="1"/>
          </p:nvPr>
        </p:nvSpPr>
        <p:spPr>
          <a:xfrm>
            <a:off x="395536" y="1412776"/>
            <a:ext cx="8323064" cy="4522788"/>
          </a:xfrm>
        </p:spPr>
        <p:txBody>
          <a:bodyPr>
            <a:normAutofit/>
          </a:bodyPr>
          <a:lstStyle/>
          <a:p>
            <a:pPr marL="0" indent="0" algn="just">
              <a:lnSpc>
                <a:spcPct val="100000"/>
              </a:lnSpc>
              <a:buNone/>
            </a:pPr>
            <a:r>
              <a:rPr lang="fr-FR" sz="2400" b="1" dirty="0">
                <a:solidFill>
                  <a:srgbClr val="002060"/>
                </a:solidFill>
                <a:latin typeface="Arial" panose="020B0604020202020204" pitchFamily="34" charset="0"/>
                <a:cs typeface="Arial" panose="020B0604020202020204" pitchFamily="34" charset="0"/>
              </a:rPr>
              <a:t>Encadrement de la durée des concessions (Article L. 3114-7) : </a:t>
            </a:r>
          </a:p>
          <a:p>
            <a:pPr algn="just">
              <a:lnSpc>
                <a:spcPct val="100000"/>
              </a:lnSpc>
              <a:buFont typeface="Wingdings" pitchFamily="2" charset="2"/>
              <a:buChar char="§"/>
            </a:pPr>
            <a:r>
              <a:rPr lang="fr-FR" sz="2400" dirty="0">
                <a:latin typeface="Arial" panose="020B0604020202020204" pitchFamily="34" charset="0"/>
                <a:cs typeface="Arial" panose="020B0604020202020204" pitchFamily="34" charset="0"/>
              </a:rPr>
              <a:t>Pas de durée illimitée</a:t>
            </a:r>
          </a:p>
          <a:p>
            <a:pPr algn="just">
              <a:lnSpc>
                <a:spcPct val="100000"/>
              </a:lnSpc>
              <a:buFont typeface="Wingdings" pitchFamily="2" charset="2"/>
              <a:buChar char="§"/>
            </a:pPr>
            <a:r>
              <a:rPr lang="fr-FR" sz="2400" b="1" dirty="0">
                <a:solidFill>
                  <a:srgbClr val="002060"/>
                </a:solidFill>
                <a:latin typeface="Arial" panose="020B0604020202020204" pitchFamily="34" charset="0"/>
                <a:cs typeface="Arial" panose="020B0604020202020204" pitchFamily="34" charset="0"/>
              </a:rPr>
              <a:t>Une durée de plus de 5 ans doit être justifiée </a:t>
            </a:r>
            <a:r>
              <a:rPr lang="fr-FR" sz="2400" dirty="0">
                <a:latin typeface="Arial" panose="020B0604020202020204" pitchFamily="34" charset="0"/>
                <a:cs typeface="Arial" panose="020B0604020202020204" pitchFamily="34" charset="0"/>
              </a:rPr>
              <a:t>par le besoin de récupérer les investissements </a:t>
            </a:r>
          </a:p>
          <a:p>
            <a:pPr algn="just">
              <a:lnSpc>
                <a:spcPct val="100000"/>
              </a:lnSpc>
              <a:buFont typeface="Wingdings" pitchFamily="2" charset="2"/>
              <a:buChar char="§"/>
            </a:pPr>
            <a:r>
              <a:rPr lang="fr-FR" sz="2400" b="1" dirty="0">
                <a:solidFill>
                  <a:srgbClr val="002060"/>
                </a:solidFill>
                <a:latin typeface="Arial" panose="020B0604020202020204" pitchFamily="34" charset="0"/>
                <a:cs typeface="Arial" panose="020B0604020202020204" pitchFamily="34" charset="0"/>
              </a:rPr>
              <a:t>Pour les contrats de concession d’une durée supérieure à cinq ans, </a:t>
            </a:r>
            <a:r>
              <a:rPr lang="fr-FR" sz="2000" dirty="0">
                <a:latin typeface="Arial" panose="020B0604020202020204" pitchFamily="34" charset="0"/>
                <a:cs typeface="Arial" panose="020B0604020202020204" pitchFamily="34" charset="0"/>
              </a:rPr>
              <a:t>la durée du contrat n’excède pas le temps raisonnablement escompté par le concessionnaire pour qu’il amortisse les investissements réalisés pour l’exploitation des ouvrages ou services avec un retour sur les capitaux investis, compte tenu des investissements nécessaires à l’exécution du contrat.</a:t>
            </a:r>
          </a:p>
        </p:txBody>
      </p:sp>
      <p:sp>
        <p:nvSpPr>
          <p:cNvPr id="5" name="Espace réservé du numéro de diapositive 4"/>
          <p:cNvSpPr>
            <a:spLocks noGrp="1"/>
          </p:cNvSpPr>
          <p:nvPr>
            <p:ph type="sldNum" idx="10"/>
          </p:nvPr>
        </p:nvSpPr>
        <p:spPr>
          <a:xfrm>
            <a:off x="8100392" y="6248400"/>
            <a:ext cx="561008" cy="431800"/>
          </a:xfrm>
        </p:spPr>
        <p:txBody>
          <a:bodyPr/>
          <a:lstStyle/>
          <a:p>
            <a:pPr>
              <a:defRPr/>
            </a:pPr>
            <a:fld id="{77153F0F-5E24-4A4A-953D-4728DC380E24}" type="slidenum">
              <a:rPr lang="en-GB" altLang="fr-FR" sz="1600" smtClean="0"/>
              <a:pPr>
                <a:defRPr/>
              </a:pPr>
              <a:t>30</a:t>
            </a:fld>
            <a:endParaRPr lang="en-GB" altLang="fr-FR" sz="1600" dirty="0"/>
          </a:p>
        </p:txBody>
      </p:sp>
      <p:sp>
        <p:nvSpPr>
          <p:cNvPr id="6" name="Espace réservé du pied de page 5"/>
          <p:cNvSpPr>
            <a:spLocks noGrp="1"/>
          </p:cNvSpPr>
          <p:nvPr>
            <p:ph type="ftr" sz="quarter" idx="11"/>
          </p:nvPr>
        </p:nvSpPr>
        <p:spPr/>
        <p:txBody>
          <a:bodyPr/>
          <a:lstStyle/>
          <a:p>
            <a:r>
              <a:rPr lang="fr-FR"/>
              <a:t>Les Concessions</a:t>
            </a:r>
          </a:p>
        </p:txBody>
      </p:sp>
      <p:pic>
        <p:nvPicPr>
          <p:cNvPr id="7" name="Image 1">
            <a:extLst>
              <a:ext uri="{FF2B5EF4-FFF2-40B4-BE49-F238E27FC236}">
                <a16:creationId xmlns:a16="http://schemas.microsoft.com/office/drawing/2014/main" id="{F34B1095-E582-4236-AB93-14E8ADE424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re 1"/>
          <p:cNvSpPr>
            <a:spLocks noGrp="1"/>
          </p:cNvSpPr>
          <p:nvPr>
            <p:ph type="title"/>
          </p:nvPr>
        </p:nvSpPr>
        <p:spPr>
          <a:xfrm>
            <a:off x="539552" y="404664"/>
            <a:ext cx="7941568" cy="576064"/>
          </a:xfrm>
          <a:solidFill>
            <a:srgbClr val="002060"/>
          </a:solidFill>
        </p:spPr>
        <p:txBody>
          <a:bodyPr>
            <a:normAutofit fontScale="90000"/>
          </a:bodyPr>
          <a:lstStyle/>
          <a:p>
            <a:pPr algn="l">
              <a:lnSpc>
                <a:spcPts val="2900"/>
              </a:lnSpc>
            </a:pPr>
            <a:br>
              <a:rPr lang="fr-FR" sz="3200" dirty="0">
                <a:solidFill>
                  <a:schemeClr val="bg1"/>
                </a:solidFill>
                <a:latin typeface="Arial" charset="0"/>
              </a:rPr>
            </a:br>
            <a:r>
              <a:rPr lang="fr-FR" sz="3200" dirty="0">
                <a:solidFill>
                  <a:schemeClr val="bg1"/>
                </a:solidFill>
                <a:latin typeface="Arial" charset="0"/>
              </a:rPr>
              <a:t>  </a:t>
            </a:r>
            <a:r>
              <a:rPr lang="fr-FR" sz="2500" b="1" dirty="0">
                <a:solidFill>
                  <a:schemeClr val="bg1"/>
                </a:solidFill>
                <a:latin typeface="Arial" charset="0"/>
              </a:rPr>
              <a:t>2.La durée des concessions - les exceptions</a:t>
            </a:r>
            <a:br>
              <a:rPr lang="fr-FR" sz="1600" b="1" dirty="0">
                <a:solidFill>
                  <a:schemeClr val="bg1"/>
                </a:solidFill>
                <a:latin typeface="Arial" charset="0"/>
              </a:rPr>
            </a:br>
            <a:endParaRPr lang="fr-FR" sz="1600" b="1" dirty="0">
              <a:solidFill>
                <a:schemeClr val="bg1"/>
              </a:solidFill>
              <a:latin typeface="Arial" charset="0"/>
            </a:endParaRPr>
          </a:p>
        </p:txBody>
      </p:sp>
      <p:sp>
        <p:nvSpPr>
          <p:cNvPr id="77827" name="Espace réservé du contenu 2"/>
          <p:cNvSpPr>
            <a:spLocks noGrp="1"/>
          </p:cNvSpPr>
          <p:nvPr>
            <p:ph idx="1"/>
          </p:nvPr>
        </p:nvSpPr>
        <p:spPr>
          <a:xfrm>
            <a:off x="251520" y="1556792"/>
            <a:ext cx="8229600" cy="4525963"/>
          </a:xfrm>
        </p:spPr>
        <p:txBody>
          <a:bodyPr>
            <a:normAutofit/>
          </a:bodyPr>
          <a:lstStyle/>
          <a:p>
            <a:pPr marL="0" indent="0" algn="just">
              <a:lnSpc>
                <a:spcPct val="100000"/>
              </a:lnSpc>
              <a:buNone/>
            </a:pPr>
            <a:r>
              <a:rPr lang="fr-FR" sz="2400" b="1" dirty="0">
                <a:solidFill>
                  <a:srgbClr val="002060"/>
                </a:solidFill>
                <a:latin typeface="Arial" pitchFamily="34" charset="0"/>
                <a:cs typeface="Arial" pitchFamily="34" charset="0"/>
              </a:rPr>
              <a:t>Encadrement de la durée des concessions (Article L. 3114-8) :</a:t>
            </a:r>
          </a:p>
          <a:p>
            <a:pPr algn="just">
              <a:lnSpc>
                <a:spcPct val="100000"/>
              </a:lnSpc>
            </a:pPr>
            <a:r>
              <a:rPr lang="fr-FR" sz="2400" b="1" dirty="0">
                <a:solidFill>
                  <a:srgbClr val="002060"/>
                </a:solidFill>
                <a:latin typeface="Arial" pitchFamily="34" charset="0"/>
                <a:cs typeface="Arial" pitchFamily="34" charset="0"/>
              </a:rPr>
              <a:t> Dans le domaine de l’eau potable, de l’assainissement, des ordures ménagères et autres déchets, </a:t>
            </a:r>
            <a:r>
              <a:rPr lang="fr-FR" sz="2000" dirty="0">
                <a:latin typeface="Arial" pitchFamily="34" charset="0"/>
                <a:cs typeface="Arial" pitchFamily="34" charset="0"/>
              </a:rPr>
              <a:t>les </a:t>
            </a:r>
            <a:r>
              <a:rPr lang="fr-FR" sz="2000" u="sng" dirty="0">
                <a:latin typeface="Arial" pitchFamily="34" charset="0"/>
                <a:cs typeface="Arial" pitchFamily="34" charset="0"/>
              </a:rPr>
              <a:t>contrats de concession ne peuvent avoir une durée supérieure à 20 ans </a:t>
            </a:r>
            <a:r>
              <a:rPr lang="fr-FR" sz="2000" b="1" dirty="0">
                <a:latin typeface="Arial" pitchFamily="34" charset="0"/>
                <a:cs typeface="Arial" pitchFamily="34" charset="0"/>
              </a:rPr>
              <a:t>sauf examen préalable</a:t>
            </a:r>
            <a:r>
              <a:rPr lang="fr-FR" sz="2000" dirty="0">
                <a:latin typeface="Arial" pitchFamily="34" charset="0"/>
                <a:cs typeface="Arial" pitchFamily="34" charset="0"/>
              </a:rPr>
              <a:t> par l’autorité compétente de l’Etat, à l’initiative de l’autorité concédante, des justificatifs de dépassement de cette durée.</a:t>
            </a:r>
          </a:p>
          <a:p>
            <a:pPr algn="just">
              <a:lnSpc>
                <a:spcPct val="100000"/>
              </a:lnSpc>
              <a:buFont typeface="Wingdings" pitchFamily="2" charset="2"/>
              <a:buChar char="§"/>
            </a:pPr>
            <a:r>
              <a:rPr lang="fr-FR" sz="2000" dirty="0">
                <a:latin typeface="Arial" pitchFamily="34" charset="0"/>
                <a:cs typeface="Arial" pitchFamily="34" charset="0"/>
              </a:rPr>
              <a:t>Les conclusions de cet examen sont communiquées, le cas échéant, aux membres de l’organe délibérant compétent, avant toute délibération de celui-ci. </a:t>
            </a:r>
          </a:p>
          <a:p>
            <a:pPr algn="just"/>
            <a:endParaRPr lang="fr-FR" sz="2400" dirty="0"/>
          </a:p>
          <a:p>
            <a:pPr>
              <a:lnSpc>
                <a:spcPct val="150000"/>
              </a:lnSpc>
            </a:pPr>
            <a:endParaRPr lang="fr-FR" sz="2400" dirty="0"/>
          </a:p>
          <a:p>
            <a:pPr>
              <a:lnSpc>
                <a:spcPct val="150000"/>
              </a:lnSpc>
            </a:pPr>
            <a:endParaRPr lang="fr-FR" sz="2400" dirty="0"/>
          </a:p>
          <a:p>
            <a:pPr>
              <a:lnSpc>
                <a:spcPct val="150000"/>
              </a:lnSpc>
              <a:buFont typeface="Wingdings" pitchFamily="2" charset="2"/>
              <a:buChar char="§"/>
            </a:pPr>
            <a:endParaRPr lang="fr-FR" sz="2400" b="1" dirty="0"/>
          </a:p>
        </p:txBody>
      </p:sp>
      <p:sp>
        <p:nvSpPr>
          <p:cNvPr id="5" name="Espace réservé du numéro de diapositive 4"/>
          <p:cNvSpPr>
            <a:spLocks noGrp="1"/>
          </p:cNvSpPr>
          <p:nvPr>
            <p:ph type="sldNum" idx="10"/>
          </p:nvPr>
        </p:nvSpPr>
        <p:spPr>
          <a:xfrm>
            <a:off x="8100392" y="6248400"/>
            <a:ext cx="561008" cy="431800"/>
          </a:xfrm>
        </p:spPr>
        <p:txBody>
          <a:bodyPr/>
          <a:lstStyle/>
          <a:p>
            <a:pPr>
              <a:defRPr/>
            </a:pPr>
            <a:fld id="{77153F0F-5E24-4A4A-953D-4728DC380E24}" type="slidenum">
              <a:rPr lang="en-GB" altLang="fr-FR" sz="1600" smtClean="0"/>
              <a:pPr>
                <a:defRPr/>
              </a:pPr>
              <a:t>31</a:t>
            </a:fld>
            <a:endParaRPr lang="en-GB" altLang="fr-FR" sz="1600" dirty="0"/>
          </a:p>
        </p:txBody>
      </p:sp>
      <p:sp>
        <p:nvSpPr>
          <p:cNvPr id="6" name="Espace réservé du pied de page 5"/>
          <p:cNvSpPr>
            <a:spLocks noGrp="1"/>
          </p:cNvSpPr>
          <p:nvPr>
            <p:ph type="ftr" sz="quarter" idx="11"/>
          </p:nvPr>
        </p:nvSpPr>
        <p:spPr/>
        <p:txBody>
          <a:bodyPr/>
          <a:lstStyle/>
          <a:p>
            <a:r>
              <a:rPr lang="fr-FR"/>
              <a:t>Les Concessions</a:t>
            </a:r>
          </a:p>
        </p:txBody>
      </p:sp>
      <p:pic>
        <p:nvPicPr>
          <p:cNvPr id="7" name="Image 1">
            <a:extLst>
              <a:ext uri="{FF2B5EF4-FFF2-40B4-BE49-F238E27FC236}">
                <a16:creationId xmlns:a16="http://schemas.microsoft.com/office/drawing/2014/main" id="{97B0BA31-9CF8-4AFC-B663-4A14B2A7FA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idx="10"/>
          </p:nvPr>
        </p:nvSpPr>
        <p:spPr>
          <a:xfrm>
            <a:off x="8172400" y="6248400"/>
            <a:ext cx="648072" cy="431800"/>
          </a:xfrm>
        </p:spPr>
        <p:txBody>
          <a:bodyPr/>
          <a:lstStyle/>
          <a:p>
            <a:pPr>
              <a:defRPr/>
            </a:pPr>
            <a:fld id="{CB2155AE-E2B6-4E68-ABCF-8635FF019B1B}" type="slidenum">
              <a:rPr lang="en-GB" altLang="fr-FR" sz="1600" smtClean="0"/>
              <a:pPr>
                <a:defRPr/>
              </a:pPr>
              <a:t>32</a:t>
            </a:fld>
            <a:endParaRPr lang="en-GB" altLang="fr-FR" sz="1600" dirty="0"/>
          </a:p>
        </p:txBody>
      </p:sp>
      <p:sp>
        <p:nvSpPr>
          <p:cNvPr id="6" name="Rectangle 5"/>
          <p:cNvSpPr/>
          <p:nvPr/>
        </p:nvSpPr>
        <p:spPr>
          <a:xfrm>
            <a:off x="1043608" y="476672"/>
            <a:ext cx="7488832" cy="498598"/>
          </a:xfrm>
          <a:prstGeom prst="rect">
            <a:avLst/>
          </a:prstGeom>
          <a:solidFill>
            <a:srgbClr val="002060"/>
          </a:solidFill>
        </p:spPr>
        <p:txBody>
          <a:bodyPr wrap="square">
            <a:spAutoFit/>
          </a:bodyPr>
          <a:lstStyle/>
          <a:p>
            <a:pPr marL="319088" indent="-319088">
              <a:lnSpc>
                <a:spcPct val="110000"/>
              </a:lnSpc>
              <a:buClr>
                <a:srgbClr val="000000"/>
              </a:buClr>
              <a:buSzPct val="100000"/>
              <a:buFont typeface="Times New Roman" pitchFamily="18" charset="0"/>
              <a:buNone/>
            </a:pPr>
            <a:r>
              <a:rPr lang="fr-FR" sz="2400" b="1" dirty="0">
                <a:solidFill>
                  <a:schemeClr val="bg1"/>
                </a:solidFill>
                <a:latin typeface="Arial" pitchFamily="34" charset="0"/>
                <a:cs typeface="Arial" pitchFamily="34" charset="0"/>
              </a:rPr>
              <a:t>Contrats de concession</a:t>
            </a:r>
          </a:p>
        </p:txBody>
      </p:sp>
      <p:sp>
        <p:nvSpPr>
          <p:cNvPr id="7" name="ZoneTexte 6"/>
          <p:cNvSpPr txBox="1"/>
          <p:nvPr/>
        </p:nvSpPr>
        <p:spPr>
          <a:xfrm>
            <a:off x="2699792" y="3140968"/>
            <a:ext cx="5976664" cy="830997"/>
          </a:xfrm>
          <a:prstGeom prst="rect">
            <a:avLst/>
          </a:prstGeom>
          <a:solidFill>
            <a:srgbClr val="002060"/>
          </a:solidFill>
        </p:spPr>
        <p:txBody>
          <a:bodyPr wrap="square" rtlCol="0">
            <a:spAutoFit/>
          </a:bodyPr>
          <a:lstStyle/>
          <a:p>
            <a:r>
              <a:rPr lang="fr-FR" sz="2400" b="1" dirty="0">
                <a:solidFill>
                  <a:schemeClr val="bg1"/>
                </a:solidFill>
                <a:latin typeface="Arial" pitchFamily="34" charset="0"/>
                <a:cs typeface="Arial" pitchFamily="34" charset="0"/>
              </a:rPr>
              <a:t>L’achèvement de la procédure et les</a:t>
            </a:r>
          </a:p>
          <a:p>
            <a:r>
              <a:rPr lang="fr-FR" sz="2400" b="1" dirty="0">
                <a:solidFill>
                  <a:schemeClr val="bg1"/>
                </a:solidFill>
                <a:latin typeface="Arial" pitchFamily="34" charset="0"/>
                <a:cs typeface="Arial" pitchFamily="34" charset="0"/>
              </a:rPr>
              <a:t> obligations de transparence</a:t>
            </a:r>
          </a:p>
        </p:txBody>
      </p:sp>
      <p:sp>
        <p:nvSpPr>
          <p:cNvPr id="8" name="Espace réservé du pied de page 7"/>
          <p:cNvSpPr>
            <a:spLocks noGrp="1"/>
          </p:cNvSpPr>
          <p:nvPr>
            <p:ph type="ftr" sz="quarter" idx="11"/>
          </p:nvPr>
        </p:nvSpPr>
        <p:spPr/>
        <p:txBody>
          <a:bodyPr/>
          <a:lstStyle/>
          <a:p>
            <a:r>
              <a:rPr lang="fr-FR"/>
              <a:t>Les Concessions</a:t>
            </a:r>
          </a:p>
        </p:txBody>
      </p:sp>
      <p:sp>
        <p:nvSpPr>
          <p:cNvPr id="10" name="ZoneTexte 9"/>
          <p:cNvSpPr txBox="1"/>
          <p:nvPr/>
        </p:nvSpPr>
        <p:spPr>
          <a:xfrm>
            <a:off x="3059832" y="4077072"/>
            <a:ext cx="5147563" cy="984885"/>
          </a:xfrm>
          <a:prstGeom prst="rect">
            <a:avLst/>
          </a:prstGeom>
          <a:noFill/>
        </p:spPr>
        <p:txBody>
          <a:bodyPr wrap="square" rtlCol="0">
            <a:spAutoFit/>
          </a:bodyPr>
          <a:lstStyle/>
          <a:p>
            <a:br>
              <a:rPr lang="fr-FR" sz="2000" dirty="0"/>
            </a:br>
            <a:br>
              <a:rPr lang="fr-FR" sz="2000" dirty="0"/>
            </a:br>
            <a:endParaRPr lang="fr-FR" dirty="0"/>
          </a:p>
        </p:txBody>
      </p:sp>
      <p:sp>
        <p:nvSpPr>
          <p:cNvPr id="11" name="ZoneTexte 10"/>
          <p:cNvSpPr txBox="1"/>
          <p:nvPr/>
        </p:nvSpPr>
        <p:spPr>
          <a:xfrm>
            <a:off x="2771800" y="4077072"/>
            <a:ext cx="5404043" cy="1231106"/>
          </a:xfrm>
          <a:prstGeom prst="rect">
            <a:avLst/>
          </a:prstGeom>
          <a:noFill/>
        </p:spPr>
        <p:txBody>
          <a:bodyPr wrap="none" rtlCol="0">
            <a:spAutoFit/>
          </a:bodyPr>
          <a:lstStyle/>
          <a:p>
            <a:pPr marL="457200" indent="-457200"/>
            <a:r>
              <a:rPr lang="fr-FR" sz="2000" dirty="0"/>
              <a:t>1. I</a:t>
            </a:r>
            <a:r>
              <a:rPr lang="fr-FR" dirty="0">
                <a:latin typeface="Arial" pitchFamily="34" charset="0"/>
                <a:cs typeface="Arial" pitchFamily="34" charset="0"/>
              </a:rPr>
              <a:t>nformation des candidats et avis d’attribution</a:t>
            </a:r>
          </a:p>
          <a:p>
            <a:pPr marL="457200" indent="-457200"/>
            <a:r>
              <a:rPr lang="fr-FR" dirty="0">
                <a:latin typeface="Arial" pitchFamily="34" charset="0"/>
                <a:cs typeface="Arial" pitchFamily="34" charset="0"/>
              </a:rPr>
              <a:t>2. Rapport annuel du concessionnaire – Open data</a:t>
            </a:r>
            <a:br>
              <a:rPr lang="fr-FR" dirty="0">
                <a:latin typeface="Arial" pitchFamily="34" charset="0"/>
                <a:cs typeface="Arial" pitchFamily="34" charset="0"/>
              </a:rPr>
            </a:br>
            <a:endParaRPr lang="fr-FR" dirty="0"/>
          </a:p>
          <a:p>
            <a:endParaRPr lang="fr-FR" dirty="0"/>
          </a:p>
        </p:txBody>
      </p:sp>
      <p:pic>
        <p:nvPicPr>
          <p:cNvPr id="9" name="Image 1">
            <a:extLst>
              <a:ext uri="{FF2B5EF4-FFF2-40B4-BE49-F238E27FC236}">
                <a16:creationId xmlns:a16="http://schemas.microsoft.com/office/drawing/2014/main" id="{B18CE742-33AC-44C5-93A0-58D42180866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043608" y="274638"/>
            <a:ext cx="7643192" cy="418058"/>
          </a:xfrm>
          <a:solidFill>
            <a:srgbClr val="002060"/>
          </a:solidFill>
        </p:spPr>
        <p:txBody>
          <a:bodyPr>
            <a:normAutofit fontScale="90000"/>
          </a:bodyPr>
          <a:lstStyle/>
          <a:p>
            <a:pPr algn="l">
              <a:lnSpc>
                <a:spcPts val="2000"/>
              </a:lnSpc>
            </a:pPr>
            <a:br>
              <a:rPr lang="fr-FR" sz="3200" dirty="0">
                <a:solidFill>
                  <a:schemeClr val="bg1"/>
                </a:solidFill>
                <a:latin typeface="+mn-lt"/>
              </a:rPr>
            </a:br>
            <a:br>
              <a:rPr lang="fr-FR" sz="3200" dirty="0">
                <a:solidFill>
                  <a:schemeClr val="bg1"/>
                </a:solidFill>
                <a:latin typeface="+mn-lt"/>
              </a:rPr>
            </a:br>
            <a:r>
              <a:rPr lang="fr-FR" sz="3200" dirty="0">
                <a:solidFill>
                  <a:schemeClr val="bg1"/>
                </a:solidFill>
                <a:latin typeface="+mn-lt"/>
              </a:rPr>
              <a:t>1. I</a:t>
            </a:r>
            <a:r>
              <a:rPr lang="fr-FR" sz="2700" b="1" dirty="0">
                <a:solidFill>
                  <a:schemeClr val="bg1"/>
                </a:solidFill>
                <a:latin typeface="Arial" pitchFamily="34" charset="0"/>
                <a:cs typeface="Arial" pitchFamily="34" charset="0"/>
              </a:rPr>
              <a:t>nformation des candidats et avis d’attribution</a:t>
            </a:r>
            <a:br>
              <a:rPr lang="fr-FR" sz="2700" b="1" dirty="0">
                <a:solidFill>
                  <a:schemeClr val="bg1"/>
                </a:solidFill>
                <a:latin typeface="Arial" pitchFamily="34" charset="0"/>
                <a:cs typeface="Arial" pitchFamily="34" charset="0"/>
              </a:rPr>
            </a:br>
            <a:r>
              <a:rPr lang="fr-FR" sz="2700" b="1" dirty="0">
                <a:solidFill>
                  <a:schemeClr val="bg1"/>
                </a:solidFill>
                <a:latin typeface="Arial" pitchFamily="34" charset="0"/>
                <a:cs typeface="Arial" pitchFamily="34" charset="0"/>
              </a:rPr>
              <a:t> </a:t>
            </a:r>
            <a:br>
              <a:rPr lang="fr-FR" sz="2700" b="1" dirty="0">
                <a:solidFill>
                  <a:schemeClr val="bg1"/>
                </a:solidFill>
                <a:latin typeface="Arial" pitchFamily="34" charset="0"/>
                <a:cs typeface="Arial" pitchFamily="34" charset="0"/>
              </a:rPr>
            </a:br>
            <a:endParaRPr lang="fr-FR" sz="2700" b="1" dirty="0">
              <a:solidFill>
                <a:schemeClr val="bg1"/>
              </a:solidFill>
              <a:latin typeface="Arial" pitchFamily="34" charset="0"/>
              <a:cs typeface="Arial" pitchFamily="34" charset="0"/>
            </a:endParaRPr>
          </a:p>
        </p:txBody>
      </p:sp>
      <p:sp>
        <p:nvSpPr>
          <p:cNvPr id="4" name="Espace réservé du contenu 3"/>
          <p:cNvSpPr>
            <a:spLocks noGrp="1"/>
          </p:cNvSpPr>
          <p:nvPr>
            <p:ph idx="1"/>
          </p:nvPr>
        </p:nvSpPr>
        <p:spPr>
          <a:xfrm>
            <a:off x="323528" y="1124744"/>
            <a:ext cx="8482136" cy="4522788"/>
          </a:xfrm>
        </p:spPr>
        <p:txBody>
          <a:bodyPr>
            <a:noAutofit/>
          </a:bodyPr>
          <a:lstStyle/>
          <a:p>
            <a:pPr algn="just">
              <a:lnSpc>
                <a:spcPts val="2000"/>
              </a:lnSpc>
            </a:pPr>
            <a:r>
              <a:rPr lang="fr-FR" sz="2000" b="1" dirty="0">
                <a:solidFill>
                  <a:srgbClr val="002060"/>
                </a:solidFill>
                <a:latin typeface="Arial" panose="020B0604020202020204" pitchFamily="34" charset="0"/>
                <a:cs typeface="Arial" pitchFamily="34" charset="0"/>
              </a:rPr>
              <a:t>Obligation d’information des candidats et soumissionnaires non retenus </a:t>
            </a:r>
            <a:r>
              <a:rPr lang="fr-FR" sz="2000" dirty="0">
                <a:solidFill>
                  <a:srgbClr val="002060"/>
                </a:solidFill>
                <a:latin typeface="Arial" panose="020B0604020202020204" pitchFamily="34" charset="0"/>
                <a:cs typeface="Arial" panose="020B0604020202020204" pitchFamily="34" charset="0"/>
              </a:rPr>
              <a:t>Article L. 3125-1 </a:t>
            </a:r>
          </a:p>
          <a:p>
            <a:pPr algn="just">
              <a:lnSpc>
                <a:spcPts val="2000"/>
              </a:lnSpc>
            </a:pPr>
            <a:r>
              <a:rPr lang="fr-FR" sz="1800" dirty="0">
                <a:latin typeface="Arial" panose="020B0604020202020204" pitchFamily="34" charset="0"/>
                <a:cs typeface="Arial" panose="020B0604020202020204" pitchFamily="34" charset="0"/>
              </a:rPr>
              <a:t>Pour les contrats de concession dont la valeur est égale ou supérieure à           5 225 000 € HT, l’autorité concédante, dès qu’elle a fait son choix, notifie à tous les autres candidats le rejet de leur candidature ou de leur offre (motifs de ce rejet, nom de l’attributaire et motifs qui ont conduit au choix de l’offre).</a:t>
            </a:r>
          </a:p>
          <a:p>
            <a:pPr indent="-71438" algn="just">
              <a:lnSpc>
                <a:spcPts val="2000"/>
              </a:lnSpc>
              <a:buNone/>
            </a:pPr>
            <a:r>
              <a:rPr lang="fr-FR" sz="1800" dirty="0">
                <a:latin typeface="Arial" panose="020B0604020202020204" pitchFamily="34" charset="0"/>
                <a:cs typeface="Arial" panose="020B0604020202020204" pitchFamily="34" charset="0"/>
              </a:rPr>
              <a:t>  Respect d’un délai d’au moins 16 jours entre la date d’envoi et la date de conclusion du contrat. (jours en cas de transmission électronique)</a:t>
            </a:r>
          </a:p>
          <a:p>
            <a:pPr algn="just">
              <a:lnSpc>
                <a:spcPct val="100000"/>
              </a:lnSpc>
              <a:buFont typeface="Wingdings" pitchFamily="2" charset="2"/>
              <a:buChar char="§"/>
              <a:defRPr/>
            </a:pPr>
            <a:r>
              <a:rPr lang="fr-FR" sz="1800" dirty="0">
                <a:latin typeface="Arial" panose="020B0604020202020204" pitchFamily="34" charset="0"/>
                <a:cs typeface="Arial" panose="020B0604020202020204" pitchFamily="34" charset="0"/>
              </a:rPr>
              <a:t>Information à la demande des candidats et soumissionnaires évincés Articles R. 3125-3 et R. 3126-12</a:t>
            </a:r>
          </a:p>
          <a:p>
            <a:pPr algn="just">
              <a:lnSpc>
                <a:spcPct val="100000"/>
              </a:lnSpc>
              <a:buFont typeface="Wingdings" pitchFamily="2" charset="2"/>
              <a:buChar char="§"/>
              <a:defRPr/>
            </a:pPr>
            <a:r>
              <a:rPr lang="fr-FR" sz="2000" b="1" dirty="0">
                <a:solidFill>
                  <a:srgbClr val="002060"/>
                </a:solidFill>
                <a:latin typeface="Arial" panose="020B0604020202020204" pitchFamily="34" charset="0"/>
                <a:cs typeface="Arial" pitchFamily="34" charset="0"/>
              </a:rPr>
              <a:t>Des exigences de transparence </a:t>
            </a:r>
            <a:r>
              <a:rPr lang="fr-FR" sz="1800" dirty="0">
                <a:latin typeface="Arial" panose="020B0604020202020204" pitchFamily="34" charset="0"/>
                <a:cs typeface="Arial" pitchFamily="34" charset="0"/>
              </a:rPr>
              <a:t>(art R 3125-6 et 7) : La publication d’un </a:t>
            </a:r>
            <a:r>
              <a:rPr lang="fr-FR" sz="1800" b="1" dirty="0">
                <a:latin typeface="Arial" panose="020B0604020202020204" pitchFamily="34" charset="0"/>
                <a:cs typeface="Arial" pitchFamily="34" charset="0"/>
              </a:rPr>
              <a:t>avis d’attribution </a:t>
            </a:r>
            <a:r>
              <a:rPr lang="fr-FR" sz="1800" dirty="0">
                <a:latin typeface="Arial" panose="020B0604020202020204" pitchFamily="34" charset="0"/>
                <a:cs typeface="Arial" pitchFamily="34" charset="0"/>
              </a:rPr>
              <a:t>dans un délai maximum de 30 jours après l'attribution de la concession pour les contrats supérieurs au seuil européen. (JO de l’Union européenne)</a:t>
            </a:r>
          </a:p>
          <a:p>
            <a:pPr algn="just">
              <a:lnSpc>
                <a:spcPct val="100000"/>
              </a:lnSpc>
              <a:buFont typeface="Wingdings" pitchFamily="2" charset="2"/>
              <a:buChar char="§"/>
              <a:defRPr/>
            </a:pPr>
            <a:endParaRPr lang="fr-FR" sz="1800" dirty="0">
              <a:latin typeface="Arial" panose="020B0604020202020204" pitchFamily="34" charset="0"/>
              <a:cs typeface="Arial" pitchFamily="34" charset="0"/>
            </a:endParaRPr>
          </a:p>
        </p:txBody>
      </p:sp>
      <p:sp>
        <p:nvSpPr>
          <p:cNvPr id="2" name="Espace réservé du numéro de diapositive 1"/>
          <p:cNvSpPr>
            <a:spLocks noGrp="1"/>
          </p:cNvSpPr>
          <p:nvPr>
            <p:ph type="sldNum" idx="10"/>
          </p:nvPr>
        </p:nvSpPr>
        <p:spPr>
          <a:xfrm>
            <a:off x="8438976" y="6426200"/>
            <a:ext cx="705024" cy="431800"/>
          </a:xfrm>
        </p:spPr>
        <p:txBody>
          <a:bodyPr/>
          <a:lstStyle/>
          <a:p>
            <a:pPr>
              <a:defRPr/>
            </a:pPr>
            <a:fld id="{CB2155AE-E2B6-4E68-ABCF-8635FF019B1B}" type="slidenum">
              <a:rPr lang="en-GB" altLang="fr-FR" sz="1600" smtClean="0"/>
              <a:pPr>
                <a:defRPr/>
              </a:pPr>
              <a:t>33</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5E8A465F-A247-47D9-950B-CA2C901279D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1600" y="274638"/>
            <a:ext cx="7715200" cy="418058"/>
          </a:xfrm>
          <a:solidFill>
            <a:srgbClr val="002060"/>
          </a:solidFill>
        </p:spPr>
        <p:txBody>
          <a:bodyPr>
            <a:normAutofit fontScale="90000"/>
          </a:bodyPr>
          <a:lstStyle/>
          <a:p>
            <a:pPr algn="l">
              <a:lnSpc>
                <a:spcPts val="2000"/>
              </a:lnSpc>
            </a:pPr>
            <a:br>
              <a:rPr lang="fr-FR" sz="3200" dirty="0">
                <a:solidFill>
                  <a:schemeClr val="bg1"/>
                </a:solidFill>
                <a:latin typeface="+mn-lt"/>
              </a:rPr>
            </a:br>
            <a:br>
              <a:rPr lang="fr-FR" sz="3200" dirty="0">
                <a:solidFill>
                  <a:schemeClr val="bg1"/>
                </a:solidFill>
                <a:latin typeface="+mn-lt"/>
              </a:rPr>
            </a:br>
            <a:r>
              <a:rPr lang="fr-FR" sz="2700" b="1" dirty="0">
                <a:solidFill>
                  <a:schemeClr val="bg1"/>
                </a:solidFill>
                <a:latin typeface="Arial" pitchFamily="34" charset="0"/>
                <a:cs typeface="Arial" pitchFamily="34" charset="0"/>
              </a:rPr>
              <a:t>2</a:t>
            </a:r>
            <a:r>
              <a:rPr lang="fr-FR" sz="3200" b="1" dirty="0">
                <a:solidFill>
                  <a:schemeClr val="bg1"/>
                </a:solidFill>
                <a:latin typeface="Arial" pitchFamily="34" charset="0"/>
                <a:cs typeface="Arial" pitchFamily="34" charset="0"/>
              </a:rPr>
              <a:t>. </a:t>
            </a:r>
            <a:r>
              <a:rPr lang="fr-FR" sz="2700" b="1" dirty="0">
                <a:solidFill>
                  <a:schemeClr val="bg1"/>
                </a:solidFill>
                <a:latin typeface="Arial" pitchFamily="34" charset="0"/>
                <a:cs typeface="Arial" pitchFamily="34" charset="0"/>
              </a:rPr>
              <a:t>Rapport annuel du concessionnaire – Open data</a:t>
            </a:r>
            <a:br>
              <a:rPr lang="fr-FR" sz="2700" b="1" dirty="0">
                <a:solidFill>
                  <a:schemeClr val="bg1"/>
                </a:solidFill>
                <a:latin typeface="Arial" pitchFamily="34" charset="0"/>
                <a:cs typeface="Arial" pitchFamily="34" charset="0"/>
              </a:rPr>
            </a:br>
            <a:r>
              <a:rPr lang="fr-FR" sz="2700" b="1" dirty="0">
                <a:solidFill>
                  <a:schemeClr val="bg1"/>
                </a:solidFill>
                <a:latin typeface="Arial" pitchFamily="34" charset="0"/>
                <a:cs typeface="Arial" pitchFamily="34" charset="0"/>
              </a:rPr>
              <a:t> </a:t>
            </a:r>
            <a:br>
              <a:rPr lang="fr-FR" sz="2700" b="1" dirty="0">
                <a:solidFill>
                  <a:schemeClr val="bg1"/>
                </a:solidFill>
                <a:latin typeface="Arial" pitchFamily="34" charset="0"/>
                <a:cs typeface="Arial" pitchFamily="34" charset="0"/>
              </a:rPr>
            </a:br>
            <a:endParaRPr lang="fr-FR" sz="2700" b="1" dirty="0">
              <a:solidFill>
                <a:schemeClr val="bg1"/>
              </a:solidFill>
              <a:latin typeface="Arial" pitchFamily="34" charset="0"/>
              <a:cs typeface="Arial" pitchFamily="34" charset="0"/>
            </a:endParaRPr>
          </a:p>
        </p:txBody>
      </p:sp>
      <p:sp>
        <p:nvSpPr>
          <p:cNvPr id="4" name="Espace réservé du contenu 3"/>
          <p:cNvSpPr>
            <a:spLocks noGrp="1"/>
          </p:cNvSpPr>
          <p:nvPr>
            <p:ph idx="1"/>
          </p:nvPr>
        </p:nvSpPr>
        <p:spPr>
          <a:xfrm>
            <a:off x="323528" y="1167606"/>
            <a:ext cx="8496944" cy="4522788"/>
          </a:xfrm>
        </p:spPr>
        <p:txBody>
          <a:bodyPr>
            <a:noAutofit/>
          </a:bodyPr>
          <a:lstStyle/>
          <a:p>
            <a:pPr algn="just"/>
            <a:r>
              <a:rPr lang="fr-FR" sz="2000" b="1" dirty="0">
                <a:solidFill>
                  <a:srgbClr val="002060"/>
                </a:solidFill>
                <a:latin typeface="Arial" pitchFamily="34" charset="0"/>
                <a:cs typeface="Arial" pitchFamily="34" charset="0"/>
              </a:rPr>
              <a:t>Information de l’autorité concédante – rapport annuel du concessionnaire </a:t>
            </a:r>
            <a:r>
              <a:rPr lang="fr-FR" sz="2000" dirty="0">
                <a:latin typeface="Arial" pitchFamily="34" charset="0"/>
                <a:cs typeface="Arial" pitchFamily="34" charset="0"/>
              </a:rPr>
              <a:t>(articles R. 3131-2 à 4) Un rapport est produit chaque année par le concessionnaire, avant le 1er juin. </a:t>
            </a:r>
          </a:p>
          <a:p>
            <a:pPr algn="just"/>
            <a:endParaRPr lang="fr-FR" sz="800" dirty="0">
              <a:latin typeface="Arial" pitchFamily="34" charset="0"/>
              <a:cs typeface="Arial" pitchFamily="34" charset="0"/>
            </a:endParaRPr>
          </a:p>
          <a:p>
            <a:pPr algn="just"/>
            <a:r>
              <a:rPr lang="fr-FR" sz="2000" b="1" dirty="0">
                <a:solidFill>
                  <a:srgbClr val="002060"/>
                </a:solidFill>
                <a:latin typeface="Arial" pitchFamily="34" charset="0"/>
                <a:cs typeface="Arial" pitchFamily="34" charset="0"/>
              </a:rPr>
              <a:t>Accès libre, direct et complet  sur le profil d’acheteur (open data) depuis le 1er octobre 2018, aux données essentielles du contrat de concession (articles L. 3131-1, R. 3131-1 et annexe 15 )</a:t>
            </a:r>
          </a:p>
          <a:p>
            <a:pPr algn="just">
              <a:buNone/>
            </a:pPr>
            <a:r>
              <a:rPr lang="fr-FR" sz="1800" dirty="0">
                <a:latin typeface="Arial" pitchFamily="34" charset="0"/>
                <a:cs typeface="Arial" pitchFamily="34" charset="0"/>
              </a:rPr>
              <a:t>	1° Avant le début d’exécution du contrat de concession, le numéro d’identification unique attribué au contrat et les données relatives à son attribution; </a:t>
            </a:r>
          </a:p>
          <a:p>
            <a:pPr algn="just">
              <a:lnSpc>
                <a:spcPts val="1600"/>
              </a:lnSpc>
              <a:buNone/>
            </a:pPr>
            <a:r>
              <a:rPr lang="fr-FR" sz="1800" dirty="0">
                <a:latin typeface="Arial" pitchFamily="34" charset="0"/>
                <a:cs typeface="Arial" pitchFamily="34" charset="0"/>
              </a:rPr>
              <a:t>	2° Chaque année, les données relatives à l’exécution du contrat de concession :</a:t>
            </a:r>
          </a:p>
          <a:p>
            <a:pPr marL="898525" indent="-271463" algn="just">
              <a:lnSpc>
                <a:spcPts val="1600"/>
              </a:lnSpc>
              <a:buFont typeface="+mj-lt"/>
              <a:buAutoNum type="alphaLcParenR"/>
            </a:pPr>
            <a:r>
              <a:rPr lang="fr-FR" sz="1800" dirty="0">
                <a:latin typeface="Arial" pitchFamily="34" charset="0"/>
                <a:cs typeface="Arial" pitchFamily="34" charset="0"/>
              </a:rPr>
              <a:t>	Les dépenses d’investissement réalisées par le concessionnaire ;</a:t>
            </a:r>
          </a:p>
          <a:p>
            <a:pPr marL="898525" indent="-271463" algn="just">
              <a:lnSpc>
                <a:spcPts val="1600"/>
              </a:lnSpc>
              <a:buFont typeface="+mj-lt"/>
              <a:buAutoNum type="alphaLcParenR"/>
            </a:pPr>
            <a:r>
              <a:rPr lang="fr-FR" sz="1800" dirty="0">
                <a:latin typeface="Arial" pitchFamily="34" charset="0"/>
                <a:cs typeface="Arial" pitchFamily="34" charset="0"/>
              </a:rPr>
              <a:t>	Les principaux tarifs à la charge des usagers et leur évolution par rapport à l’année précédente ;</a:t>
            </a:r>
          </a:p>
          <a:p>
            <a:pPr algn="just">
              <a:lnSpc>
                <a:spcPts val="1600"/>
              </a:lnSpc>
              <a:buNone/>
            </a:pPr>
            <a:r>
              <a:rPr lang="fr-FR" sz="1800" dirty="0">
                <a:latin typeface="Arial" pitchFamily="34" charset="0"/>
                <a:cs typeface="Arial" pitchFamily="34" charset="0"/>
              </a:rPr>
              <a:t>	3° Les données relatives à chaque modification apportée au contrat</a:t>
            </a:r>
            <a:endParaRPr lang="fr-FR" sz="2000" b="1" dirty="0">
              <a:latin typeface="Arial" pitchFamily="34" charset="0"/>
              <a:cs typeface="Arial" pitchFamily="34" charset="0"/>
            </a:endParaRPr>
          </a:p>
          <a:p>
            <a:pPr indent="-71438">
              <a:lnSpc>
                <a:spcPts val="2000"/>
              </a:lnSpc>
              <a:buFont typeface="Wingdings" pitchFamily="2" charset="2"/>
              <a:buChar char="§"/>
            </a:pPr>
            <a:endParaRPr lang="fr-FR" sz="2000" dirty="0">
              <a:latin typeface="Arial" pitchFamily="34" charset="0"/>
              <a:cs typeface="Arial" pitchFamily="34" charset="0"/>
            </a:endParaRPr>
          </a:p>
          <a:p>
            <a:pPr>
              <a:lnSpc>
                <a:spcPts val="2000"/>
              </a:lnSpc>
            </a:pPr>
            <a:endParaRPr lang="fr-FR" sz="2000" dirty="0">
              <a:latin typeface="Arial" pitchFamily="34" charset="0"/>
              <a:cs typeface="Arial" pitchFamily="34" charset="0"/>
            </a:endParaRPr>
          </a:p>
        </p:txBody>
      </p:sp>
      <p:sp>
        <p:nvSpPr>
          <p:cNvPr id="2" name="Espace réservé du numéro de diapositive 1"/>
          <p:cNvSpPr>
            <a:spLocks noGrp="1"/>
          </p:cNvSpPr>
          <p:nvPr>
            <p:ph type="sldNum" idx="10"/>
          </p:nvPr>
        </p:nvSpPr>
        <p:spPr>
          <a:xfrm>
            <a:off x="8438976" y="6426200"/>
            <a:ext cx="705024" cy="431800"/>
          </a:xfrm>
        </p:spPr>
        <p:txBody>
          <a:bodyPr/>
          <a:lstStyle/>
          <a:p>
            <a:pPr>
              <a:defRPr/>
            </a:pPr>
            <a:fld id="{CB2155AE-E2B6-4E68-ABCF-8635FF019B1B}" type="slidenum">
              <a:rPr lang="en-GB" altLang="fr-FR" sz="1600" smtClean="0"/>
              <a:pPr>
                <a:defRPr/>
              </a:pPr>
              <a:t>34</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FB724669-3FAA-459C-A171-1D6A84AD13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Espace réservé du contenu 2"/>
          <p:cNvSpPr>
            <a:spLocks noGrp="1"/>
          </p:cNvSpPr>
          <p:nvPr>
            <p:ph idx="4294967295"/>
          </p:nvPr>
        </p:nvSpPr>
        <p:spPr>
          <a:xfrm>
            <a:off x="953852" y="3189750"/>
            <a:ext cx="7884368" cy="2333625"/>
          </a:xfrm>
        </p:spPr>
        <p:txBody>
          <a:bodyPr>
            <a:noAutofit/>
          </a:bodyPr>
          <a:lstStyle/>
          <a:p>
            <a:pPr algn="just">
              <a:lnSpc>
                <a:spcPts val="1700"/>
              </a:lnSpc>
              <a:buNone/>
            </a:pPr>
            <a:endParaRPr lang="fr-FR" sz="1700" dirty="0">
              <a:latin typeface="Arial" pitchFamily="34" charset="0"/>
              <a:cs typeface="Arial" pitchFamily="34" charset="0"/>
            </a:endParaRPr>
          </a:p>
          <a:p>
            <a:pPr marL="914400" lvl="1" indent="-514350" algn="just">
              <a:lnSpc>
                <a:spcPts val="1700"/>
              </a:lnSpc>
              <a:buFont typeface="+mj-lt"/>
              <a:buAutoNum type="arabicPeriod"/>
            </a:pPr>
            <a:r>
              <a:rPr lang="fr-FR" sz="1700" dirty="0">
                <a:latin typeface="Arial" pitchFamily="34" charset="0"/>
                <a:cs typeface="Arial" pitchFamily="34" charset="0"/>
              </a:rPr>
              <a:t>Modifications prévues dans le marché initial</a:t>
            </a:r>
          </a:p>
          <a:p>
            <a:pPr marL="914400" lvl="1" indent="-514350" algn="just">
              <a:lnSpc>
                <a:spcPts val="1700"/>
              </a:lnSpc>
              <a:buFont typeface="+mj-lt"/>
              <a:buAutoNum type="arabicPeriod"/>
            </a:pPr>
            <a:r>
              <a:rPr lang="fr-FR" sz="1700" dirty="0">
                <a:latin typeface="Arial" pitchFamily="34" charset="0"/>
                <a:cs typeface="Arial" pitchFamily="34" charset="0"/>
              </a:rPr>
              <a:t>Travaux ou services supplémentaires, quel qu'en soit le montant, devenus nécessaires</a:t>
            </a:r>
          </a:p>
          <a:p>
            <a:pPr marL="914400" lvl="1" indent="-514350" algn="just">
              <a:lnSpc>
                <a:spcPts val="1700"/>
              </a:lnSpc>
              <a:buFont typeface="+mj-lt"/>
              <a:buAutoNum type="arabicPeriod"/>
            </a:pPr>
            <a:r>
              <a:rPr lang="fr-FR" sz="1700" dirty="0">
                <a:latin typeface="Arial" pitchFamily="34" charset="0"/>
                <a:cs typeface="Arial" pitchFamily="34" charset="0"/>
              </a:rPr>
              <a:t>Modification rendue nécessaire par des circonstances imprévues</a:t>
            </a:r>
          </a:p>
          <a:p>
            <a:pPr marL="914400" lvl="1" indent="-514350" algn="just">
              <a:lnSpc>
                <a:spcPts val="1700"/>
              </a:lnSpc>
              <a:buFont typeface="+mj-lt"/>
              <a:buAutoNum type="arabicPeriod"/>
            </a:pPr>
            <a:r>
              <a:rPr lang="fr-FR" sz="1700" dirty="0">
                <a:latin typeface="Arial" pitchFamily="34" charset="0"/>
                <a:cs typeface="Arial" pitchFamily="34" charset="0"/>
              </a:rPr>
              <a:t>Changement de concessionnaire</a:t>
            </a:r>
          </a:p>
          <a:p>
            <a:pPr marL="914400" lvl="1" indent="-514350" algn="just">
              <a:lnSpc>
                <a:spcPts val="1700"/>
              </a:lnSpc>
              <a:buFont typeface="+mj-lt"/>
              <a:buAutoNum type="arabicPeriod"/>
            </a:pPr>
            <a:r>
              <a:rPr lang="fr-FR" sz="1700" dirty="0">
                <a:latin typeface="Arial" pitchFamily="34" charset="0"/>
                <a:cs typeface="Arial" pitchFamily="34" charset="0"/>
              </a:rPr>
              <a:t>Modifications non substantielles</a:t>
            </a:r>
          </a:p>
          <a:p>
            <a:pPr marL="914400" lvl="1" indent="-514350" algn="just">
              <a:lnSpc>
                <a:spcPts val="1700"/>
              </a:lnSpc>
              <a:buFont typeface="+mj-lt"/>
              <a:buAutoNum type="arabicPeriod"/>
            </a:pPr>
            <a:r>
              <a:rPr lang="fr-FR" sz="1700" dirty="0">
                <a:latin typeface="Arial" pitchFamily="34" charset="0"/>
                <a:cs typeface="Arial" pitchFamily="34" charset="0"/>
              </a:rPr>
              <a:t>En cas de modifications inférieures à certains seuils et %</a:t>
            </a:r>
          </a:p>
        </p:txBody>
      </p:sp>
      <p:sp>
        <p:nvSpPr>
          <p:cNvPr id="5" name="Espace réservé du numéro de diapositive 4"/>
          <p:cNvSpPr>
            <a:spLocks noGrp="1"/>
          </p:cNvSpPr>
          <p:nvPr>
            <p:ph type="sldNum" idx="10"/>
          </p:nvPr>
        </p:nvSpPr>
        <p:spPr>
          <a:xfrm>
            <a:off x="8172400" y="6248400"/>
            <a:ext cx="720080" cy="431800"/>
          </a:xfrm>
        </p:spPr>
        <p:txBody>
          <a:bodyPr/>
          <a:lstStyle/>
          <a:p>
            <a:pPr>
              <a:defRPr/>
            </a:pPr>
            <a:fld id="{CB2155AE-E2B6-4E68-ABCF-8635FF019B1B}" type="slidenum">
              <a:rPr lang="en-GB" altLang="fr-FR" sz="1600" smtClean="0"/>
              <a:pPr>
                <a:defRPr/>
              </a:pPr>
              <a:t>35</a:t>
            </a:fld>
            <a:endParaRPr lang="en-GB" altLang="fr-FR" sz="1600" dirty="0"/>
          </a:p>
        </p:txBody>
      </p:sp>
      <p:sp>
        <p:nvSpPr>
          <p:cNvPr id="6" name="Rectangle 5"/>
          <p:cNvSpPr/>
          <p:nvPr/>
        </p:nvSpPr>
        <p:spPr>
          <a:xfrm>
            <a:off x="1043608" y="404664"/>
            <a:ext cx="7704856" cy="498598"/>
          </a:xfrm>
          <a:prstGeom prst="rect">
            <a:avLst/>
          </a:prstGeom>
          <a:solidFill>
            <a:srgbClr val="002060"/>
          </a:solidFill>
        </p:spPr>
        <p:txBody>
          <a:bodyPr wrap="square">
            <a:spAutoFit/>
          </a:bodyPr>
          <a:lstStyle/>
          <a:p>
            <a:pPr marL="319088" indent="-319088">
              <a:lnSpc>
                <a:spcPct val="110000"/>
              </a:lnSpc>
              <a:buClr>
                <a:srgbClr val="000000"/>
              </a:buClr>
              <a:buSzPct val="100000"/>
              <a:buFont typeface="Times New Roman" pitchFamily="18" charset="0"/>
              <a:buNone/>
            </a:pPr>
            <a:r>
              <a:rPr lang="fr-FR" sz="2400" b="1" dirty="0">
                <a:solidFill>
                  <a:schemeClr val="bg1"/>
                </a:solidFill>
                <a:latin typeface="Arial" pitchFamily="34" charset="0"/>
                <a:cs typeface="Arial" pitchFamily="34" charset="0"/>
              </a:rPr>
              <a:t>Contrats de concession</a:t>
            </a:r>
          </a:p>
        </p:txBody>
      </p:sp>
      <p:sp>
        <p:nvSpPr>
          <p:cNvPr id="7" name="ZoneTexte 6"/>
          <p:cNvSpPr txBox="1"/>
          <p:nvPr/>
        </p:nvSpPr>
        <p:spPr>
          <a:xfrm>
            <a:off x="1295636" y="2201710"/>
            <a:ext cx="7200800" cy="984885"/>
          </a:xfrm>
          <a:prstGeom prst="rect">
            <a:avLst/>
          </a:prstGeom>
          <a:solidFill>
            <a:srgbClr val="002060"/>
          </a:solidFill>
        </p:spPr>
        <p:txBody>
          <a:bodyPr wrap="square" rtlCol="0">
            <a:spAutoFit/>
          </a:bodyPr>
          <a:lstStyle/>
          <a:p>
            <a:pPr>
              <a:lnSpc>
                <a:spcPts val="2100"/>
              </a:lnSpc>
            </a:pPr>
            <a:r>
              <a:rPr lang="fr-FR" sz="2300" b="1" dirty="0">
                <a:solidFill>
                  <a:schemeClr val="bg1"/>
                </a:solidFill>
                <a:latin typeface="Arial" pitchFamily="34" charset="0"/>
                <a:cs typeface="Arial" pitchFamily="34" charset="0"/>
              </a:rPr>
              <a:t>Modifications du contrat </a:t>
            </a:r>
            <a:r>
              <a:rPr lang="fr-FR" sz="2100" b="1" dirty="0">
                <a:solidFill>
                  <a:schemeClr val="bg1"/>
                </a:solidFill>
                <a:latin typeface="Arial" pitchFamily="34" charset="0"/>
                <a:cs typeface="Arial" pitchFamily="34" charset="0"/>
              </a:rPr>
              <a:t>(articles R3135-1 à R3135-10 du code)</a:t>
            </a:r>
          </a:p>
          <a:p>
            <a:r>
              <a:rPr lang="fr-FR" sz="2300" b="1" dirty="0">
                <a:solidFill>
                  <a:schemeClr val="bg1"/>
                </a:solidFill>
                <a:latin typeface="Arial" pitchFamily="34" charset="0"/>
                <a:cs typeface="Arial" pitchFamily="34" charset="0"/>
              </a:rPr>
              <a:t>L’encadrement du recours aux avenants</a:t>
            </a:r>
          </a:p>
        </p:txBody>
      </p:sp>
      <p:sp>
        <p:nvSpPr>
          <p:cNvPr id="8" name="Espace réservé du pied de page 7"/>
          <p:cNvSpPr>
            <a:spLocks noGrp="1"/>
          </p:cNvSpPr>
          <p:nvPr>
            <p:ph type="ftr" sz="quarter" idx="11"/>
          </p:nvPr>
        </p:nvSpPr>
        <p:spPr/>
        <p:txBody>
          <a:bodyPr/>
          <a:lstStyle/>
          <a:p>
            <a:r>
              <a:rPr lang="fr-FR"/>
              <a:t>Les Concessions</a:t>
            </a:r>
          </a:p>
        </p:txBody>
      </p:sp>
      <p:pic>
        <p:nvPicPr>
          <p:cNvPr id="9" name="Image 1">
            <a:extLst>
              <a:ext uri="{FF2B5EF4-FFF2-40B4-BE49-F238E27FC236}">
                <a16:creationId xmlns:a16="http://schemas.microsoft.com/office/drawing/2014/main" id="{933EF2C0-EF4D-49BC-8BD6-F54AD17C633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524" y="1275772"/>
            <a:ext cx="8568952" cy="4886003"/>
          </a:xfrm>
        </p:spPr>
        <p:txBody>
          <a:bodyPr>
            <a:normAutofit fontScale="25000" lnSpcReduction="20000"/>
          </a:bodyPr>
          <a:lstStyle/>
          <a:p>
            <a:pPr algn="just">
              <a:lnSpc>
                <a:spcPct val="120000"/>
              </a:lnSpc>
              <a:buNone/>
            </a:pPr>
            <a:r>
              <a:rPr lang="fr-FR" sz="9600" b="1" dirty="0">
                <a:solidFill>
                  <a:srgbClr val="CC0000"/>
                </a:solidFill>
                <a:latin typeface="Arial" pitchFamily="34" charset="0"/>
                <a:cs typeface="Arial" pitchFamily="34" charset="0"/>
              </a:rPr>
              <a:t>	</a:t>
            </a:r>
            <a:r>
              <a:rPr lang="fr-FR" sz="9600" b="1" dirty="0">
                <a:solidFill>
                  <a:srgbClr val="002060"/>
                </a:solidFill>
                <a:latin typeface="Arial" pitchFamily="34" charset="0"/>
                <a:cs typeface="Arial" pitchFamily="34" charset="0"/>
              </a:rPr>
              <a:t>Le code distingue 6 catégories de modifications de contrat ne nécessitant pas de nouvelle procédure de passation</a:t>
            </a:r>
            <a:r>
              <a:rPr lang="fr-FR" sz="9600" dirty="0">
                <a:solidFill>
                  <a:srgbClr val="002060"/>
                </a:solidFill>
                <a:latin typeface="Arial" pitchFamily="34" charset="0"/>
                <a:cs typeface="Arial" pitchFamily="34" charset="0"/>
              </a:rPr>
              <a:t> :</a:t>
            </a:r>
          </a:p>
          <a:p>
            <a:pPr marL="627063" lvl="1" indent="-269875" algn="just">
              <a:lnSpc>
                <a:spcPct val="120000"/>
              </a:lnSpc>
              <a:buFont typeface="+mj-lt"/>
              <a:buAutoNum type="arabicPeriod"/>
            </a:pPr>
            <a:r>
              <a:rPr lang="fr-FR" sz="8000" b="1" dirty="0">
                <a:solidFill>
                  <a:srgbClr val="0070C0"/>
                </a:solidFill>
                <a:latin typeface="Arial" pitchFamily="34" charset="0"/>
                <a:cs typeface="Arial" pitchFamily="34" charset="0"/>
              </a:rPr>
              <a:t>Modifications prévues dans le contrat initial </a:t>
            </a:r>
            <a:r>
              <a:rPr lang="fr-FR" sz="8000" dirty="0">
                <a:latin typeface="Arial" pitchFamily="34" charset="0"/>
                <a:cs typeface="Arial" pitchFamily="34" charset="0"/>
              </a:rPr>
              <a:t>sous la forme de clauses de réexamen ou d’options </a:t>
            </a:r>
          </a:p>
          <a:p>
            <a:pPr marL="627063" lvl="1" indent="-269875" algn="just">
              <a:lnSpc>
                <a:spcPct val="120000"/>
              </a:lnSpc>
              <a:buFont typeface="+mj-lt"/>
              <a:buAutoNum type="arabicPeriod"/>
            </a:pPr>
            <a:r>
              <a:rPr lang="fr-FR" sz="8000" b="1" dirty="0">
                <a:solidFill>
                  <a:srgbClr val="0070C0"/>
                </a:solidFill>
                <a:latin typeface="Arial" pitchFamily="34" charset="0"/>
                <a:cs typeface="Arial" pitchFamily="34" charset="0"/>
              </a:rPr>
              <a:t>Travaux ou services supplémentaires, </a:t>
            </a:r>
            <a:r>
              <a:rPr lang="fr-FR" sz="8000" dirty="0">
                <a:latin typeface="Arial" pitchFamily="34" charset="0"/>
                <a:cs typeface="Arial" pitchFamily="34" charset="0"/>
              </a:rPr>
              <a:t>quel qu'en soit le montant, devenus nécessaires</a:t>
            </a:r>
          </a:p>
          <a:p>
            <a:pPr marL="806450" indent="-179388">
              <a:buFont typeface="Arial" panose="020B0604020202020204" pitchFamily="34" charset="0"/>
              <a:buChar char="-"/>
              <a:tabLst>
                <a:tab pos="898525" algn="l"/>
                <a:tab pos="1611313" algn="l"/>
              </a:tabLst>
            </a:pPr>
            <a:r>
              <a:rPr lang="fr-FR" sz="7200" dirty="0">
                <a:latin typeface="Arial" pitchFamily="34" charset="0"/>
                <a:cs typeface="Arial" pitchFamily="34" charset="0"/>
              </a:rPr>
              <a:t>dans le cas d’impossibilité économique ou technique  ou d’interchangeabilité</a:t>
            </a:r>
          </a:p>
          <a:p>
            <a:pPr marL="806450" indent="-179388">
              <a:lnSpc>
                <a:spcPct val="120000"/>
              </a:lnSpc>
              <a:buFont typeface="Arial" panose="020B0604020202020204" pitchFamily="34" charset="0"/>
              <a:buChar char="-"/>
              <a:tabLst>
                <a:tab pos="898525" algn="l"/>
                <a:tab pos="1611313" algn="l"/>
              </a:tabLst>
            </a:pPr>
            <a:r>
              <a:rPr lang="fr-FR" sz="7200" dirty="0">
                <a:latin typeface="Arial" pitchFamily="34" charset="0"/>
                <a:cs typeface="Arial" pitchFamily="34" charset="0"/>
              </a:rPr>
              <a:t>dans le cas où le changement entrainerait un inconvénient  majeur ou une augmentation substantielle des coûts</a:t>
            </a:r>
          </a:p>
          <a:p>
            <a:pPr marL="1077913" indent="-271463">
              <a:lnSpc>
                <a:spcPct val="120000"/>
              </a:lnSpc>
              <a:buFont typeface="Wingdings" panose="05000000000000000000" pitchFamily="2" charset="2"/>
              <a:buChar char="Ø"/>
            </a:pPr>
            <a:r>
              <a:rPr lang="fr-FR" sz="7200" dirty="0">
                <a:latin typeface="Arial" pitchFamily="34" charset="0"/>
                <a:cs typeface="Arial" pitchFamily="34" charset="0"/>
              </a:rPr>
              <a:t>Le montant ne doit pas dépasser 50 % du contrat</a:t>
            </a:r>
          </a:p>
          <a:p>
            <a:pPr marL="1077913" indent="-271463">
              <a:lnSpc>
                <a:spcPct val="120000"/>
              </a:lnSpc>
              <a:buFont typeface="Wingdings" panose="05000000000000000000" pitchFamily="2" charset="2"/>
              <a:buChar char="Ø"/>
            </a:pPr>
            <a:r>
              <a:rPr lang="fr-FR" sz="7200" dirty="0">
                <a:latin typeface="Arial" pitchFamily="34" charset="0"/>
                <a:cs typeface="Arial" pitchFamily="34" charset="0"/>
              </a:rPr>
              <a:t>En cas de modifications successives, cette limite s'applique au montant de chaque modification. </a:t>
            </a:r>
          </a:p>
          <a:p>
            <a:pPr marL="806450" indent="-627063">
              <a:lnSpc>
                <a:spcPct val="120000"/>
              </a:lnSpc>
              <a:buNone/>
            </a:pPr>
            <a:r>
              <a:rPr lang="fr-FR" sz="7200" i="1" dirty="0">
                <a:solidFill>
                  <a:srgbClr val="002060"/>
                </a:solidFill>
                <a:latin typeface="Arial" pitchFamily="34" charset="0"/>
                <a:cs typeface="Arial" pitchFamily="34" charset="0"/>
              </a:rPr>
              <a:t>  (voir (articles R3135-1 à R3135-10 du code de la commande publique)</a:t>
            </a:r>
          </a:p>
          <a:p>
            <a:pPr marL="444500" indent="-80963">
              <a:lnSpc>
                <a:spcPct val="120000"/>
              </a:lnSpc>
              <a:buFont typeface="Wingdings" pitchFamily="2" charset="2"/>
              <a:buChar char="Ø"/>
            </a:pPr>
            <a:endParaRPr lang="fr-FR" sz="7200" i="1" dirty="0">
              <a:solidFill>
                <a:srgbClr val="002060"/>
              </a:solidFill>
              <a:latin typeface="Arial" pitchFamily="34" charset="0"/>
              <a:cs typeface="Arial" pitchFamily="34" charset="0"/>
            </a:endParaRPr>
          </a:p>
          <a:p>
            <a:pPr marL="914400" lvl="1" indent="-514350" algn="just">
              <a:lnSpc>
                <a:spcPct val="120000"/>
              </a:lnSpc>
              <a:buFont typeface="+mj-lt"/>
              <a:buAutoNum type="arabicPeriod"/>
            </a:pPr>
            <a:endParaRPr lang="fr-FR" sz="7200" i="1" dirty="0">
              <a:solidFill>
                <a:srgbClr val="002060"/>
              </a:solidFill>
              <a:latin typeface="Arial" pitchFamily="34" charset="0"/>
              <a:cs typeface="Arial" pitchFamily="34" charset="0"/>
            </a:endParaRPr>
          </a:p>
          <a:p>
            <a:endParaRPr lang="fr-FR" sz="7200" i="1" dirty="0">
              <a:solidFill>
                <a:srgbClr val="002060"/>
              </a:solidFill>
              <a:latin typeface="Arial" pitchFamily="34" charset="0"/>
              <a:cs typeface="Arial" pitchFamily="34" charset="0"/>
            </a:endParaRPr>
          </a:p>
          <a:p>
            <a:pPr>
              <a:buNone/>
            </a:pPr>
            <a:endParaRPr lang="fr-FR" sz="7200" dirty="0">
              <a:latin typeface="Arial" pitchFamily="34" charset="0"/>
              <a:cs typeface="Arial" pitchFamily="34" charset="0"/>
            </a:endParaRPr>
          </a:p>
        </p:txBody>
      </p:sp>
      <p:sp>
        <p:nvSpPr>
          <p:cNvPr id="4" name="Espace réservé du numéro de diapositive 3"/>
          <p:cNvSpPr>
            <a:spLocks noGrp="1"/>
          </p:cNvSpPr>
          <p:nvPr>
            <p:ph type="sldNum" sz="quarter" idx="4294967295"/>
          </p:nvPr>
        </p:nvSpPr>
        <p:spPr>
          <a:xfrm>
            <a:off x="7956376" y="6356350"/>
            <a:ext cx="730424" cy="365125"/>
          </a:xfrm>
          <a:prstGeom prst="rect">
            <a:avLst/>
          </a:prstGeom>
        </p:spPr>
        <p:txBody>
          <a:bodyPr/>
          <a:lstStyle/>
          <a:p>
            <a:fld id="{5E534B96-504D-4DA2-9511-56E9325A4C59}" type="slidenum">
              <a:rPr lang="fr-FR" sz="1600" smtClean="0"/>
              <a:pPr/>
              <a:t>36</a:t>
            </a:fld>
            <a:endParaRPr lang="fr-FR" sz="1600" dirty="0"/>
          </a:p>
        </p:txBody>
      </p:sp>
      <p:sp>
        <p:nvSpPr>
          <p:cNvPr id="5" name="ZoneTexte 4"/>
          <p:cNvSpPr txBox="1"/>
          <p:nvPr/>
        </p:nvSpPr>
        <p:spPr>
          <a:xfrm>
            <a:off x="1043608" y="476672"/>
            <a:ext cx="7776864" cy="523220"/>
          </a:xfrm>
          <a:prstGeom prst="rect">
            <a:avLst/>
          </a:prstGeom>
          <a:solidFill>
            <a:srgbClr val="002060"/>
          </a:solidFill>
        </p:spPr>
        <p:txBody>
          <a:bodyPr wrap="square" rtlCol="0">
            <a:spAutoFit/>
          </a:bodyPr>
          <a:lstStyle/>
          <a:p>
            <a:r>
              <a:rPr lang="fr-FR" sz="2800" dirty="0">
                <a:solidFill>
                  <a:srgbClr val="FF0000"/>
                </a:solidFill>
                <a:latin typeface="Arial" pitchFamily="34" charset="0"/>
                <a:cs typeface="Arial" pitchFamily="34" charset="0"/>
              </a:rPr>
              <a:t> </a:t>
            </a:r>
            <a:r>
              <a:rPr lang="fr-FR" sz="2400" b="1" dirty="0">
                <a:solidFill>
                  <a:schemeClr val="bg1"/>
                </a:solidFill>
                <a:latin typeface="Arial" pitchFamily="34" charset="0"/>
                <a:cs typeface="Arial" pitchFamily="34" charset="0"/>
              </a:rPr>
              <a:t>L’encadrement du recours aux avenants </a:t>
            </a:r>
            <a:endParaRPr lang="fr-FR" sz="2400" b="1" dirty="0">
              <a:solidFill>
                <a:schemeClr val="bg1"/>
              </a:solidFill>
            </a:endParaRPr>
          </a:p>
        </p:txBody>
      </p:sp>
      <p:sp>
        <p:nvSpPr>
          <p:cNvPr id="6" name="Espace réservé du pied de page 5"/>
          <p:cNvSpPr>
            <a:spLocks noGrp="1"/>
          </p:cNvSpPr>
          <p:nvPr>
            <p:ph type="ftr" sz="quarter" idx="11"/>
          </p:nvPr>
        </p:nvSpPr>
        <p:spPr/>
        <p:txBody>
          <a:bodyPr/>
          <a:lstStyle/>
          <a:p>
            <a:r>
              <a:rPr lang="fr-FR"/>
              <a:t>Les Concessions</a:t>
            </a:r>
          </a:p>
        </p:txBody>
      </p:sp>
      <p:pic>
        <p:nvPicPr>
          <p:cNvPr id="7" name="Image 1">
            <a:extLst>
              <a:ext uri="{FF2B5EF4-FFF2-40B4-BE49-F238E27FC236}">
                <a16:creationId xmlns:a16="http://schemas.microsoft.com/office/drawing/2014/main" id="{F689026E-C64A-46D9-8A69-9E8A65C6CE4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536" y="6124004"/>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90" y="1308589"/>
            <a:ext cx="8712968" cy="4525963"/>
          </a:xfrm>
        </p:spPr>
        <p:txBody>
          <a:bodyPr>
            <a:normAutofit fontScale="25000" lnSpcReduction="20000"/>
          </a:bodyPr>
          <a:lstStyle/>
          <a:p>
            <a:pPr algn="just">
              <a:lnSpc>
                <a:spcPct val="120000"/>
              </a:lnSpc>
              <a:buNone/>
            </a:pPr>
            <a:r>
              <a:rPr lang="fr-FR" sz="9600" b="1" dirty="0">
                <a:solidFill>
                  <a:srgbClr val="002060"/>
                </a:solidFill>
                <a:latin typeface="Arial" pitchFamily="34" charset="0"/>
                <a:cs typeface="Arial" pitchFamily="34" charset="0"/>
              </a:rPr>
              <a:t>	Les modifications de contrat (suite) :</a:t>
            </a:r>
            <a:endParaRPr lang="fr-FR" sz="9600" dirty="0">
              <a:solidFill>
                <a:srgbClr val="002060"/>
              </a:solidFill>
              <a:latin typeface="Arial" pitchFamily="34" charset="0"/>
              <a:cs typeface="Arial" pitchFamily="34" charset="0"/>
            </a:endParaRPr>
          </a:p>
          <a:p>
            <a:pPr marL="0" indent="0" algn="just">
              <a:lnSpc>
                <a:spcPct val="120000"/>
              </a:lnSpc>
              <a:buNone/>
            </a:pPr>
            <a:endParaRPr lang="fr-FR" sz="5500" dirty="0">
              <a:latin typeface="Arial" pitchFamily="34" charset="0"/>
              <a:cs typeface="Arial" pitchFamily="34" charset="0"/>
            </a:endParaRPr>
          </a:p>
          <a:p>
            <a:pPr marL="720725" lvl="1" indent="-320675">
              <a:lnSpc>
                <a:spcPct val="120000"/>
              </a:lnSpc>
              <a:buFont typeface="+mj-lt"/>
              <a:buAutoNum type="arabicPeriod" startAt="3"/>
            </a:pPr>
            <a:r>
              <a:rPr lang="fr-FR" sz="8000" b="1" dirty="0">
                <a:solidFill>
                  <a:srgbClr val="0070C0"/>
                </a:solidFill>
                <a:latin typeface="Arial" pitchFamily="34" charset="0"/>
                <a:cs typeface="Arial" pitchFamily="34" charset="0"/>
              </a:rPr>
              <a:t>Modification rendue nécessaire par des circonstances </a:t>
            </a:r>
            <a:r>
              <a:rPr lang="fr-FR" sz="8000" dirty="0">
                <a:latin typeface="Arial" pitchFamily="34" charset="0"/>
                <a:cs typeface="Arial" pitchFamily="34" charset="0"/>
              </a:rPr>
              <a:t>qu'une autorité concédante diligente ne pouvait pas prévoir.</a:t>
            </a:r>
          </a:p>
          <a:p>
            <a:pPr marL="1077913" indent="-363538">
              <a:lnSpc>
                <a:spcPct val="120000"/>
              </a:lnSpc>
              <a:buFont typeface="Wingdings" pitchFamily="2" charset="2"/>
              <a:buChar char="Ø"/>
            </a:pPr>
            <a:r>
              <a:rPr lang="fr-FR" sz="7200" dirty="0">
                <a:latin typeface="Arial" pitchFamily="34" charset="0"/>
                <a:cs typeface="Arial" pitchFamily="34" charset="0"/>
              </a:rPr>
              <a:t>L’augmentation ne peut pas être supérieure à 50 % du montant initial. </a:t>
            </a:r>
          </a:p>
          <a:p>
            <a:pPr marL="1077913" indent="-363538">
              <a:lnSpc>
                <a:spcPct val="120000"/>
              </a:lnSpc>
              <a:buFont typeface="Wingdings" pitchFamily="2" charset="2"/>
              <a:buChar char="Ø"/>
            </a:pPr>
            <a:r>
              <a:rPr lang="fr-FR" sz="7200" dirty="0">
                <a:latin typeface="Arial" pitchFamily="34" charset="0"/>
                <a:cs typeface="Arial" pitchFamily="34" charset="0"/>
              </a:rPr>
              <a:t>En cas de modifications successives, cette limite s'applique au montant de chaque modification. </a:t>
            </a:r>
          </a:p>
          <a:p>
            <a:pPr marL="1077913" indent="-363538">
              <a:lnSpc>
                <a:spcPct val="120000"/>
              </a:lnSpc>
              <a:buFont typeface="Wingdings" pitchFamily="2" charset="2"/>
              <a:buChar char="Ø"/>
            </a:pPr>
            <a:r>
              <a:rPr lang="fr-FR" sz="7200" dirty="0">
                <a:latin typeface="Arial" pitchFamily="34" charset="0"/>
                <a:cs typeface="Arial" pitchFamily="34" charset="0"/>
              </a:rPr>
              <a:t>Les modifications successives ne peuvent avoir pour effet de contourner les obligations de publicité et de mise en concurrence.</a:t>
            </a:r>
          </a:p>
          <a:p>
            <a:pPr marL="717550" lvl="1" indent="-355600" algn="just">
              <a:lnSpc>
                <a:spcPct val="120000"/>
              </a:lnSpc>
              <a:buFont typeface="+mj-lt"/>
              <a:buAutoNum type="arabicPeriod" startAt="4"/>
              <a:tabLst>
                <a:tab pos="361950" algn="l"/>
              </a:tabLst>
            </a:pPr>
            <a:r>
              <a:rPr lang="fr-FR" sz="8000" b="1" dirty="0">
                <a:solidFill>
                  <a:srgbClr val="0070C0"/>
                </a:solidFill>
                <a:latin typeface="Arial" pitchFamily="34" charset="0"/>
                <a:cs typeface="Arial" pitchFamily="34" charset="0"/>
              </a:rPr>
              <a:t>Changement de concessionnaire</a:t>
            </a:r>
          </a:p>
          <a:p>
            <a:pPr marL="717550" lvl="1" indent="-355600" algn="just">
              <a:lnSpc>
                <a:spcPct val="120000"/>
              </a:lnSpc>
              <a:buFont typeface="+mj-lt"/>
              <a:buAutoNum type="arabicPeriod" startAt="4"/>
              <a:tabLst>
                <a:tab pos="361950" algn="l"/>
              </a:tabLst>
            </a:pPr>
            <a:r>
              <a:rPr lang="fr-FR" sz="8000" b="1" dirty="0">
                <a:solidFill>
                  <a:srgbClr val="0070C0"/>
                </a:solidFill>
                <a:latin typeface="Arial" pitchFamily="34" charset="0"/>
                <a:cs typeface="Arial" pitchFamily="34" charset="0"/>
              </a:rPr>
              <a:t>Modifications non substantielles</a:t>
            </a:r>
          </a:p>
          <a:p>
            <a:pPr marL="717550" lvl="1" indent="-355600" algn="just">
              <a:lnSpc>
                <a:spcPct val="120000"/>
              </a:lnSpc>
              <a:buFont typeface="+mj-lt"/>
              <a:buAutoNum type="arabicPeriod" startAt="4"/>
              <a:tabLst>
                <a:tab pos="361950" algn="l"/>
              </a:tabLst>
            </a:pPr>
            <a:r>
              <a:rPr lang="fr-FR" sz="8000" b="1" dirty="0">
                <a:solidFill>
                  <a:srgbClr val="0070C0"/>
                </a:solidFill>
                <a:latin typeface="Arial" pitchFamily="34" charset="0"/>
                <a:cs typeface="Arial" pitchFamily="34" charset="0"/>
              </a:rPr>
              <a:t>Modifications de faible montant </a:t>
            </a:r>
            <a:r>
              <a:rPr lang="fr-FR" sz="8000" dirty="0">
                <a:latin typeface="Arial" pitchFamily="34" charset="0"/>
                <a:cs typeface="Arial" pitchFamily="34" charset="0"/>
              </a:rPr>
              <a:t>: Lorsque le montant de la modification est inférieur au seuil européen et à 10 % du montant du contrat de concession initial.</a:t>
            </a:r>
          </a:p>
        </p:txBody>
      </p:sp>
      <p:sp>
        <p:nvSpPr>
          <p:cNvPr id="4" name="Espace réservé du numéro de diapositive 3"/>
          <p:cNvSpPr>
            <a:spLocks noGrp="1"/>
          </p:cNvSpPr>
          <p:nvPr>
            <p:ph type="sldNum" sz="quarter" idx="4294967295"/>
          </p:nvPr>
        </p:nvSpPr>
        <p:spPr>
          <a:xfrm>
            <a:off x="8269560" y="6492875"/>
            <a:ext cx="874440" cy="365125"/>
          </a:xfrm>
          <a:prstGeom prst="rect">
            <a:avLst/>
          </a:prstGeom>
        </p:spPr>
        <p:txBody>
          <a:bodyPr/>
          <a:lstStyle/>
          <a:p>
            <a:fld id="{5E534B96-504D-4DA2-9511-56E9325A4C59}" type="slidenum">
              <a:rPr lang="fr-FR" smtClean="0"/>
              <a:pPr/>
              <a:t>37</a:t>
            </a:fld>
            <a:endParaRPr lang="fr-FR" dirty="0"/>
          </a:p>
        </p:txBody>
      </p:sp>
      <p:sp>
        <p:nvSpPr>
          <p:cNvPr id="5" name="Titre 4"/>
          <p:cNvSpPr>
            <a:spLocks noGrp="1"/>
          </p:cNvSpPr>
          <p:nvPr>
            <p:ph type="title"/>
          </p:nvPr>
        </p:nvSpPr>
        <p:spPr>
          <a:xfrm>
            <a:off x="1115616" y="476672"/>
            <a:ext cx="7776864" cy="504056"/>
          </a:xfrm>
          <a:solidFill>
            <a:srgbClr val="002060"/>
          </a:solidFill>
        </p:spPr>
        <p:txBody>
          <a:bodyPr>
            <a:normAutofit fontScale="90000"/>
          </a:bodyPr>
          <a:lstStyle/>
          <a:p>
            <a:pPr algn="l"/>
            <a:r>
              <a:rPr lang="fr-FR" sz="3200" dirty="0">
                <a:solidFill>
                  <a:srgbClr val="FF0000"/>
                </a:solidFill>
                <a:latin typeface="Arial" pitchFamily="34" charset="0"/>
                <a:cs typeface="Arial" pitchFamily="34" charset="0"/>
              </a:rPr>
              <a:t> </a:t>
            </a:r>
            <a:r>
              <a:rPr lang="fr-FR" sz="2700" b="1" dirty="0">
                <a:solidFill>
                  <a:schemeClr val="bg1"/>
                </a:solidFill>
                <a:latin typeface="Arial" pitchFamily="34" charset="0"/>
                <a:cs typeface="Arial" pitchFamily="34" charset="0"/>
              </a:rPr>
              <a:t>L’encadrement du recours aux avenants </a:t>
            </a:r>
            <a:endParaRPr lang="fr-FR" sz="2700" b="1" dirty="0">
              <a:solidFill>
                <a:schemeClr val="bg1"/>
              </a:solidFill>
            </a:endParaRPr>
          </a:p>
        </p:txBody>
      </p:sp>
      <p:sp>
        <p:nvSpPr>
          <p:cNvPr id="6" name="Espace réservé du pied de page 5"/>
          <p:cNvSpPr>
            <a:spLocks noGrp="1"/>
          </p:cNvSpPr>
          <p:nvPr>
            <p:ph type="ftr" sz="quarter" idx="11"/>
          </p:nvPr>
        </p:nvSpPr>
        <p:spPr/>
        <p:txBody>
          <a:bodyPr/>
          <a:lstStyle/>
          <a:p>
            <a:r>
              <a:rPr lang="fr-FR"/>
              <a:t>Les Concessions</a:t>
            </a:r>
          </a:p>
        </p:txBody>
      </p:sp>
      <p:pic>
        <p:nvPicPr>
          <p:cNvPr id="7" name="Image 1">
            <a:extLst>
              <a:ext uri="{FF2B5EF4-FFF2-40B4-BE49-F238E27FC236}">
                <a16:creationId xmlns:a16="http://schemas.microsoft.com/office/drawing/2014/main" id="{5642E06A-84BE-45EC-98CE-255D42E8D0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re 1"/>
          <p:cNvSpPr>
            <a:spLocks noGrp="1"/>
          </p:cNvSpPr>
          <p:nvPr>
            <p:ph type="title"/>
          </p:nvPr>
        </p:nvSpPr>
        <p:spPr>
          <a:xfrm>
            <a:off x="971600" y="404664"/>
            <a:ext cx="7992888" cy="504056"/>
          </a:xfrm>
          <a:solidFill>
            <a:srgbClr val="002060"/>
          </a:solidFill>
        </p:spPr>
        <p:txBody>
          <a:bodyPr>
            <a:normAutofit fontScale="90000"/>
          </a:bodyPr>
          <a:lstStyle/>
          <a:p>
            <a:pPr algn="l">
              <a:lnSpc>
                <a:spcPct val="100000"/>
              </a:lnSpc>
            </a:pPr>
            <a:br>
              <a:rPr lang="fr-FR" sz="2400" b="1" dirty="0">
                <a:solidFill>
                  <a:schemeClr val="bg1"/>
                </a:solidFill>
                <a:latin typeface="Arial" pitchFamily="34" charset="0"/>
                <a:cs typeface="Arial" pitchFamily="34" charset="0"/>
              </a:rPr>
            </a:br>
            <a:r>
              <a:rPr lang="fr-FR" sz="2400" b="1" dirty="0">
                <a:solidFill>
                  <a:schemeClr val="bg1"/>
                </a:solidFill>
                <a:latin typeface="Arial" pitchFamily="34" charset="0"/>
                <a:cs typeface="Arial" pitchFamily="34" charset="0"/>
              </a:rPr>
              <a:t>L’encadrement du recours aux avenants </a:t>
            </a:r>
            <a:br>
              <a:rPr lang="fr-FR" sz="2400" b="1" dirty="0">
                <a:solidFill>
                  <a:schemeClr val="bg1"/>
                </a:solidFill>
                <a:latin typeface="Arial" pitchFamily="34" charset="0"/>
                <a:cs typeface="Arial" pitchFamily="34" charset="0"/>
              </a:rPr>
            </a:br>
            <a:endParaRPr lang="fr-FR" sz="2400" b="1" dirty="0">
              <a:solidFill>
                <a:schemeClr val="bg1"/>
              </a:solidFill>
              <a:latin typeface="Arial" pitchFamily="34" charset="0"/>
              <a:cs typeface="Arial" pitchFamily="34" charset="0"/>
            </a:endParaRPr>
          </a:p>
        </p:txBody>
      </p:sp>
      <p:sp>
        <p:nvSpPr>
          <p:cNvPr id="74755" name="Espace réservé du contenu 2"/>
          <p:cNvSpPr>
            <a:spLocks noGrp="1"/>
          </p:cNvSpPr>
          <p:nvPr>
            <p:ph idx="1"/>
          </p:nvPr>
        </p:nvSpPr>
        <p:spPr>
          <a:xfrm>
            <a:off x="287524" y="1373453"/>
            <a:ext cx="8568952" cy="4522788"/>
          </a:xfrm>
        </p:spPr>
        <p:txBody>
          <a:bodyPr>
            <a:normAutofit fontScale="92500"/>
          </a:bodyPr>
          <a:lstStyle/>
          <a:p>
            <a:pPr marL="360363" indent="-360363" algn="just">
              <a:lnSpc>
                <a:spcPct val="100000"/>
              </a:lnSpc>
              <a:buFont typeface="Wingdings" pitchFamily="2" charset="2"/>
              <a:buChar char="§"/>
              <a:defRPr/>
            </a:pPr>
            <a:r>
              <a:rPr lang="fr-FR" sz="2200" dirty="0">
                <a:latin typeface="Arial" pitchFamily="34" charset="0"/>
                <a:cs typeface="Arial" pitchFamily="34" charset="0"/>
              </a:rPr>
              <a:t>Pour les concessions supérieures aux seuils européens, dans les cas 2 et 3 de modifications (travaux ou services devenus nécessaires ou circonstances imprévues) :</a:t>
            </a:r>
          </a:p>
          <a:p>
            <a:pPr>
              <a:buNone/>
            </a:pPr>
            <a:endParaRPr lang="fr-FR" sz="2400" dirty="0">
              <a:latin typeface="Arial" pitchFamily="34" charset="0"/>
              <a:cs typeface="Arial" pitchFamily="34" charset="0"/>
              <a:sym typeface="Wingdings"/>
            </a:endParaRPr>
          </a:p>
          <a:p>
            <a:pPr>
              <a:buNone/>
            </a:pPr>
            <a:r>
              <a:rPr lang="fr-FR" sz="2400" dirty="0">
                <a:latin typeface="Arial" pitchFamily="34" charset="0"/>
                <a:cs typeface="Arial" pitchFamily="34" charset="0"/>
                <a:sym typeface="Wingdings"/>
              </a:rPr>
              <a:t>   </a:t>
            </a:r>
            <a:r>
              <a:rPr lang="fr-FR" sz="2400" dirty="0">
                <a:latin typeface="Arial" pitchFamily="34" charset="0"/>
                <a:cs typeface="Arial" pitchFamily="34" charset="0"/>
              </a:rPr>
              <a:t> </a:t>
            </a:r>
            <a:r>
              <a:rPr lang="fr-FR" sz="2400" b="1" dirty="0">
                <a:latin typeface="Arial" pitchFamily="34" charset="0"/>
                <a:cs typeface="Arial" pitchFamily="34" charset="0"/>
              </a:rPr>
              <a:t>Une nouvelle obligation</a:t>
            </a:r>
            <a:r>
              <a:rPr lang="fr-FR" sz="2400" dirty="0">
                <a:latin typeface="Arial" pitchFamily="34" charset="0"/>
                <a:cs typeface="Arial" pitchFamily="34" charset="0"/>
              </a:rPr>
              <a:t>  </a:t>
            </a:r>
            <a:r>
              <a:rPr lang="fr-FR" sz="2400" b="1" dirty="0">
                <a:latin typeface="Arial" pitchFamily="34" charset="0"/>
                <a:cs typeface="Arial" pitchFamily="34" charset="0"/>
              </a:rPr>
              <a:t>pour l‘autorité concédante        </a:t>
            </a:r>
          </a:p>
          <a:p>
            <a:pPr>
              <a:buNone/>
            </a:pPr>
            <a:r>
              <a:rPr lang="fr-FR" sz="2400" b="1" dirty="0">
                <a:solidFill>
                  <a:srgbClr val="0070C0"/>
                </a:solidFill>
                <a:latin typeface="Arial" pitchFamily="34" charset="0"/>
                <a:cs typeface="Arial" pitchFamily="34" charset="0"/>
              </a:rPr>
              <a:t>                    la publication d’un avis de modification au JOUE</a:t>
            </a:r>
          </a:p>
          <a:p>
            <a:pPr>
              <a:buNone/>
            </a:pPr>
            <a:r>
              <a:rPr lang="fr-FR" sz="2400" b="1" dirty="0">
                <a:latin typeface="Arial" pitchFamily="34" charset="0"/>
                <a:cs typeface="Arial" pitchFamily="34" charset="0"/>
              </a:rPr>
              <a:t>	 mentionnant les justifications du recours à l’avenant. 			</a:t>
            </a:r>
            <a:r>
              <a:rPr lang="fr-FR" sz="2400" dirty="0">
                <a:latin typeface="Arial" pitchFamily="34" charset="0"/>
                <a:cs typeface="Arial" pitchFamily="34" charset="0"/>
              </a:rPr>
              <a:t>     (formulaire européen n°20)</a:t>
            </a:r>
          </a:p>
          <a:p>
            <a:pPr>
              <a:buNone/>
            </a:pPr>
            <a:endParaRPr lang="fr-FR" sz="2400" b="1" dirty="0">
              <a:latin typeface="Arial" pitchFamily="34" charset="0"/>
              <a:cs typeface="Arial" pitchFamily="34" charset="0"/>
            </a:endParaRPr>
          </a:p>
          <a:p>
            <a:pPr>
              <a:buNone/>
            </a:pPr>
            <a:r>
              <a:rPr lang="fr-FR" sz="2400" dirty="0">
                <a:latin typeface="Arial" pitchFamily="34" charset="0"/>
                <a:cs typeface="Arial" pitchFamily="34" charset="0"/>
                <a:sym typeface="Wingdings"/>
              </a:rPr>
              <a:t>   </a:t>
            </a:r>
            <a:r>
              <a:rPr lang="fr-FR" sz="2400" dirty="0">
                <a:latin typeface="Arial" pitchFamily="34" charset="0"/>
                <a:cs typeface="Arial" pitchFamily="34" charset="0"/>
              </a:rPr>
              <a:t> </a:t>
            </a:r>
            <a:r>
              <a:rPr lang="fr-FR" sz="2400" b="1" dirty="0">
                <a:latin typeface="Arial" pitchFamily="34" charset="0"/>
                <a:cs typeface="Arial" pitchFamily="34" charset="0"/>
              </a:rPr>
              <a:t>Une application rétroactive :</a:t>
            </a:r>
            <a:endParaRPr lang="fr-FR" sz="2400" dirty="0">
              <a:latin typeface="Arial" pitchFamily="34" charset="0"/>
              <a:cs typeface="Arial" pitchFamily="34" charset="0"/>
            </a:endParaRPr>
          </a:p>
          <a:p>
            <a:pPr algn="just">
              <a:lnSpc>
                <a:spcPct val="100000"/>
              </a:lnSpc>
              <a:buNone/>
            </a:pPr>
            <a:r>
              <a:rPr lang="fr-FR" sz="2200" dirty="0">
                <a:latin typeface="Arial" pitchFamily="34" charset="0"/>
                <a:cs typeface="Arial" pitchFamily="34" charset="0"/>
              </a:rPr>
              <a:t>	Les nouvelles « règles gouvernant la modification des contrats de concession sont applicables aux contrats en cours »</a:t>
            </a:r>
            <a:endParaRPr lang="fr-FR" sz="2400" b="1" dirty="0"/>
          </a:p>
        </p:txBody>
      </p:sp>
      <p:sp>
        <p:nvSpPr>
          <p:cNvPr id="5" name="Espace réservé du numéro de diapositive 4"/>
          <p:cNvSpPr>
            <a:spLocks noGrp="1"/>
          </p:cNvSpPr>
          <p:nvPr>
            <p:ph type="sldNum" idx="10"/>
          </p:nvPr>
        </p:nvSpPr>
        <p:spPr>
          <a:xfrm>
            <a:off x="8100392" y="6248400"/>
            <a:ext cx="561008" cy="431800"/>
          </a:xfrm>
        </p:spPr>
        <p:txBody>
          <a:bodyPr/>
          <a:lstStyle/>
          <a:p>
            <a:pPr>
              <a:defRPr/>
            </a:pPr>
            <a:fld id="{77153F0F-5E24-4A4A-953D-4728DC380E24}" type="slidenum">
              <a:rPr lang="en-GB" altLang="fr-FR" sz="1600" smtClean="0"/>
              <a:pPr>
                <a:defRPr/>
              </a:pPr>
              <a:t>38</a:t>
            </a:fld>
            <a:endParaRPr lang="en-GB" altLang="fr-FR" sz="1600" dirty="0"/>
          </a:p>
        </p:txBody>
      </p:sp>
      <p:sp>
        <p:nvSpPr>
          <p:cNvPr id="6" name="Espace réservé du pied de page 5"/>
          <p:cNvSpPr>
            <a:spLocks noGrp="1"/>
          </p:cNvSpPr>
          <p:nvPr>
            <p:ph type="ftr" sz="quarter" idx="11"/>
          </p:nvPr>
        </p:nvSpPr>
        <p:spPr/>
        <p:txBody>
          <a:bodyPr/>
          <a:lstStyle/>
          <a:p>
            <a:r>
              <a:rPr lang="fr-FR"/>
              <a:t>Les Concessions</a:t>
            </a:r>
          </a:p>
        </p:txBody>
      </p:sp>
      <p:pic>
        <p:nvPicPr>
          <p:cNvPr id="7" name="Image 1">
            <a:extLst>
              <a:ext uri="{FF2B5EF4-FFF2-40B4-BE49-F238E27FC236}">
                <a16:creationId xmlns:a16="http://schemas.microsoft.com/office/drawing/2014/main" id="{51F1C4FF-1649-40B4-BB00-3B140A23F25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600" y="6081037"/>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idx="10"/>
          </p:nvPr>
        </p:nvSpPr>
        <p:spPr>
          <a:xfrm>
            <a:off x="8172400" y="6248400"/>
            <a:ext cx="648072" cy="431800"/>
          </a:xfrm>
        </p:spPr>
        <p:txBody>
          <a:bodyPr/>
          <a:lstStyle/>
          <a:p>
            <a:pPr>
              <a:defRPr/>
            </a:pPr>
            <a:fld id="{CB2155AE-E2B6-4E68-ABCF-8635FF019B1B}" type="slidenum">
              <a:rPr lang="en-GB" altLang="fr-FR" sz="1600" smtClean="0"/>
              <a:pPr>
                <a:defRPr/>
              </a:pPr>
              <a:t>39</a:t>
            </a:fld>
            <a:endParaRPr lang="en-GB" altLang="fr-FR" sz="1600" dirty="0"/>
          </a:p>
        </p:txBody>
      </p:sp>
      <p:sp>
        <p:nvSpPr>
          <p:cNvPr id="6" name="Rectangle 5"/>
          <p:cNvSpPr/>
          <p:nvPr/>
        </p:nvSpPr>
        <p:spPr>
          <a:xfrm>
            <a:off x="1043608" y="548680"/>
            <a:ext cx="7704856" cy="498598"/>
          </a:xfrm>
          <a:prstGeom prst="rect">
            <a:avLst/>
          </a:prstGeom>
          <a:solidFill>
            <a:srgbClr val="002060"/>
          </a:solidFill>
        </p:spPr>
        <p:txBody>
          <a:bodyPr wrap="square">
            <a:spAutoFit/>
          </a:bodyPr>
          <a:lstStyle/>
          <a:p>
            <a:pPr marL="319088" indent="-319088">
              <a:lnSpc>
                <a:spcPct val="110000"/>
              </a:lnSpc>
              <a:buClr>
                <a:srgbClr val="000000"/>
              </a:buClr>
              <a:buSzPct val="100000"/>
              <a:buFont typeface="Times New Roman" pitchFamily="18" charset="0"/>
              <a:buNone/>
            </a:pPr>
            <a:r>
              <a:rPr lang="fr-FR" sz="2400" b="1" dirty="0">
                <a:solidFill>
                  <a:schemeClr val="bg1"/>
                </a:solidFill>
                <a:latin typeface="Arial" pitchFamily="34" charset="0"/>
                <a:cs typeface="Arial" pitchFamily="34" charset="0"/>
              </a:rPr>
              <a:t>Contrats de concession</a:t>
            </a:r>
          </a:p>
        </p:txBody>
      </p:sp>
      <p:sp>
        <p:nvSpPr>
          <p:cNvPr id="7" name="ZoneTexte 6"/>
          <p:cNvSpPr txBox="1"/>
          <p:nvPr/>
        </p:nvSpPr>
        <p:spPr>
          <a:xfrm>
            <a:off x="2699792" y="3140968"/>
            <a:ext cx="5976664" cy="830997"/>
          </a:xfrm>
          <a:prstGeom prst="rect">
            <a:avLst/>
          </a:prstGeom>
          <a:solidFill>
            <a:srgbClr val="002060"/>
          </a:solidFill>
        </p:spPr>
        <p:txBody>
          <a:bodyPr wrap="square" rtlCol="0">
            <a:spAutoFit/>
          </a:bodyPr>
          <a:lstStyle/>
          <a:p>
            <a:r>
              <a:rPr lang="fr-FR" sz="2400" b="1" dirty="0">
                <a:solidFill>
                  <a:schemeClr val="bg1"/>
                </a:solidFill>
                <a:latin typeface="Arial" pitchFamily="34" charset="0"/>
                <a:cs typeface="Arial" pitchFamily="34" charset="0"/>
              </a:rPr>
              <a:t>Que devient la délégation de</a:t>
            </a:r>
          </a:p>
          <a:p>
            <a:r>
              <a:rPr lang="fr-FR" sz="2400" b="1" dirty="0">
                <a:solidFill>
                  <a:schemeClr val="bg1"/>
                </a:solidFill>
                <a:latin typeface="Arial" pitchFamily="34" charset="0"/>
                <a:cs typeface="Arial" pitchFamily="34" charset="0"/>
              </a:rPr>
              <a:t> service  public ?</a:t>
            </a:r>
          </a:p>
        </p:txBody>
      </p:sp>
      <p:sp>
        <p:nvSpPr>
          <p:cNvPr id="8" name="Espace réservé du pied de page 7"/>
          <p:cNvSpPr>
            <a:spLocks noGrp="1"/>
          </p:cNvSpPr>
          <p:nvPr>
            <p:ph type="ftr" sz="quarter" idx="11"/>
          </p:nvPr>
        </p:nvSpPr>
        <p:spPr/>
        <p:txBody>
          <a:bodyPr/>
          <a:lstStyle/>
          <a:p>
            <a:r>
              <a:rPr lang="fr-FR"/>
              <a:t>Les Concessions</a:t>
            </a:r>
          </a:p>
        </p:txBody>
      </p:sp>
      <p:pic>
        <p:nvPicPr>
          <p:cNvPr id="9" name="Image 1">
            <a:extLst>
              <a:ext uri="{FF2B5EF4-FFF2-40B4-BE49-F238E27FC236}">
                <a16:creationId xmlns:a16="http://schemas.microsoft.com/office/drawing/2014/main" id="{6E84627B-9F57-4245-8AC0-AFC273AC8E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re 1"/>
          <p:cNvSpPr>
            <a:spLocks noGrp="1"/>
          </p:cNvSpPr>
          <p:nvPr>
            <p:ph type="title"/>
          </p:nvPr>
        </p:nvSpPr>
        <p:spPr>
          <a:xfrm>
            <a:off x="609600" y="274638"/>
            <a:ext cx="8077200" cy="634082"/>
          </a:xfrm>
          <a:solidFill>
            <a:srgbClr val="002060"/>
          </a:solidFill>
        </p:spPr>
        <p:txBody>
          <a:bodyPr>
            <a:normAutofit fontScale="90000"/>
          </a:bodyPr>
          <a:lstStyle/>
          <a:p>
            <a:pPr algn="l"/>
            <a:br>
              <a:rPr lang="fr-FR" sz="3200" b="1" dirty="0">
                <a:solidFill>
                  <a:schemeClr val="bg1"/>
                </a:solidFill>
                <a:latin typeface="Arial" pitchFamily="34" charset="0"/>
                <a:cs typeface="Arial" pitchFamily="34" charset="0"/>
              </a:rPr>
            </a:br>
            <a:r>
              <a:rPr lang="fr-FR" sz="2700" b="1" dirty="0">
                <a:solidFill>
                  <a:schemeClr val="bg1"/>
                </a:solidFill>
                <a:latin typeface="Arial" pitchFamily="34" charset="0"/>
                <a:cs typeface="Arial" pitchFamily="34" charset="0"/>
              </a:rPr>
              <a:t>La directive concessions : les objectifs</a:t>
            </a:r>
            <a:br>
              <a:rPr lang="fr-FR" sz="2700" b="1" dirty="0">
                <a:solidFill>
                  <a:schemeClr val="bg1"/>
                </a:solidFill>
                <a:latin typeface="Arial" pitchFamily="34" charset="0"/>
                <a:cs typeface="Arial" pitchFamily="34" charset="0"/>
              </a:rPr>
            </a:br>
            <a:endParaRPr lang="fr-FR" sz="2700" b="1" dirty="0">
              <a:solidFill>
                <a:schemeClr val="bg1"/>
              </a:solidFill>
              <a:latin typeface="Arial" pitchFamily="34" charset="0"/>
              <a:cs typeface="Arial" pitchFamily="34" charset="0"/>
            </a:endParaRPr>
          </a:p>
        </p:txBody>
      </p:sp>
      <p:sp>
        <p:nvSpPr>
          <p:cNvPr id="69635" name="Espace réservé du contenu 2"/>
          <p:cNvSpPr>
            <a:spLocks noGrp="1"/>
          </p:cNvSpPr>
          <p:nvPr>
            <p:ph idx="1"/>
          </p:nvPr>
        </p:nvSpPr>
        <p:spPr>
          <a:xfrm>
            <a:off x="236642" y="1042991"/>
            <a:ext cx="8670716" cy="4811712"/>
          </a:xfrm>
        </p:spPr>
        <p:txBody>
          <a:bodyPr>
            <a:normAutofit fontScale="92500" lnSpcReduction="20000"/>
          </a:bodyPr>
          <a:lstStyle/>
          <a:p>
            <a:pPr marL="0" indent="0">
              <a:buNone/>
            </a:pPr>
            <a:r>
              <a:rPr lang="fr-FR" sz="2400" b="1" dirty="0">
                <a:solidFill>
                  <a:srgbClr val="002060"/>
                </a:solidFill>
                <a:latin typeface="Arial" pitchFamily="34" charset="0"/>
                <a:cs typeface="Arial" pitchFamily="34" charset="0"/>
              </a:rPr>
              <a:t>Objectifs de la directive concession: </a:t>
            </a:r>
          </a:p>
          <a:p>
            <a:pPr marL="534988" indent="-177800"/>
            <a:r>
              <a:rPr lang="fr-FR" sz="2400" dirty="0">
                <a:latin typeface="Arial" pitchFamily="34" charset="0"/>
                <a:cs typeface="Arial" pitchFamily="34" charset="0"/>
              </a:rPr>
              <a:t>Reconnaître la spécificité des contrats de concession et combler un vide juridique au niveau européen pour les services. </a:t>
            </a:r>
          </a:p>
          <a:p>
            <a:pPr marL="534988" indent="-177800"/>
            <a:r>
              <a:rPr lang="fr-FR" sz="2400" dirty="0">
                <a:latin typeface="Arial" pitchFamily="34" charset="0"/>
                <a:cs typeface="Arial" pitchFamily="34" charset="0"/>
              </a:rPr>
              <a:t>Unifier le régime des concessions de travaux et de services. </a:t>
            </a:r>
          </a:p>
          <a:p>
            <a:pPr marL="534988" indent="-177800"/>
            <a:r>
              <a:rPr lang="fr-FR" sz="2400" dirty="0">
                <a:latin typeface="Arial" pitchFamily="34" charset="0"/>
                <a:cs typeface="Arial" pitchFamily="34" charset="0"/>
              </a:rPr>
              <a:t>Remédier aux entraves à la concurrence. </a:t>
            </a:r>
          </a:p>
          <a:p>
            <a:pPr marL="534988" indent="-177800"/>
            <a:endParaRPr lang="fr-FR" sz="2400" dirty="0">
              <a:latin typeface="Arial" pitchFamily="34" charset="0"/>
              <a:cs typeface="Arial" pitchFamily="34" charset="0"/>
            </a:endParaRPr>
          </a:p>
          <a:p>
            <a:pPr algn="just">
              <a:lnSpc>
                <a:spcPct val="100000"/>
              </a:lnSpc>
              <a:buFont typeface="Wingdings" pitchFamily="2" charset="2"/>
              <a:buChar char="§"/>
            </a:pPr>
            <a:r>
              <a:rPr lang="fr-FR" sz="2000" b="1" dirty="0">
                <a:solidFill>
                  <a:srgbClr val="002060"/>
                </a:solidFill>
                <a:latin typeface="Arial" pitchFamily="34" charset="0"/>
                <a:cs typeface="Arial" pitchFamily="34" charset="0"/>
              </a:rPr>
              <a:t>L</a:t>
            </a:r>
            <a:r>
              <a:rPr lang="fr-FR" sz="2200" b="1" dirty="0">
                <a:solidFill>
                  <a:srgbClr val="002060"/>
                </a:solidFill>
                <a:latin typeface="Arial" pitchFamily="34" charset="0"/>
                <a:cs typeface="Arial" pitchFamily="34" charset="0"/>
              </a:rPr>
              <a:t>a directive fournit un cadre flexible </a:t>
            </a:r>
            <a:r>
              <a:rPr lang="fr-FR" sz="2200" dirty="0">
                <a:latin typeface="Arial" pitchFamily="34" charset="0"/>
                <a:cs typeface="Arial" pitchFamily="34" charset="0"/>
              </a:rPr>
              <a:t>de nature à stimuler les investissements indispensables en infrastructures et services.</a:t>
            </a:r>
          </a:p>
          <a:p>
            <a:pPr algn="just">
              <a:lnSpc>
                <a:spcPct val="100000"/>
              </a:lnSpc>
              <a:buFont typeface="Wingdings" pitchFamily="2" charset="2"/>
              <a:buChar char="§"/>
            </a:pPr>
            <a:r>
              <a:rPr lang="fr-FR" sz="2200" dirty="0">
                <a:latin typeface="Arial" pitchFamily="34" charset="0"/>
                <a:cs typeface="Arial" pitchFamily="34" charset="0"/>
              </a:rPr>
              <a:t>Jusqu’au 1</a:t>
            </a:r>
            <a:r>
              <a:rPr lang="fr-FR" sz="2200" baseline="30000" dirty="0">
                <a:latin typeface="Arial" pitchFamily="34" charset="0"/>
                <a:cs typeface="Arial" pitchFamily="34" charset="0"/>
              </a:rPr>
              <a:t>er</a:t>
            </a:r>
            <a:r>
              <a:rPr lang="fr-FR" sz="2200" dirty="0">
                <a:latin typeface="Arial" pitchFamily="34" charset="0"/>
                <a:cs typeface="Arial" pitchFamily="34" charset="0"/>
              </a:rPr>
              <a:t> avril 2016 : pas de cadre réglementaire spécifique dans 8  États membres (Allemagne, Belgique, Finlande, Grèce, Irlande, Pays-Bas, Royaume-Uni). </a:t>
            </a:r>
          </a:p>
          <a:p>
            <a:pPr marL="0" indent="0" algn="just">
              <a:lnSpc>
                <a:spcPct val="100000"/>
              </a:lnSpc>
              <a:buNone/>
            </a:pPr>
            <a:endParaRPr lang="fr-FR" sz="2200" dirty="0">
              <a:latin typeface="Arial" pitchFamily="34" charset="0"/>
              <a:cs typeface="Arial" pitchFamily="34" charset="0"/>
            </a:endParaRPr>
          </a:p>
          <a:p>
            <a:pPr algn="just">
              <a:lnSpc>
                <a:spcPct val="100000"/>
              </a:lnSpc>
              <a:buFont typeface="Wingdings" pitchFamily="2" charset="2"/>
              <a:buChar char="§"/>
            </a:pPr>
            <a:r>
              <a:rPr lang="fr-FR" sz="2200" b="1" dirty="0">
                <a:solidFill>
                  <a:srgbClr val="002060"/>
                </a:solidFill>
                <a:latin typeface="Arial" pitchFamily="34" charset="0"/>
                <a:cs typeface="Arial" pitchFamily="34" charset="0"/>
              </a:rPr>
              <a:t>Objectifs : définir des règles claires et simples pour :</a:t>
            </a:r>
          </a:p>
          <a:p>
            <a:pPr lvl="1" algn="just">
              <a:lnSpc>
                <a:spcPct val="100000"/>
              </a:lnSpc>
              <a:buFont typeface="Wingdings" pitchFamily="2" charset="2"/>
              <a:buChar char="§"/>
            </a:pPr>
            <a:r>
              <a:rPr lang="fr-FR" sz="2000" dirty="0">
                <a:latin typeface="Arial" pitchFamily="34" charset="0"/>
                <a:cs typeface="Arial" pitchFamily="34" charset="0"/>
              </a:rPr>
              <a:t>Éliminer les distorsions persistantes sur le marché intérieur </a:t>
            </a:r>
          </a:p>
          <a:p>
            <a:pPr lvl="1" algn="just">
              <a:lnSpc>
                <a:spcPct val="100000"/>
              </a:lnSpc>
              <a:buFont typeface="Wingdings" pitchFamily="2" charset="2"/>
              <a:buChar char="§"/>
            </a:pPr>
            <a:r>
              <a:rPr lang="fr-FR" sz="2000" dirty="0">
                <a:latin typeface="Arial" pitchFamily="34" charset="0"/>
                <a:cs typeface="Arial" pitchFamily="34" charset="0"/>
              </a:rPr>
              <a:t>Favoriser l’accès des PME à l’attribution des contrats de concessions</a:t>
            </a:r>
          </a:p>
          <a:p>
            <a:pPr lvl="1" algn="just">
              <a:lnSpc>
                <a:spcPct val="100000"/>
              </a:lnSpc>
              <a:buFont typeface="Wingdings" pitchFamily="2" charset="2"/>
              <a:buChar char="§"/>
            </a:pPr>
            <a:r>
              <a:rPr lang="fr-FR" sz="2000" dirty="0">
                <a:latin typeface="Arial" pitchFamily="34" charset="0"/>
                <a:cs typeface="Arial" pitchFamily="34" charset="0"/>
              </a:rPr>
              <a:t>Favoriser une utilisation optimale des deniers publics</a:t>
            </a:r>
          </a:p>
        </p:txBody>
      </p:sp>
      <p:sp>
        <p:nvSpPr>
          <p:cNvPr id="5" name="Espace réservé du numéro de diapositive 4"/>
          <p:cNvSpPr>
            <a:spLocks noGrp="1"/>
          </p:cNvSpPr>
          <p:nvPr>
            <p:ph type="sldNum" idx="10"/>
          </p:nvPr>
        </p:nvSpPr>
        <p:spPr>
          <a:xfrm>
            <a:off x="8244408" y="6248400"/>
            <a:ext cx="720080" cy="431800"/>
          </a:xfrm>
        </p:spPr>
        <p:txBody>
          <a:bodyPr/>
          <a:lstStyle/>
          <a:p>
            <a:pPr>
              <a:defRPr/>
            </a:pPr>
            <a:fld id="{77153F0F-5E24-4A4A-953D-4728DC380E24}" type="slidenum">
              <a:rPr lang="en-GB" altLang="fr-FR" sz="1600" smtClean="0"/>
              <a:pPr>
                <a:defRPr/>
              </a:pPr>
              <a:t>4</a:t>
            </a:fld>
            <a:endParaRPr lang="en-GB" altLang="fr-FR" sz="1600" dirty="0"/>
          </a:p>
        </p:txBody>
      </p:sp>
      <p:sp>
        <p:nvSpPr>
          <p:cNvPr id="6" name="Espace réservé du pied de page 5"/>
          <p:cNvSpPr>
            <a:spLocks noGrp="1"/>
          </p:cNvSpPr>
          <p:nvPr>
            <p:ph type="ftr" sz="quarter" idx="11"/>
          </p:nvPr>
        </p:nvSpPr>
        <p:spPr/>
        <p:txBody>
          <a:bodyPr/>
          <a:lstStyle/>
          <a:p>
            <a:r>
              <a:rPr lang="fr-FR"/>
              <a:t>Les Concessions</a:t>
            </a:r>
          </a:p>
        </p:txBody>
      </p:sp>
      <p:pic>
        <p:nvPicPr>
          <p:cNvPr id="7" name="Image 1">
            <a:extLst>
              <a:ext uri="{FF2B5EF4-FFF2-40B4-BE49-F238E27FC236}">
                <a16:creationId xmlns:a16="http://schemas.microsoft.com/office/drawing/2014/main" id="{9D6A1DE1-B98E-4FBE-9869-EACB24D8F8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404664"/>
            <a:ext cx="7761808" cy="504056"/>
          </a:xfrm>
          <a:solidFill>
            <a:srgbClr val="002060"/>
          </a:solidFill>
        </p:spPr>
        <p:txBody>
          <a:bodyPr>
            <a:normAutofit fontScale="90000"/>
          </a:bodyPr>
          <a:lstStyle/>
          <a:p>
            <a:pPr algn="l">
              <a:lnSpc>
                <a:spcPct val="100000"/>
              </a:lnSpc>
            </a:pPr>
            <a:br>
              <a:rPr lang="fr-FR" sz="3200" dirty="0">
                <a:solidFill>
                  <a:schemeClr val="bg1"/>
                </a:solidFill>
                <a:latin typeface="+mn-lt"/>
              </a:rPr>
            </a:br>
            <a:r>
              <a:rPr lang="fr-FR" sz="2700" b="1" dirty="0">
                <a:solidFill>
                  <a:schemeClr val="bg1"/>
                </a:solidFill>
                <a:latin typeface="Arial" pitchFamily="34" charset="0"/>
                <a:cs typeface="Arial" pitchFamily="34" charset="0"/>
              </a:rPr>
              <a:t>Que devient la délégation de service public ?</a:t>
            </a:r>
            <a:br>
              <a:rPr lang="fr-FR" sz="2700" b="1" dirty="0">
                <a:solidFill>
                  <a:schemeClr val="bg1"/>
                </a:solidFill>
                <a:latin typeface="Arial" pitchFamily="34" charset="0"/>
                <a:cs typeface="Arial" pitchFamily="34" charset="0"/>
              </a:rPr>
            </a:br>
            <a:endParaRPr lang="fr-FR" sz="2700" b="1" dirty="0">
              <a:solidFill>
                <a:schemeClr val="bg1"/>
              </a:solidFill>
              <a:latin typeface="Arial" pitchFamily="34" charset="0"/>
              <a:cs typeface="Arial" pitchFamily="34" charset="0"/>
            </a:endParaRPr>
          </a:p>
        </p:txBody>
      </p:sp>
      <p:sp>
        <p:nvSpPr>
          <p:cNvPr id="3" name="Espace réservé du contenu 2"/>
          <p:cNvSpPr>
            <a:spLocks noGrp="1"/>
          </p:cNvSpPr>
          <p:nvPr>
            <p:ph idx="1"/>
          </p:nvPr>
        </p:nvSpPr>
        <p:spPr>
          <a:xfrm>
            <a:off x="323528" y="1406066"/>
            <a:ext cx="8496944" cy="4522788"/>
          </a:xfrm>
        </p:spPr>
        <p:txBody>
          <a:bodyPr>
            <a:normAutofit/>
          </a:bodyPr>
          <a:lstStyle/>
          <a:p>
            <a:pPr algn="just">
              <a:lnSpc>
                <a:spcPct val="100000"/>
              </a:lnSpc>
              <a:buFont typeface="Wingdings" pitchFamily="2" charset="2"/>
              <a:buChar char="§"/>
            </a:pPr>
            <a:r>
              <a:rPr lang="fr-FR" sz="2200" b="1" dirty="0">
                <a:latin typeface="Arial" pitchFamily="34" charset="0"/>
                <a:cs typeface="Arial" pitchFamily="34" charset="0"/>
              </a:rPr>
              <a:t>Le droit européen ignore la notion française de service public </a:t>
            </a:r>
            <a:r>
              <a:rPr lang="fr-FR" sz="2200" dirty="0">
                <a:latin typeface="Arial" pitchFamily="34" charset="0"/>
                <a:cs typeface="Arial" pitchFamily="34" charset="0"/>
              </a:rPr>
              <a:t>et, dès lors, ne réserve pas véritablement de sort particulier aux concessions de services portant sur la délégation de la gestion d’un service public. </a:t>
            </a:r>
          </a:p>
          <a:p>
            <a:pPr algn="just">
              <a:lnSpc>
                <a:spcPct val="100000"/>
              </a:lnSpc>
              <a:buFont typeface="Wingdings" pitchFamily="2" charset="2"/>
              <a:buChar char="§"/>
            </a:pPr>
            <a:r>
              <a:rPr lang="fr-FR" sz="2200" b="1" dirty="0">
                <a:latin typeface="Arial" pitchFamily="34" charset="0"/>
                <a:cs typeface="Arial" pitchFamily="34" charset="0"/>
              </a:rPr>
              <a:t>Toutefois, rien n’interdisait à la France de préserver les acquis de la loi Sapin </a:t>
            </a:r>
            <a:r>
              <a:rPr lang="fr-FR" sz="2200" dirty="0">
                <a:latin typeface="Arial" pitchFamily="34" charset="0"/>
                <a:cs typeface="Arial" pitchFamily="34" charset="0"/>
              </a:rPr>
              <a:t>dès lors que, par ailleurs, elle transposait correctement la directive. </a:t>
            </a:r>
          </a:p>
          <a:p>
            <a:pPr algn="just">
              <a:lnSpc>
                <a:spcPct val="100000"/>
              </a:lnSpc>
              <a:buFont typeface="Wingdings" pitchFamily="2" charset="2"/>
              <a:buChar char="§"/>
            </a:pPr>
            <a:r>
              <a:rPr lang="fr-FR" sz="2200" dirty="0">
                <a:latin typeface="Arial" pitchFamily="34" charset="0"/>
                <a:cs typeface="Arial" pitchFamily="34" charset="0"/>
              </a:rPr>
              <a:t>Et c’est le choix qui a été fait puisque l’article L. 1411-1 du CGCT a été réécrit pour désormais énoncer </a:t>
            </a:r>
            <a:r>
              <a:rPr lang="fr-FR" sz="2200" b="1" dirty="0">
                <a:latin typeface="Arial" pitchFamily="34" charset="0"/>
                <a:cs typeface="Arial" pitchFamily="34" charset="0"/>
              </a:rPr>
              <a:t>qu’une délégation de service public (DSP) est un contrat de concession </a:t>
            </a:r>
            <a:r>
              <a:rPr lang="fr-FR" sz="2200" dirty="0">
                <a:latin typeface="Arial" pitchFamily="34" charset="0"/>
                <a:cs typeface="Arial" pitchFamily="34" charset="0"/>
              </a:rPr>
              <a:t>confiant la gestion d’un service public (avec transfert du risque et d’un droit d’exploitation).</a:t>
            </a:r>
          </a:p>
          <a:p>
            <a:endParaRPr lang="fr-FR" sz="2200" dirty="0"/>
          </a:p>
        </p:txBody>
      </p:sp>
      <p:sp>
        <p:nvSpPr>
          <p:cNvPr id="4" name="Espace réservé du numéro de diapositive 3"/>
          <p:cNvSpPr>
            <a:spLocks noGrp="1"/>
          </p:cNvSpPr>
          <p:nvPr>
            <p:ph type="sldNum" idx="10"/>
          </p:nvPr>
        </p:nvSpPr>
        <p:spPr>
          <a:xfrm>
            <a:off x="8172400" y="6426200"/>
            <a:ext cx="971600" cy="431800"/>
          </a:xfrm>
        </p:spPr>
        <p:txBody>
          <a:bodyPr/>
          <a:lstStyle/>
          <a:p>
            <a:pPr>
              <a:defRPr/>
            </a:pPr>
            <a:fld id="{77153F0F-5E24-4A4A-953D-4728DC380E24}" type="slidenum">
              <a:rPr lang="en-GB" altLang="fr-FR" sz="1600" smtClean="0"/>
              <a:pPr>
                <a:defRPr/>
              </a:pPr>
              <a:t>40</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4C9ECE54-0A66-45B9-89E3-D9ABFD42E17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548680"/>
            <a:ext cx="7920880" cy="504056"/>
          </a:xfrm>
          <a:solidFill>
            <a:srgbClr val="002060"/>
          </a:solidFill>
        </p:spPr>
        <p:txBody>
          <a:bodyPr>
            <a:normAutofit/>
          </a:bodyPr>
          <a:lstStyle/>
          <a:p>
            <a:pPr algn="l"/>
            <a:r>
              <a:rPr lang="fr-FR" sz="2400" b="1" dirty="0">
                <a:solidFill>
                  <a:schemeClr val="bg1"/>
                </a:solidFill>
                <a:latin typeface="Arial" pitchFamily="34" charset="0"/>
                <a:cs typeface="Arial" pitchFamily="34" charset="0"/>
              </a:rPr>
              <a:t>Que devient la délégation de service public ?</a:t>
            </a:r>
          </a:p>
        </p:txBody>
      </p:sp>
      <p:sp>
        <p:nvSpPr>
          <p:cNvPr id="3" name="Espace réservé du contenu 2"/>
          <p:cNvSpPr>
            <a:spLocks noGrp="1"/>
          </p:cNvSpPr>
          <p:nvPr>
            <p:ph idx="1"/>
          </p:nvPr>
        </p:nvSpPr>
        <p:spPr>
          <a:xfrm>
            <a:off x="251520" y="1563650"/>
            <a:ext cx="8568952" cy="4522788"/>
          </a:xfrm>
        </p:spPr>
        <p:txBody>
          <a:bodyPr>
            <a:normAutofit lnSpcReduction="10000"/>
          </a:bodyPr>
          <a:lstStyle/>
          <a:p>
            <a:pPr algn="just">
              <a:lnSpc>
                <a:spcPct val="100000"/>
              </a:lnSpc>
              <a:buFont typeface="Wingdings" pitchFamily="2" charset="2"/>
              <a:buChar char="§"/>
            </a:pPr>
            <a:r>
              <a:rPr lang="fr-FR" sz="2000" b="1" dirty="0">
                <a:solidFill>
                  <a:srgbClr val="002060"/>
                </a:solidFill>
                <a:latin typeface="Arial" pitchFamily="34" charset="0"/>
                <a:cs typeface="Arial" pitchFamily="34" charset="0"/>
              </a:rPr>
              <a:t>Au-delà, les obligations procédurales propres à la DSP sont maintenues </a:t>
            </a:r>
            <a:r>
              <a:rPr lang="fr-FR" sz="2000" dirty="0">
                <a:latin typeface="Arial" pitchFamily="34" charset="0"/>
                <a:cs typeface="Arial" pitchFamily="34" charset="0"/>
              </a:rPr>
              <a:t>(les règles pour les concessions en sont inspirées bien que plus souples) : </a:t>
            </a:r>
          </a:p>
          <a:p>
            <a:pPr algn="just">
              <a:lnSpc>
                <a:spcPct val="100000"/>
              </a:lnSpc>
              <a:buFontTx/>
              <a:buChar char="-"/>
            </a:pPr>
            <a:r>
              <a:rPr lang="fr-FR" sz="1900" u="sng" dirty="0">
                <a:latin typeface="Arial" panose="020B0604020202020204" pitchFamily="34" charset="0"/>
                <a:cs typeface="Arial" pitchFamily="34" charset="0"/>
              </a:rPr>
              <a:t>délibération sur le principe de la délégation de service public </a:t>
            </a:r>
            <a:r>
              <a:rPr lang="fr-FR" sz="1900" dirty="0">
                <a:latin typeface="Arial" pitchFamily="34" charset="0"/>
                <a:cs typeface="Arial" pitchFamily="34" charset="0"/>
              </a:rPr>
              <a:t>après avis de la commission consultative des services publics locaux ;</a:t>
            </a:r>
          </a:p>
          <a:p>
            <a:pPr algn="just">
              <a:lnSpc>
                <a:spcPct val="100000"/>
              </a:lnSpc>
              <a:buFontTx/>
              <a:buChar char="-"/>
            </a:pPr>
            <a:r>
              <a:rPr lang="fr-FR" sz="1900" dirty="0">
                <a:latin typeface="Arial" pitchFamily="34" charset="0"/>
                <a:cs typeface="Arial" pitchFamily="34" charset="0"/>
              </a:rPr>
              <a:t> </a:t>
            </a:r>
            <a:r>
              <a:rPr lang="fr-FR" sz="1900" u="sng" dirty="0">
                <a:latin typeface="Arial" panose="020B0604020202020204" pitchFamily="34" charset="0"/>
                <a:cs typeface="Arial" pitchFamily="34" charset="0"/>
              </a:rPr>
              <a:t>analyse des candidatures et offres par une commission </a:t>
            </a:r>
            <a:r>
              <a:rPr lang="fr-FR" sz="1900" dirty="0">
                <a:latin typeface="Arial" panose="020B0604020202020204" pitchFamily="34" charset="0"/>
                <a:cs typeface="Arial" pitchFamily="34" charset="0"/>
              </a:rPr>
              <a:t>élue au sein de l’assemblée délibérante. L’ouverture des  candidatures et offres est effectuée par les services. La commission dresse la liste des candidats admis à présenter une offre après examen des candidatures.</a:t>
            </a:r>
          </a:p>
          <a:p>
            <a:pPr algn="just">
              <a:lnSpc>
                <a:spcPct val="100000"/>
              </a:lnSpc>
              <a:buFontTx/>
              <a:buChar char="-"/>
            </a:pPr>
            <a:r>
              <a:rPr lang="fr-FR" sz="1900" b="0" i="0" u="sng" strike="noStrike" baseline="0" dirty="0">
                <a:latin typeface="Arial" panose="020B0604020202020204" pitchFamily="34" charset="0"/>
                <a:cs typeface="Arial" panose="020B0604020202020204" pitchFamily="34" charset="0"/>
              </a:rPr>
              <a:t>Libre négociation des offres </a:t>
            </a:r>
            <a:r>
              <a:rPr lang="fr-FR" sz="1900" b="0" i="0" u="none" strike="noStrike" baseline="0" dirty="0">
                <a:latin typeface="Arial" panose="020B0604020202020204" pitchFamily="34" charset="0"/>
                <a:cs typeface="Arial" panose="020B0604020202020204" pitchFamily="34" charset="0"/>
              </a:rPr>
              <a:t>par l’autorité habilitée à signer la convention.</a:t>
            </a:r>
            <a:endParaRPr lang="fr-FR" sz="1900" dirty="0">
              <a:latin typeface="Arial" panose="020B0604020202020204" pitchFamily="34" charset="0"/>
              <a:cs typeface="Arial" pitchFamily="34" charset="0"/>
            </a:endParaRPr>
          </a:p>
          <a:p>
            <a:pPr algn="just">
              <a:lnSpc>
                <a:spcPct val="100000"/>
              </a:lnSpc>
              <a:buFontTx/>
              <a:buChar char="-"/>
            </a:pPr>
            <a:r>
              <a:rPr lang="fr-FR" sz="1900" u="sng" dirty="0">
                <a:latin typeface="Arial" panose="020B0604020202020204" pitchFamily="34" charset="0"/>
                <a:cs typeface="Arial" pitchFamily="34" charset="0"/>
              </a:rPr>
              <a:t>approbation du choix de l’opérateur et des avenants </a:t>
            </a:r>
            <a:r>
              <a:rPr lang="fr-FR" sz="1900" dirty="0">
                <a:latin typeface="Arial" pitchFamily="34" charset="0"/>
                <a:cs typeface="Arial" pitchFamily="34" charset="0"/>
              </a:rPr>
              <a:t>par l’assemblée délibérante…).</a:t>
            </a:r>
          </a:p>
          <a:p>
            <a:pPr algn="just">
              <a:lnSpc>
                <a:spcPct val="100000"/>
              </a:lnSpc>
              <a:buFont typeface="Wingdings" pitchFamily="2" charset="2"/>
              <a:buChar char="§"/>
            </a:pPr>
            <a:r>
              <a:rPr lang="fr-FR" sz="1900" dirty="0">
                <a:latin typeface="Arial" pitchFamily="34" charset="0"/>
                <a:cs typeface="Arial" pitchFamily="34" charset="0"/>
              </a:rPr>
              <a:t>La notion de DSP n’est maintenue que pour les collectivités territoriales, leurs groupements et établissements publics ; les autres personnes publiques  concluront donc une concession de service.</a:t>
            </a:r>
          </a:p>
        </p:txBody>
      </p:sp>
      <p:sp>
        <p:nvSpPr>
          <p:cNvPr id="4" name="Espace réservé du numéro de diapositive 3"/>
          <p:cNvSpPr>
            <a:spLocks noGrp="1"/>
          </p:cNvSpPr>
          <p:nvPr>
            <p:ph type="sldNum" idx="10"/>
          </p:nvPr>
        </p:nvSpPr>
        <p:spPr>
          <a:xfrm>
            <a:off x="8460432" y="6597352"/>
            <a:ext cx="1159520" cy="260648"/>
          </a:xfrm>
        </p:spPr>
        <p:txBody>
          <a:bodyPr/>
          <a:lstStyle/>
          <a:p>
            <a:pPr>
              <a:defRPr/>
            </a:pPr>
            <a:fld id="{77153F0F-5E24-4A4A-953D-4728DC380E24}" type="slidenum">
              <a:rPr lang="en-GB" altLang="fr-FR" sz="1600" smtClean="0"/>
              <a:pPr>
                <a:defRPr/>
              </a:pPr>
              <a:t>41</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8E4036D5-B200-48EA-8DD2-F7457D3EBCD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476672"/>
            <a:ext cx="7617792" cy="504056"/>
          </a:xfrm>
          <a:solidFill>
            <a:srgbClr val="002060"/>
          </a:solidFill>
        </p:spPr>
        <p:txBody>
          <a:bodyPr>
            <a:normAutofit/>
          </a:bodyPr>
          <a:lstStyle/>
          <a:p>
            <a:pPr algn="l"/>
            <a:r>
              <a:rPr lang="fr-FR" sz="2400" b="1" dirty="0">
                <a:solidFill>
                  <a:schemeClr val="bg1"/>
                </a:solidFill>
                <a:latin typeface="Arial" pitchFamily="34" charset="0"/>
                <a:cs typeface="Arial" pitchFamily="34" charset="0"/>
              </a:rPr>
              <a:t>Que devient la délégation de service public ?</a:t>
            </a:r>
          </a:p>
        </p:txBody>
      </p:sp>
      <p:sp>
        <p:nvSpPr>
          <p:cNvPr id="3" name="Espace réservé du contenu 2"/>
          <p:cNvSpPr>
            <a:spLocks noGrp="1"/>
          </p:cNvSpPr>
          <p:nvPr>
            <p:ph idx="1"/>
          </p:nvPr>
        </p:nvSpPr>
        <p:spPr>
          <a:xfrm>
            <a:off x="317688" y="1462682"/>
            <a:ext cx="8229600" cy="4525963"/>
          </a:xfrm>
        </p:spPr>
        <p:txBody>
          <a:bodyPr/>
          <a:lstStyle/>
          <a:p>
            <a:pPr algn="just">
              <a:lnSpc>
                <a:spcPct val="100000"/>
              </a:lnSpc>
              <a:buFont typeface="Wingdings" pitchFamily="2" charset="2"/>
              <a:buChar char="§"/>
            </a:pPr>
            <a:r>
              <a:rPr lang="fr-FR" sz="2400" b="1" dirty="0">
                <a:solidFill>
                  <a:srgbClr val="002060"/>
                </a:solidFill>
                <a:latin typeface="Arial" pitchFamily="34" charset="0"/>
                <a:cs typeface="Arial" pitchFamily="34" charset="0"/>
              </a:rPr>
              <a:t>Le maintien de la notion de DSP, s’il se justifie politiquement, peut être source d’insécurité juridique</a:t>
            </a:r>
            <a:r>
              <a:rPr lang="fr-FR" sz="2400" dirty="0">
                <a:solidFill>
                  <a:srgbClr val="002060"/>
                </a:solidFill>
                <a:latin typeface="Arial" pitchFamily="34" charset="0"/>
                <a:cs typeface="Arial" pitchFamily="34" charset="0"/>
              </a:rPr>
              <a:t> </a:t>
            </a:r>
            <a:r>
              <a:rPr lang="fr-FR" sz="2200" dirty="0">
                <a:latin typeface="Arial" pitchFamily="34" charset="0"/>
                <a:cs typeface="Arial" pitchFamily="34" charset="0"/>
              </a:rPr>
              <a:t>puisque, dans le cas d’une concession portant sur la gestion d’un service, il faut précisément </a:t>
            </a:r>
            <a:r>
              <a:rPr lang="fr-FR" sz="2200" u="sng" dirty="0">
                <a:latin typeface="Arial" pitchFamily="34" charset="0"/>
                <a:cs typeface="Arial" pitchFamily="34" charset="0"/>
              </a:rPr>
              <a:t>déterminer si l’on est ou non en présence d’un service public,</a:t>
            </a:r>
            <a:r>
              <a:rPr lang="fr-FR" sz="2200" dirty="0">
                <a:latin typeface="Arial" pitchFamily="34" charset="0"/>
                <a:cs typeface="Arial" pitchFamily="34" charset="0"/>
              </a:rPr>
              <a:t> et donc d’une DSP.</a:t>
            </a:r>
          </a:p>
          <a:p>
            <a:pPr algn="just">
              <a:lnSpc>
                <a:spcPct val="100000"/>
              </a:lnSpc>
              <a:buFont typeface="Wingdings" pitchFamily="2" charset="2"/>
              <a:buChar char="§"/>
            </a:pPr>
            <a:r>
              <a:rPr lang="fr-FR" sz="2200" dirty="0">
                <a:latin typeface="Arial" pitchFamily="34" charset="0"/>
                <a:cs typeface="Arial" pitchFamily="34" charset="0"/>
              </a:rPr>
              <a:t>S’il ne s’agit pas d’un service public, l’acheteur devra se référer aux dispositions relatives aux concessions.</a:t>
            </a:r>
          </a:p>
          <a:p>
            <a:pPr algn="just">
              <a:lnSpc>
                <a:spcPct val="100000"/>
              </a:lnSpc>
              <a:buFont typeface="Wingdings" pitchFamily="2" charset="2"/>
              <a:buChar char="§"/>
            </a:pPr>
            <a:r>
              <a:rPr lang="fr-FR" sz="2400" b="1" dirty="0">
                <a:latin typeface="Arial" pitchFamily="34" charset="0"/>
                <a:cs typeface="Arial" pitchFamily="34" charset="0"/>
              </a:rPr>
              <a:t>Conseil : </a:t>
            </a:r>
            <a:r>
              <a:rPr lang="fr-FR" sz="2400" dirty="0">
                <a:latin typeface="Arial" pitchFamily="34" charset="0"/>
                <a:cs typeface="Arial" pitchFamily="34" charset="0"/>
              </a:rPr>
              <a:t>passer une concession de service au-delà des seuils européens</a:t>
            </a:r>
            <a:r>
              <a:rPr lang="fr-FR" sz="2400" dirty="0">
                <a:solidFill>
                  <a:schemeClr val="tx1"/>
                </a:solidFill>
                <a:latin typeface="Arial" pitchFamily="34" charset="0"/>
                <a:cs typeface="Arial" pitchFamily="34" charset="0"/>
              </a:rPr>
              <a:t> </a:t>
            </a:r>
            <a:r>
              <a:rPr lang="fr-FR" sz="2000" i="1" dirty="0">
                <a:solidFill>
                  <a:schemeClr val="tx1"/>
                </a:solidFill>
                <a:latin typeface="Arial" pitchFamily="34" charset="0"/>
                <a:cs typeface="Arial" pitchFamily="34" charset="0"/>
              </a:rPr>
              <a:t>(mais pas d’obligation précisée par les textes)</a:t>
            </a:r>
            <a:endParaRPr lang="fr-FR" sz="2000" i="1" dirty="0">
              <a:latin typeface="Arial" pitchFamily="34" charset="0"/>
              <a:cs typeface="Arial" pitchFamily="34" charset="0"/>
            </a:endParaRPr>
          </a:p>
          <a:p>
            <a:endParaRPr lang="fr-FR" dirty="0">
              <a:latin typeface="Arial" pitchFamily="34" charset="0"/>
              <a:cs typeface="Arial" pitchFamily="34" charset="0"/>
            </a:endParaRPr>
          </a:p>
        </p:txBody>
      </p:sp>
      <p:sp>
        <p:nvSpPr>
          <p:cNvPr id="4" name="Espace réservé du numéro de diapositive 3"/>
          <p:cNvSpPr>
            <a:spLocks noGrp="1"/>
          </p:cNvSpPr>
          <p:nvPr>
            <p:ph type="sldNum" idx="10"/>
          </p:nvPr>
        </p:nvSpPr>
        <p:spPr>
          <a:xfrm>
            <a:off x="8172400" y="6248400"/>
            <a:ext cx="720080" cy="431800"/>
          </a:xfrm>
        </p:spPr>
        <p:txBody>
          <a:bodyPr/>
          <a:lstStyle/>
          <a:p>
            <a:pPr>
              <a:defRPr/>
            </a:pPr>
            <a:fld id="{77153F0F-5E24-4A4A-953D-4728DC380E24}" type="slidenum">
              <a:rPr lang="en-GB" altLang="fr-FR" sz="1600" smtClean="0"/>
              <a:pPr>
                <a:defRPr/>
              </a:pPr>
              <a:t>42</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25C13521-DFC3-444D-8D4A-24463CF934F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idx="10"/>
          </p:nvPr>
        </p:nvSpPr>
        <p:spPr>
          <a:xfrm>
            <a:off x="8172400" y="6248400"/>
            <a:ext cx="648072" cy="431800"/>
          </a:xfrm>
        </p:spPr>
        <p:txBody>
          <a:bodyPr/>
          <a:lstStyle/>
          <a:p>
            <a:pPr>
              <a:defRPr/>
            </a:pPr>
            <a:fld id="{CB2155AE-E2B6-4E68-ABCF-8635FF019B1B}" type="slidenum">
              <a:rPr lang="en-GB" altLang="fr-FR" sz="1600" smtClean="0"/>
              <a:pPr>
                <a:defRPr/>
              </a:pPr>
              <a:t>43</a:t>
            </a:fld>
            <a:endParaRPr lang="en-GB" altLang="fr-FR" sz="1600" dirty="0"/>
          </a:p>
        </p:txBody>
      </p:sp>
      <p:sp>
        <p:nvSpPr>
          <p:cNvPr id="6" name="Rectangle 5"/>
          <p:cNvSpPr/>
          <p:nvPr/>
        </p:nvSpPr>
        <p:spPr>
          <a:xfrm>
            <a:off x="1259632" y="620688"/>
            <a:ext cx="7560840" cy="498598"/>
          </a:xfrm>
          <a:prstGeom prst="rect">
            <a:avLst/>
          </a:prstGeom>
          <a:solidFill>
            <a:srgbClr val="002060"/>
          </a:solidFill>
        </p:spPr>
        <p:txBody>
          <a:bodyPr wrap="square">
            <a:spAutoFit/>
          </a:bodyPr>
          <a:lstStyle/>
          <a:p>
            <a:pPr marL="319088" indent="-319088">
              <a:lnSpc>
                <a:spcPct val="110000"/>
              </a:lnSpc>
              <a:buClr>
                <a:srgbClr val="000000"/>
              </a:buClr>
              <a:buSzPct val="100000"/>
              <a:buFont typeface="Times New Roman" pitchFamily="18" charset="0"/>
              <a:buNone/>
            </a:pPr>
            <a:r>
              <a:rPr lang="fr-FR" sz="2400" b="1" dirty="0">
                <a:solidFill>
                  <a:schemeClr val="bg1"/>
                </a:solidFill>
                <a:latin typeface="Arial" pitchFamily="34" charset="0"/>
                <a:cs typeface="Arial" pitchFamily="34" charset="0"/>
              </a:rPr>
              <a:t>Contrats de concession</a:t>
            </a:r>
          </a:p>
        </p:txBody>
      </p:sp>
      <p:sp>
        <p:nvSpPr>
          <p:cNvPr id="7" name="ZoneTexte 6"/>
          <p:cNvSpPr txBox="1"/>
          <p:nvPr/>
        </p:nvSpPr>
        <p:spPr>
          <a:xfrm>
            <a:off x="2699792" y="3140968"/>
            <a:ext cx="5976664" cy="461665"/>
          </a:xfrm>
          <a:prstGeom prst="rect">
            <a:avLst/>
          </a:prstGeom>
          <a:solidFill>
            <a:srgbClr val="002060"/>
          </a:solidFill>
        </p:spPr>
        <p:txBody>
          <a:bodyPr wrap="square" rtlCol="0">
            <a:spAutoFit/>
          </a:bodyPr>
          <a:lstStyle/>
          <a:p>
            <a:r>
              <a:rPr lang="fr-FR" sz="2400" b="1" dirty="0">
                <a:solidFill>
                  <a:schemeClr val="bg1"/>
                </a:solidFill>
                <a:latin typeface="Arial" pitchFamily="34" charset="0"/>
                <a:cs typeface="Arial" pitchFamily="34" charset="0"/>
              </a:rPr>
              <a:t>Conclusion</a:t>
            </a:r>
          </a:p>
        </p:txBody>
      </p:sp>
      <p:sp>
        <p:nvSpPr>
          <p:cNvPr id="8" name="Espace réservé du pied de page 7"/>
          <p:cNvSpPr>
            <a:spLocks noGrp="1"/>
          </p:cNvSpPr>
          <p:nvPr>
            <p:ph type="ftr" sz="quarter" idx="11"/>
          </p:nvPr>
        </p:nvSpPr>
        <p:spPr/>
        <p:txBody>
          <a:bodyPr/>
          <a:lstStyle/>
          <a:p>
            <a:r>
              <a:rPr lang="fr-FR"/>
              <a:t>Les Concessions</a:t>
            </a:r>
          </a:p>
        </p:txBody>
      </p:sp>
      <p:pic>
        <p:nvPicPr>
          <p:cNvPr id="9" name="Image 1">
            <a:extLst>
              <a:ext uri="{FF2B5EF4-FFF2-40B4-BE49-F238E27FC236}">
                <a16:creationId xmlns:a16="http://schemas.microsoft.com/office/drawing/2014/main" id="{4C861E77-833D-4BB7-A4CC-911C3DF4DA2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476672"/>
            <a:ext cx="7643192" cy="504056"/>
          </a:xfrm>
          <a:solidFill>
            <a:srgbClr val="002060"/>
          </a:solidFill>
        </p:spPr>
        <p:txBody>
          <a:bodyPr>
            <a:normAutofit/>
          </a:bodyPr>
          <a:lstStyle/>
          <a:p>
            <a:pPr algn="l"/>
            <a:r>
              <a:rPr lang="fr-FR" sz="2400" b="1" dirty="0">
                <a:solidFill>
                  <a:schemeClr val="bg1"/>
                </a:solidFill>
                <a:latin typeface="Arial" pitchFamily="34" charset="0"/>
                <a:cs typeface="Arial" pitchFamily="34" charset="0"/>
              </a:rPr>
              <a:t>Conclusion</a:t>
            </a:r>
            <a:r>
              <a:rPr lang="fr-FR" sz="2400" b="1" dirty="0">
                <a:latin typeface="Arial" pitchFamily="34" charset="0"/>
                <a:cs typeface="Arial" pitchFamily="34" charset="0"/>
              </a:rPr>
              <a:t> </a:t>
            </a:r>
          </a:p>
        </p:txBody>
      </p:sp>
      <p:sp>
        <p:nvSpPr>
          <p:cNvPr id="3" name="Espace réservé du contenu 2"/>
          <p:cNvSpPr>
            <a:spLocks noGrp="1"/>
          </p:cNvSpPr>
          <p:nvPr>
            <p:ph idx="1"/>
          </p:nvPr>
        </p:nvSpPr>
        <p:spPr/>
        <p:txBody>
          <a:bodyPr/>
          <a:lstStyle/>
          <a:p>
            <a:pPr algn="just">
              <a:lnSpc>
                <a:spcPct val="100000"/>
              </a:lnSpc>
              <a:buFont typeface="Arial" pitchFamily="34" charset="0"/>
              <a:buChar char="•"/>
            </a:pPr>
            <a:r>
              <a:rPr lang="fr-FR" sz="2200" b="1" dirty="0">
                <a:solidFill>
                  <a:srgbClr val="002060"/>
                </a:solidFill>
                <a:latin typeface="Arial" pitchFamily="34" charset="0"/>
                <a:cs typeface="Arial" pitchFamily="34" charset="0"/>
              </a:rPr>
              <a:t>Les règles concernant les contrats de concession sont évidemment beaucoup plus nombreuses et précises </a:t>
            </a:r>
            <a:r>
              <a:rPr lang="fr-FR" sz="2200" dirty="0">
                <a:solidFill>
                  <a:srgbClr val="002060"/>
                </a:solidFill>
                <a:latin typeface="Arial" pitchFamily="34" charset="0"/>
                <a:cs typeface="Arial" pitchFamily="34" charset="0"/>
              </a:rPr>
              <a:t>que celles qui existaient antérieurement.</a:t>
            </a:r>
          </a:p>
          <a:p>
            <a:pPr algn="just">
              <a:lnSpc>
                <a:spcPct val="100000"/>
              </a:lnSpc>
              <a:buFont typeface="Arial" pitchFamily="34" charset="0"/>
              <a:buChar char="•"/>
            </a:pPr>
            <a:r>
              <a:rPr lang="fr-FR" sz="2200" dirty="0">
                <a:latin typeface="Arial" pitchFamily="34" charset="0"/>
                <a:cs typeface="Arial" pitchFamily="34" charset="0"/>
              </a:rPr>
              <a:t> Certaines d’entre elles ne sont d’ailleurs pas sans rappeler pour partie les DSP et pour partie, le code des marchés publics. </a:t>
            </a:r>
          </a:p>
          <a:p>
            <a:pPr algn="just">
              <a:lnSpc>
                <a:spcPct val="100000"/>
              </a:lnSpc>
              <a:buFont typeface="Arial" pitchFamily="34" charset="0"/>
              <a:buChar char="•"/>
            </a:pPr>
            <a:r>
              <a:rPr lang="fr-FR" sz="2200" dirty="0">
                <a:latin typeface="Arial" pitchFamily="34" charset="0"/>
                <a:cs typeface="Arial" pitchFamily="34" charset="0"/>
              </a:rPr>
              <a:t>Néanmoins, elles restent </a:t>
            </a:r>
            <a:r>
              <a:rPr lang="fr-FR" sz="2200" b="1" dirty="0">
                <a:latin typeface="Arial" pitchFamily="34" charset="0"/>
                <a:cs typeface="Arial" pitchFamily="34" charset="0"/>
              </a:rPr>
              <a:t>relativement concises et empreintes de souplesse</a:t>
            </a:r>
            <a:r>
              <a:rPr lang="fr-FR" sz="2200" dirty="0">
                <a:latin typeface="Arial" pitchFamily="34" charset="0"/>
                <a:cs typeface="Arial" pitchFamily="34" charset="0"/>
              </a:rPr>
              <a:t>, préservant notamment la possibilité d’une négociation des offres.</a:t>
            </a:r>
          </a:p>
          <a:p>
            <a:pPr marL="0" indent="0" algn="just">
              <a:lnSpc>
                <a:spcPct val="100000"/>
              </a:lnSpc>
              <a:buNone/>
            </a:pPr>
            <a:endParaRPr lang="fr-FR" sz="2400" dirty="0">
              <a:latin typeface="Arial" pitchFamily="34" charset="0"/>
              <a:cs typeface="Arial" pitchFamily="34" charset="0"/>
            </a:endParaRPr>
          </a:p>
          <a:p>
            <a:pPr>
              <a:lnSpc>
                <a:spcPct val="100000"/>
              </a:lnSpc>
            </a:pPr>
            <a:endParaRPr lang="fr-FR" dirty="0"/>
          </a:p>
        </p:txBody>
      </p:sp>
      <p:sp>
        <p:nvSpPr>
          <p:cNvPr id="4" name="Espace réservé du numéro de diapositive 3"/>
          <p:cNvSpPr>
            <a:spLocks noGrp="1"/>
          </p:cNvSpPr>
          <p:nvPr>
            <p:ph type="sldNum" idx="10"/>
          </p:nvPr>
        </p:nvSpPr>
        <p:spPr>
          <a:xfrm>
            <a:off x="7956376" y="6248400"/>
            <a:ext cx="705024" cy="431800"/>
          </a:xfrm>
        </p:spPr>
        <p:txBody>
          <a:bodyPr/>
          <a:lstStyle/>
          <a:p>
            <a:pPr>
              <a:defRPr/>
            </a:pPr>
            <a:fld id="{77153F0F-5E24-4A4A-953D-4728DC380E24}" type="slidenum">
              <a:rPr lang="en-GB" altLang="fr-FR" sz="1600" smtClean="0"/>
              <a:pPr>
                <a:defRPr/>
              </a:pPr>
              <a:t>44</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21CE90C4-4FD5-41C6-8C2A-E9372B70D4C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3DC673-786C-4A27-8790-771733E06900}"/>
              </a:ext>
            </a:extLst>
          </p:cNvPr>
          <p:cNvSpPr>
            <a:spLocks noGrp="1"/>
          </p:cNvSpPr>
          <p:nvPr>
            <p:ph type="title"/>
          </p:nvPr>
        </p:nvSpPr>
        <p:spPr>
          <a:xfrm>
            <a:off x="457200" y="274638"/>
            <a:ext cx="8229600" cy="457199"/>
          </a:xfrm>
          <a:solidFill>
            <a:srgbClr val="002060"/>
          </a:solidFill>
        </p:spPr>
        <p:txBody>
          <a:bodyPr>
            <a:noAutofit/>
          </a:bodyPr>
          <a:lstStyle/>
          <a:p>
            <a:r>
              <a:rPr lang="fr-FR" sz="2400" b="1" dirty="0">
                <a:solidFill>
                  <a:schemeClr val="bg1"/>
                </a:solidFill>
                <a:latin typeface="Arial" panose="020B0604020202020204" pitchFamily="34" charset="0"/>
                <a:cs typeface="Arial" panose="020B0604020202020204" pitchFamily="34" charset="0"/>
              </a:rPr>
              <a:t>Les fiches sur les contrats de concession</a:t>
            </a:r>
          </a:p>
        </p:txBody>
      </p:sp>
      <p:sp>
        <p:nvSpPr>
          <p:cNvPr id="3" name="Espace réservé du contenu 2">
            <a:extLst>
              <a:ext uri="{FF2B5EF4-FFF2-40B4-BE49-F238E27FC236}">
                <a16:creationId xmlns:a16="http://schemas.microsoft.com/office/drawing/2014/main" id="{4F000589-763A-4A2A-8439-998FFA4D74A4}"/>
              </a:ext>
            </a:extLst>
          </p:cNvPr>
          <p:cNvSpPr>
            <a:spLocks noGrp="1"/>
          </p:cNvSpPr>
          <p:nvPr>
            <p:ph idx="1"/>
          </p:nvPr>
        </p:nvSpPr>
        <p:spPr>
          <a:xfrm>
            <a:off x="0" y="1090051"/>
            <a:ext cx="8861648" cy="5631424"/>
          </a:xfrm>
        </p:spPr>
        <p:txBody>
          <a:bodyPr>
            <a:normAutofit/>
          </a:bodyPr>
          <a:lstStyle/>
          <a:p>
            <a:pPr indent="-250825" algn="just">
              <a:defRPr/>
            </a:pPr>
            <a:r>
              <a:rPr lang="fr-FR" sz="2400" b="1" dirty="0">
                <a:solidFill>
                  <a:srgbClr val="002060"/>
                </a:solidFill>
                <a:latin typeface="Arial" panose="020B0604020202020204" pitchFamily="34" charset="0"/>
                <a:cs typeface="Arial" panose="020B0604020202020204" pitchFamily="34" charset="0"/>
              </a:rPr>
              <a:t>  Les fiches de la Daj sur les contrats de concession</a:t>
            </a:r>
            <a:endParaRPr lang="fr-FR" altLang="fr-FR" sz="2400" b="1" dirty="0">
              <a:solidFill>
                <a:srgbClr val="002060"/>
              </a:solidFill>
              <a:latin typeface="Arial" panose="020B0604020202020204" pitchFamily="34" charset="0"/>
              <a:cs typeface="Arial" panose="020B0604020202020204" pitchFamily="34" charset="0"/>
            </a:endParaRPr>
          </a:p>
          <a:p>
            <a:pPr marL="628650" indent="-274638" algn="just">
              <a:buFont typeface="Arial" panose="020B0604020202020204" pitchFamily="34" charset="0"/>
              <a:buChar char="-"/>
              <a:defRPr/>
            </a:pPr>
            <a:r>
              <a:rPr lang="fr-FR" altLang="fr-FR" sz="2000" u="sng" dirty="0">
                <a:hlinkClick r:id="rId2">
                  <a:extLst>
                    <a:ext uri="{A12FA001-AC4F-418D-AE19-62706E023703}">
                      <ahyp:hlinkClr xmlns:ahyp="http://schemas.microsoft.com/office/drawing/2018/hyperlinkcolor" val="tx"/>
                    </a:ext>
                  </a:extLst>
                </a:hlinkClick>
              </a:rPr>
              <a:t>Détermination de la valeur estimée et de la durée des contrats de concession</a:t>
            </a:r>
            <a:endParaRPr lang="fr-FR" altLang="fr-FR" sz="2000" u="sng" dirty="0"/>
          </a:p>
          <a:p>
            <a:pPr marL="628650" indent="-274638" algn="just">
              <a:buFont typeface="Arial" panose="020B0604020202020204" pitchFamily="34" charset="0"/>
              <a:buChar char="-"/>
              <a:defRPr/>
            </a:pPr>
            <a:r>
              <a:rPr lang="fr-FR" altLang="fr-FR" sz="2000" u="sng" dirty="0">
                <a:hlinkClick r:id="rId3">
                  <a:extLst>
                    <a:ext uri="{A12FA001-AC4F-418D-AE19-62706E023703}">
                      <ahyp:hlinkClr xmlns:ahyp="http://schemas.microsoft.com/office/drawing/2018/hyperlinkcolor" val="tx"/>
                    </a:ext>
                  </a:extLst>
                </a:hlinkClick>
              </a:rPr>
              <a:t>Les modalités de mise en concurrence des contrats de concession</a:t>
            </a:r>
            <a:endParaRPr lang="fr-FR" altLang="fr-FR" sz="2000" u="sng" dirty="0"/>
          </a:p>
          <a:p>
            <a:pPr marL="628650" indent="-274638" algn="just">
              <a:buFont typeface="Arial" panose="020B0604020202020204" pitchFamily="34" charset="0"/>
              <a:buChar char="-"/>
              <a:defRPr/>
            </a:pPr>
            <a:r>
              <a:rPr lang="fr-FR" altLang="fr-FR" sz="2000" u="sng" dirty="0">
                <a:hlinkClick r:id="rId4">
                  <a:extLst>
                    <a:ext uri="{A12FA001-AC4F-418D-AE19-62706E023703}">
                      <ahyp:hlinkClr xmlns:ahyp="http://schemas.microsoft.com/office/drawing/2018/hyperlinkcolor" val="tx"/>
                    </a:ext>
                  </a:extLst>
                </a:hlinkClick>
              </a:rPr>
              <a:t>Les modalités de publicité applicables à la passation des contrats de concession</a:t>
            </a:r>
            <a:endParaRPr lang="fr-FR" altLang="fr-FR" sz="2000" u="sng" dirty="0"/>
          </a:p>
          <a:p>
            <a:pPr indent="287338" algn="just">
              <a:buFont typeface="Arial" panose="020B0604020202020204" pitchFamily="34" charset="0"/>
              <a:buNone/>
              <a:defRPr/>
            </a:pPr>
            <a:r>
              <a:rPr lang="fr-FR" altLang="fr-FR" sz="1800" i="1" dirty="0">
                <a:latin typeface="Arial" panose="020B0604020202020204" pitchFamily="34" charset="0"/>
                <a:cs typeface="Arial" panose="020B0604020202020204" pitchFamily="34" charset="0"/>
                <a:hlinkClick r:id="rId5"/>
              </a:rPr>
              <a:t>www.economie.gouv.fr/daj/marches-publics</a:t>
            </a:r>
            <a:endParaRPr lang="fr-FR" altLang="fr-FR" sz="1800" i="1" dirty="0">
              <a:latin typeface="Arial" panose="020B0604020202020204" pitchFamily="34" charset="0"/>
              <a:cs typeface="Arial" panose="020B0604020202020204" pitchFamily="34" charset="0"/>
            </a:endParaRPr>
          </a:p>
          <a:p>
            <a:pPr indent="287338" algn="just">
              <a:buFont typeface="Arial" panose="020B0604020202020204" pitchFamily="34" charset="0"/>
              <a:buNone/>
              <a:defRPr/>
            </a:pPr>
            <a:endParaRPr lang="fr-FR" altLang="fr-FR" sz="1200" i="1" dirty="0">
              <a:latin typeface="Arial" panose="020B0604020202020204" pitchFamily="34" charset="0"/>
              <a:cs typeface="Arial" panose="020B0604020202020204" pitchFamily="34" charset="0"/>
            </a:endParaRPr>
          </a:p>
          <a:p>
            <a:pPr marL="628650" indent="-446088" algn="just">
              <a:defRPr/>
            </a:pPr>
            <a:r>
              <a:rPr lang="fr-FR" sz="2400" b="1" dirty="0">
                <a:solidFill>
                  <a:srgbClr val="002060"/>
                </a:solidFill>
                <a:latin typeface="Arial" panose="020B0604020202020204" pitchFamily="34" charset="0"/>
                <a:cs typeface="Arial" panose="020B0604020202020204" pitchFamily="34" charset="0"/>
              </a:rPr>
              <a:t>Les documents disponibles sur le site de l’Association des acheteurs publics </a:t>
            </a:r>
            <a:r>
              <a:rPr lang="fr-FR" sz="20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6"/>
              </a:rPr>
              <a:t>http://www.aapasso.fr</a:t>
            </a:r>
            <a:endParaRPr lang="fr-FR" sz="2000" dirty="0">
              <a:effectLst/>
              <a:latin typeface="Arial" panose="020B0604020202020204" pitchFamily="34" charset="0"/>
              <a:ea typeface="Calibri" panose="020F0502020204030204" pitchFamily="34" charset="0"/>
              <a:cs typeface="Arial" panose="020B0604020202020204" pitchFamily="34" charset="0"/>
            </a:endParaRPr>
          </a:p>
          <a:p>
            <a:pPr marL="555625" indent="-285750" algn="just">
              <a:buFontTx/>
              <a:buChar char="-"/>
              <a:tabLst>
                <a:tab pos="809625" algn="l"/>
              </a:tabLst>
              <a:defRPr/>
            </a:pPr>
            <a:r>
              <a:rPr lang="fr-FR" altLang="fr-FR" sz="1800" dirty="0">
                <a:latin typeface="Arial" panose="020B0604020202020204" pitchFamily="34" charset="0"/>
                <a:cs typeface="Arial" panose="020B0604020202020204" pitchFamily="34" charset="0"/>
              </a:rPr>
              <a:t>La fiche de l’AAP </a:t>
            </a:r>
            <a:r>
              <a:rPr lang="fr-FR" sz="1800" u="none" strike="noStrike" baseline="0" dirty="0">
                <a:latin typeface="Arial" panose="020B0604020202020204" pitchFamily="34" charset="0"/>
                <a:cs typeface="Arial" panose="020B0604020202020204" pitchFamily="34" charset="0"/>
              </a:rPr>
              <a:t>concernant la procédure pour les contrats de concession</a:t>
            </a:r>
          </a:p>
          <a:p>
            <a:pPr marL="555625" indent="-285750" algn="just">
              <a:buFontTx/>
              <a:buChar char="-"/>
              <a:tabLst>
                <a:tab pos="809625" algn="l"/>
              </a:tabLst>
              <a:defRPr/>
            </a:pPr>
            <a:r>
              <a:rPr lang="fr-FR" sz="1800" dirty="0">
                <a:latin typeface="Arial" panose="020B0604020202020204" pitchFamily="34" charset="0"/>
                <a:cs typeface="Arial" panose="020B0604020202020204" pitchFamily="34" charset="0"/>
              </a:rPr>
              <a:t>Le diaporama sur les concessions</a:t>
            </a:r>
            <a:endParaRPr lang="fr-FR" sz="1800" u="none" strike="noStrike" baseline="0" dirty="0">
              <a:latin typeface="Arial" panose="020B0604020202020204" pitchFamily="34" charset="0"/>
              <a:cs typeface="Arial" panose="020B0604020202020204" pitchFamily="34" charset="0"/>
            </a:endParaRPr>
          </a:p>
          <a:p>
            <a:pPr marL="533400" indent="-263525" algn="just">
              <a:buNone/>
              <a:tabLst>
                <a:tab pos="809625" algn="l"/>
              </a:tabLst>
              <a:defRPr/>
            </a:pPr>
            <a:r>
              <a:rPr lang="fr-FR" sz="1800" i="1" dirty="0">
                <a:solidFill>
                  <a:srgbClr val="0000FF"/>
                </a:solidFill>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Guide des modifications des contrats de la commande publique réalisée dans le  cadre d’un partenariat entre l’AAP et  le MEDEF</a:t>
            </a:r>
            <a:endParaRPr lang="fr-FR" dirty="0"/>
          </a:p>
        </p:txBody>
      </p:sp>
      <p:sp>
        <p:nvSpPr>
          <p:cNvPr id="4" name="Espace réservé du pied de page 3">
            <a:extLst>
              <a:ext uri="{FF2B5EF4-FFF2-40B4-BE49-F238E27FC236}">
                <a16:creationId xmlns:a16="http://schemas.microsoft.com/office/drawing/2014/main" id="{ECDB0414-524B-4C51-B617-432CB0955C71}"/>
              </a:ext>
            </a:extLst>
          </p:cNvPr>
          <p:cNvSpPr>
            <a:spLocks noGrp="1"/>
          </p:cNvSpPr>
          <p:nvPr>
            <p:ph type="ftr" sz="quarter" idx="11"/>
          </p:nvPr>
        </p:nvSpPr>
        <p:spPr/>
        <p:txBody>
          <a:bodyPr/>
          <a:lstStyle/>
          <a:p>
            <a:r>
              <a:rPr lang="fr-FR"/>
              <a:t>Les Concessions</a:t>
            </a:r>
          </a:p>
        </p:txBody>
      </p:sp>
      <p:sp>
        <p:nvSpPr>
          <p:cNvPr id="5" name="Espace réservé du numéro de diapositive 4">
            <a:extLst>
              <a:ext uri="{FF2B5EF4-FFF2-40B4-BE49-F238E27FC236}">
                <a16:creationId xmlns:a16="http://schemas.microsoft.com/office/drawing/2014/main" id="{C70984F4-70D2-4E11-9457-7CFBBB667086}"/>
              </a:ext>
            </a:extLst>
          </p:cNvPr>
          <p:cNvSpPr>
            <a:spLocks noGrp="1"/>
          </p:cNvSpPr>
          <p:nvPr>
            <p:ph type="sldNum" sz="quarter" idx="12"/>
          </p:nvPr>
        </p:nvSpPr>
        <p:spPr/>
        <p:txBody>
          <a:bodyPr/>
          <a:lstStyle/>
          <a:p>
            <a:fld id="{D15F0B4D-65A7-442B-B1DE-E21077D8CAA1}" type="slidenum">
              <a:rPr lang="fr-FR" smtClean="0"/>
              <a:pPr/>
              <a:t>45</a:t>
            </a:fld>
            <a:endParaRPr lang="fr-FR"/>
          </a:p>
        </p:txBody>
      </p:sp>
      <p:pic>
        <p:nvPicPr>
          <p:cNvPr id="6" name="Image 1">
            <a:extLst>
              <a:ext uri="{FF2B5EF4-FFF2-40B4-BE49-F238E27FC236}">
                <a16:creationId xmlns:a16="http://schemas.microsoft.com/office/drawing/2014/main" id="{84AAA22F-AAC9-48E0-A674-5FABB8A483E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98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re 1"/>
          <p:cNvSpPr>
            <a:spLocks noGrp="1"/>
          </p:cNvSpPr>
          <p:nvPr>
            <p:ph type="title"/>
          </p:nvPr>
        </p:nvSpPr>
        <p:spPr>
          <a:xfrm>
            <a:off x="827585" y="188639"/>
            <a:ext cx="7819528" cy="648073"/>
          </a:xfrm>
          <a:solidFill>
            <a:srgbClr val="002060"/>
          </a:solidFill>
        </p:spPr>
        <p:txBody>
          <a:bodyPr>
            <a:noAutofit/>
          </a:bodyPr>
          <a:lstStyle/>
          <a:p>
            <a:pPr algn="l"/>
            <a:br>
              <a:rPr lang="fr-FR" sz="2400" b="1" dirty="0">
                <a:solidFill>
                  <a:schemeClr val="bg1"/>
                </a:solidFill>
                <a:latin typeface="Arial" charset="0"/>
              </a:rPr>
            </a:br>
            <a:br>
              <a:rPr lang="fr-FR" sz="2400" b="1" dirty="0">
                <a:solidFill>
                  <a:schemeClr val="bg1"/>
                </a:solidFill>
                <a:latin typeface="Arial" charset="0"/>
              </a:rPr>
            </a:br>
            <a:r>
              <a:rPr lang="fr-FR" sz="2400" b="1" dirty="0">
                <a:solidFill>
                  <a:schemeClr val="bg1"/>
                </a:solidFill>
                <a:latin typeface="Arial" charset="0"/>
              </a:rPr>
              <a:t>La directive concessions : les principes</a:t>
            </a:r>
            <a:br>
              <a:rPr lang="fr-FR" sz="2400" b="1" dirty="0">
                <a:solidFill>
                  <a:schemeClr val="bg1"/>
                </a:solidFill>
                <a:latin typeface="Arial" charset="0"/>
              </a:rPr>
            </a:br>
            <a:br>
              <a:rPr lang="fr-FR" sz="2400" b="1" dirty="0">
                <a:solidFill>
                  <a:schemeClr val="bg1"/>
                </a:solidFill>
                <a:latin typeface="Arial" charset="0"/>
              </a:rPr>
            </a:br>
            <a:endParaRPr lang="fr-FR" sz="2400" b="1" dirty="0">
              <a:solidFill>
                <a:schemeClr val="bg1"/>
              </a:solidFill>
              <a:latin typeface="Arial Narrow" pitchFamily="34" charset="0"/>
            </a:endParaRPr>
          </a:p>
        </p:txBody>
      </p:sp>
      <p:sp>
        <p:nvSpPr>
          <p:cNvPr id="75779" name="Espace réservé du contenu 2"/>
          <p:cNvSpPr>
            <a:spLocks noGrp="1"/>
          </p:cNvSpPr>
          <p:nvPr>
            <p:ph idx="1"/>
          </p:nvPr>
        </p:nvSpPr>
        <p:spPr>
          <a:xfrm>
            <a:off x="334563" y="1335137"/>
            <a:ext cx="8496300" cy="4522788"/>
          </a:xfrm>
        </p:spPr>
        <p:txBody>
          <a:bodyPr/>
          <a:lstStyle/>
          <a:p>
            <a:pPr algn="just">
              <a:lnSpc>
                <a:spcPct val="100000"/>
              </a:lnSpc>
              <a:buFont typeface="Wingdings" pitchFamily="2" charset="2"/>
              <a:buChar char="§"/>
            </a:pPr>
            <a:r>
              <a:rPr lang="fr-FR" sz="2200" b="1" dirty="0">
                <a:solidFill>
                  <a:srgbClr val="002060"/>
                </a:solidFill>
                <a:latin typeface="Arial" pitchFamily="34" charset="0"/>
                <a:cs typeface="Arial" pitchFamily="34" charset="0"/>
              </a:rPr>
              <a:t>Les principes : Une liberté dans la décision du mode de gestion </a:t>
            </a:r>
            <a:r>
              <a:rPr lang="fr-FR" sz="2000" dirty="0">
                <a:latin typeface="Arial" pitchFamily="34" charset="0"/>
                <a:cs typeface="Arial" pitchFamily="34" charset="0"/>
              </a:rPr>
              <a:t>que les pouvoirs adjudicateurs et les entités adjudicatrices jugent le plus approprié pour l’exécution des travaux ou de prestation de services mais un encadrement de la liberté du choix.</a:t>
            </a:r>
          </a:p>
          <a:p>
            <a:pPr algn="just">
              <a:lnSpc>
                <a:spcPct val="100000"/>
              </a:lnSpc>
              <a:buFont typeface="Wingdings" pitchFamily="2" charset="2"/>
              <a:buChar char="§"/>
            </a:pPr>
            <a:r>
              <a:rPr lang="fr-FR" sz="2200" b="1" dirty="0">
                <a:solidFill>
                  <a:srgbClr val="002060"/>
                </a:solidFill>
                <a:latin typeface="Arial" pitchFamily="34" charset="0"/>
                <a:cs typeface="Arial" pitchFamily="34" charset="0"/>
              </a:rPr>
              <a:t>L’information sur les critères de sélection des candidats</a:t>
            </a:r>
          </a:p>
          <a:p>
            <a:pPr algn="just">
              <a:lnSpc>
                <a:spcPct val="100000"/>
              </a:lnSpc>
              <a:buFont typeface="Wingdings" pitchFamily="2" charset="2"/>
              <a:buChar char="§"/>
            </a:pPr>
            <a:r>
              <a:rPr lang="fr-FR" sz="2200" b="1" dirty="0">
                <a:solidFill>
                  <a:srgbClr val="002060"/>
                </a:solidFill>
                <a:latin typeface="Arial" pitchFamily="34" charset="0"/>
                <a:cs typeface="Arial" pitchFamily="34" charset="0"/>
              </a:rPr>
              <a:t>Une rigueur nouvelle </a:t>
            </a:r>
            <a:r>
              <a:rPr lang="fr-FR" sz="2200" dirty="0">
                <a:latin typeface="Arial" pitchFamily="34" charset="0"/>
                <a:cs typeface="Arial" pitchFamily="34" charset="0"/>
              </a:rPr>
              <a:t>dans la détermination et la portée des critères d’attribution</a:t>
            </a:r>
          </a:p>
          <a:p>
            <a:pPr algn="just">
              <a:lnSpc>
                <a:spcPct val="100000"/>
              </a:lnSpc>
              <a:buFont typeface="Wingdings" pitchFamily="2" charset="2"/>
              <a:buChar char="§"/>
            </a:pPr>
            <a:r>
              <a:rPr lang="fr-FR" sz="2200" b="1" dirty="0">
                <a:solidFill>
                  <a:srgbClr val="002060"/>
                </a:solidFill>
                <a:latin typeface="Arial" pitchFamily="34" charset="0"/>
                <a:cs typeface="Arial" pitchFamily="34" charset="0"/>
              </a:rPr>
              <a:t>Le principe de l’intuitu personae objectivé</a:t>
            </a:r>
          </a:p>
          <a:p>
            <a:pPr algn="just">
              <a:lnSpc>
                <a:spcPct val="100000"/>
              </a:lnSpc>
              <a:buFont typeface="Wingdings" pitchFamily="2" charset="2"/>
              <a:buChar char="§"/>
            </a:pPr>
            <a:r>
              <a:rPr lang="fr-FR" sz="2200" b="1" dirty="0">
                <a:solidFill>
                  <a:srgbClr val="002060"/>
                </a:solidFill>
                <a:latin typeface="Arial" pitchFamily="34" charset="0"/>
                <a:cs typeface="Arial" pitchFamily="34" charset="0"/>
              </a:rPr>
              <a:t>Les principes généraux : </a:t>
            </a:r>
            <a:r>
              <a:rPr lang="fr-FR" sz="1900" dirty="0">
                <a:latin typeface="Arial" pitchFamily="34" charset="0"/>
                <a:cs typeface="Arial" pitchFamily="34" charset="0"/>
              </a:rPr>
              <a:t>permettre la lutte contre la fraude, le favoritisme et la corruption, prévenir, détecter et corriger de manière efficace les conflits d’intérêt, ouvrir les concessions à des opérateurs plus nombreux, garantir l’égalité de traitement des candidats.</a:t>
            </a:r>
          </a:p>
        </p:txBody>
      </p:sp>
      <p:sp>
        <p:nvSpPr>
          <p:cNvPr id="5" name="Espace réservé du numéro de diapositive 4"/>
          <p:cNvSpPr>
            <a:spLocks noGrp="1"/>
          </p:cNvSpPr>
          <p:nvPr>
            <p:ph type="sldNum" idx="10"/>
          </p:nvPr>
        </p:nvSpPr>
        <p:spPr>
          <a:xfrm>
            <a:off x="8316416" y="6248400"/>
            <a:ext cx="504056" cy="431800"/>
          </a:xfrm>
        </p:spPr>
        <p:txBody>
          <a:bodyPr/>
          <a:lstStyle/>
          <a:p>
            <a:pPr>
              <a:defRPr/>
            </a:pPr>
            <a:fld id="{77153F0F-5E24-4A4A-953D-4728DC380E24}" type="slidenum">
              <a:rPr lang="en-GB" altLang="fr-FR" sz="1600" smtClean="0"/>
              <a:pPr>
                <a:defRPr/>
              </a:pPr>
              <a:t>5</a:t>
            </a:fld>
            <a:endParaRPr lang="en-GB" altLang="fr-FR" sz="1600" dirty="0"/>
          </a:p>
        </p:txBody>
      </p:sp>
      <p:sp>
        <p:nvSpPr>
          <p:cNvPr id="6" name="Espace réservé du pied de page 5"/>
          <p:cNvSpPr>
            <a:spLocks noGrp="1"/>
          </p:cNvSpPr>
          <p:nvPr>
            <p:ph type="ftr" sz="quarter" idx="11"/>
          </p:nvPr>
        </p:nvSpPr>
        <p:spPr/>
        <p:txBody>
          <a:bodyPr/>
          <a:lstStyle/>
          <a:p>
            <a:r>
              <a:rPr lang="fr-FR"/>
              <a:t>Les Concessions</a:t>
            </a:r>
          </a:p>
        </p:txBody>
      </p:sp>
      <p:pic>
        <p:nvPicPr>
          <p:cNvPr id="7" name="Image 1">
            <a:extLst>
              <a:ext uri="{FF2B5EF4-FFF2-40B4-BE49-F238E27FC236}">
                <a16:creationId xmlns:a16="http://schemas.microsoft.com/office/drawing/2014/main" id="{AAFF8197-17EE-4670-B252-93B566E59DF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77F482-94BE-4788-AE7D-E1129E551D0D}"/>
              </a:ext>
            </a:extLst>
          </p:cNvPr>
          <p:cNvSpPr>
            <a:spLocks noGrp="1"/>
          </p:cNvSpPr>
          <p:nvPr>
            <p:ph type="title"/>
          </p:nvPr>
        </p:nvSpPr>
        <p:spPr>
          <a:xfrm>
            <a:off x="457200" y="274638"/>
            <a:ext cx="8364100" cy="457199"/>
          </a:xfrm>
          <a:solidFill>
            <a:srgbClr val="002060"/>
          </a:solidFill>
        </p:spPr>
        <p:txBody>
          <a:bodyPr>
            <a:noAutofit/>
          </a:bodyPr>
          <a:lstStyle/>
          <a:p>
            <a:pPr algn="l"/>
            <a:r>
              <a:rPr lang="fr-FR" sz="2400" b="1" dirty="0">
                <a:solidFill>
                  <a:schemeClr val="bg1"/>
                </a:solidFill>
                <a:latin typeface="Arial" panose="020B0604020202020204" pitchFamily="34" charset="0"/>
                <a:cs typeface="Arial" panose="020B0604020202020204" pitchFamily="34" charset="0"/>
              </a:rPr>
              <a:t>Distinction </a:t>
            </a:r>
            <a:r>
              <a:rPr lang="fr-FR"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marchés publics et contrats de concession </a:t>
            </a:r>
            <a:endParaRPr lang="fr-FR" sz="2400" b="1" dirty="0">
              <a:solidFill>
                <a:schemeClr val="bg1"/>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67A49630-E435-4D45-99E3-78F15A5D1DC7}"/>
              </a:ext>
            </a:extLst>
          </p:cNvPr>
          <p:cNvSpPr>
            <a:spLocks noGrp="1"/>
          </p:cNvSpPr>
          <p:nvPr>
            <p:ph idx="1"/>
          </p:nvPr>
        </p:nvSpPr>
        <p:spPr>
          <a:xfrm>
            <a:off x="107504" y="908720"/>
            <a:ext cx="8713796" cy="5595649"/>
          </a:xfrm>
        </p:spPr>
        <p:txBody>
          <a:bodyPr>
            <a:normAutofit fontScale="77500" lnSpcReduction="20000"/>
          </a:bodyPr>
          <a:lstStyle/>
          <a:p>
            <a:pPr algn="just">
              <a:lnSpc>
                <a:spcPct val="107000"/>
              </a:lnSpc>
              <a:spcAft>
                <a:spcPts val="800"/>
              </a:spcAft>
            </a:pPr>
            <a:r>
              <a:rPr lang="fr-FR" sz="22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Les marchés publics et les contrats de concession sont deux types de contrats administratifs définis par le code de la commande publique.</a:t>
            </a:r>
            <a:endParaRPr lang="fr-FR" sz="2200"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fr-FR" sz="22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Les</a:t>
            </a:r>
            <a:r>
              <a:rPr lang="fr-FR" sz="22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lang="fr-FR" sz="22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marchés publics</a:t>
            </a:r>
            <a:r>
              <a:rPr lang="fr-FR" sz="22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lang="fr-FR" sz="2200" dirty="0">
                <a:effectLst/>
                <a:latin typeface="Arial" panose="020B0604020202020204" pitchFamily="34" charset="0"/>
                <a:ea typeface="Times New Roman" panose="02020603050405020304" pitchFamily="18" charset="0"/>
                <a:cs typeface="Arial" panose="020B0604020202020204" pitchFamily="34" charset="0"/>
              </a:rPr>
              <a:t>permettent à l’administration de recourir à une personne publique ou privée pour répondre à ses besoins en matière de travaux, de fournitures ou de services, en échange d’un prix qu’elle acquitte.</a:t>
            </a:r>
          </a:p>
          <a:p>
            <a:pPr marL="342900" lvl="0" indent="-342900" algn="just">
              <a:lnSpc>
                <a:spcPct val="107000"/>
              </a:lnSpc>
              <a:spcAft>
                <a:spcPts val="800"/>
              </a:spcAft>
              <a:buSzPts val="1000"/>
              <a:buFont typeface="Symbol" panose="05050102010706020507" pitchFamily="18" charset="2"/>
              <a:buChar char=""/>
              <a:tabLst>
                <a:tab pos="457200" algn="l"/>
              </a:tabLst>
            </a:pPr>
            <a:r>
              <a:rPr lang="fr-FR" sz="22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Les contrats de concession</a:t>
            </a:r>
            <a:r>
              <a:rPr lang="fr-FR" sz="22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 </a:t>
            </a:r>
            <a:r>
              <a:rPr lang="fr-FR" sz="2200" dirty="0">
                <a:effectLst/>
                <a:latin typeface="Arial" panose="020B0604020202020204" pitchFamily="34" charset="0"/>
                <a:ea typeface="Times New Roman" panose="02020603050405020304" pitchFamily="18" charset="0"/>
                <a:cs typeface="Arial" panose="020B0604020202020204" pitchFamily="34" charset="0"/>
              </a:rPr>
              <a:t>sont des contrats administratifs par lesquels une personne morale de droit public confie à une personne publique – ou privée –, la gestion de travaux ou services dont elle a la responsabilité pour une durée limitée. Le bénéficiaire de la concession peut être chargé de construire des ouvrages ou d’acquérir des biens nécessaires au service. Contrairement aux marchés, il n’est pas rémunéré par un prix versé par l’administration, mais par les recettes d’exploitation du service, complété </a:t>
            </a:r>
            <a:r>
              <a:rPr lang="fr-FR" sz="2200" b="0" u="none" strike="noStrike" cap="none" dirty="0">
                <a:latin typeface="Arial" panose="020B0604020202020204" pitchFamily="34" charset="0"/>
                <a:cs typeface="Arial" panose="020B0604020202020204" pitchFamily="34" charset="0"/>
                <a:sym typeface="Arial"/>
              </a:rPr>
              <a:t>le cas échéant par un prix p</a:t>
            </a:r>
            <a:r>
              <a:rPr lang="fr-FR" sz="2200" dirty="0">
                <a:latin typeface="Arial" panose="020B0604020202020204" pitchFamily="34" charset="0"/>
                <a:cs typeface="Arial" panose="020B0604020202020204" pitchFamily="34" charset="0"/>
              </a:rPr>
              <a:t>ayé par l’autorité concédante</a:t>
            </a:r>
            <a:r>
              <a:rPr lang="fr-FR" sz="2200" dirty="0">
                <a:effectLst/>
                <a:latin typeface="Arial" panose="020B0604020202020204" pitchFamily="34" charset="0"/>
                <a:ea typeface="Times New Roman" panose="02020603050405020304" pitchFamily="18" charset="0"/>
                <a:cs typeface="Arial" panose="020B0604020202020204" pitchFamily="34" charset="0"/>
              </a:rPr>
              <a:t>.</a:t>
            </a:r>
          </a:p>
          <a:p>
            <a:pPr marL="357188" lvl="0" indent="0" algn="just">
              <a:lnSpc>
                <a:spcPct val="120000"/>
              </a:lnSpc>
              <a:spcBef>
                <a:spcPts val="0"/>
              </a:spcBef>
              <a:buSzPts val="1000"/>
              <a:buNone/>
              <a:tabLst>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On distingue : </a:t>
            </a:r>
          </a:p>
          <a:p>
            <a:pPr marL="700088" lvl="0" algn="just">
              <a:lnSpc>
                <a:spcPct val="120000"/>
              </a:lnSpc>
              <a:spcBef>
                <a:spcPts val="0"/>
              </a:spcBef>
              <a:buSzPts val="1000"/>
              <a:buFont typeface="Wingdings" panose="05000000000000000000" pitchFamily="2" charset="2"/>
              <a:buChar char="§"/>
              <a:tabLst>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la </a:t>
            </a:r>
            <a:r>
              <a:rPr lang="fr-FR" sz="2200" b="1" dirty="0">
                <a:effectLst/>
                <a:latin typeface="Arial" panose="020B0604020202020204" pitchFamily="34" charset="0"/>
                <a:ea typeface="Times New Roman" panose="02020603050405020304" pitchFamily="18" charset="0"/>
                <a:cs typeface="Arial" panose="020B0604020202020204" pitchFamily="34" charset="0"/>
              </a:rPr>
              <a:t>concession de travaux </a:t>
            </a:r>
            <a:r>
              <a:rPr lang="fr-FR" sz="2200" dirty="0">
                <a:effectLst/>
                <a:latin typeface="Arial" panose="020B0604020202020204" pitchFamily="34" charset="0"/>
                <a:ea typeface="Times New Roman" panose="02020603050405020304" pitchFamily="18" charset="0"/>
                <a:cs typeface="Arial" panose="020B0604020202020204" pitchFamily="34" charset="0"/>
              </a:rPr>
              <a:t>pour la construction d’un ouvrage ou l'exécution de travaux  </a:t>
            </a:r>
          </a:p>
          <a:p>
            <a:pPr marL="700088" lvl="0" algn="just">
              <a:lnSpc>
                <a:spcPct val="120000"/>
              </a:lnSpc>
              <a:spcBef>
                <a:spcPts val="0"/>
              </a:spcBef>
              <a:buSzPts val="1000"/>
              <a:buFont typeface="Wingdings" panose="05000000000000000000" pitchFamily="2" charset="2"/>
              <a:buChar char="§"/>
              <a:tabLst>
                <a:tab pos="457200" algn="l"/>
              </a:tabLst>
            </a:pPr>
            <a:r>
              <a:rPr lang="fr-FR" sz="2200" dirty="0">
                <a:effectLst/>
                <a:latin typeface="Arial" panose="020B0604020202020204" pitchFamily="34" charset="0"/>
                <a:ea typeface="Times New Roman" panose="02020603050405020304" pitchFamily="18" charset="0"/>
                <a:cs typeface="Arial" panose="020B0604020202020204" pitchFamily="34" charset="0"/>
              </a:rPr>
              <a:t>la </a:t>
            </a:r>
            <a:r>
              <a:rPr lang="fr-FR" sz="2200" b="1" dirty="0">
                <a:effectLst/>
                <a:latin typeface="Arial" panose="020B0604020202020204" pitchFamily="34" charset="0"/>
                <a:ea typeface="Times New Roman" panose="02020603050405020304" pitchFamily="18" charset="0"/>
                <a:cs typeface="Arial" panose="020B0604020202020204" pitchFamily="34" charset="0"/>
              </a:rPr>
              <a:t>concession de services </a:t>
            </a:r>
            <a:r>
              <a:rPr lang="fr-FR" sz="2200" dirty="0">
                <a:effectLst/>
                <a:latin typeface="Arial" panose="020B0604020202020204" pitchFamily="34" charset="0"/>
                <a:ea typeface="Times New Roman" panose="02020603050405020304" pitchFamily="18" charset="0"/>
                <a:cs typeface="Arial" panose="020B0604020202020204" pitchFamily="34" charset="0"/>
              </a:rPr>
              <a:t>qui a pour objet la gestion d'un service, y compris un service public. Dans le cas d'une concession de services conclue par une collectivité territoriale pour la gestion d'un service public, il est possible de conclure une délégation de service public (</a:t>
            </a:r>
            <a:r>
              <a:rPr lang="fr-FR" sz="2200" u="sng" dirty="0">
                <a:effectLst/>
                <a:latin typeface="Arial" panose="020B0604020202020204" pitchFamily="34" charset="0"/>
                <a:ea typeface="Times New Roman" panose="02020603050405020304" pitchFamily="18" charset="0"/>
                <a:cs typeface="Arial" panose="020B0604020202020204" pitchFamily="34" charset="0"/>
                <a:hlinkClick r:id="rId3" tooltip="Nouvelle fenêtre. Lien vers le code général des collectivités territoriales, Legifrance">
                  <a:extLst>
                    <a:ext uri="{A12FA001-AC4F-418D-AE19-62706E023703}">
                      <ahyp:hlinkClr xmlns:ahyp="http://schemas.microsoft.com/office/drawing/2018/hyperlinkcolor" val="tx"/>
                    </a:ext>
                  </a:extLst>
                </a:hlinkClick>
              </a:rPr>
              <a:t>article L.1411-1 du code général des collectivités territoriales</a:t>
            </a:r>
            <a:r>
              <a:rPr lang="fr-FR" sz="2200" u="none" strike="noStrike" dirty="0">
                <a:effectLst/>
                <a:latin typeface="Arial" panose="020B0604020202020204" pitchFamily="34" charset="0"/>
                <a:ea typeface="Times New Roman" panose="02020603050405020304" pitchFamily="18" charset="0"/>
                <a:cs typeface="Arial" panose="020B0604020202020204" pitchFamily="34" charset="0"/>
                <a:hlinkClick r:id="rId3" tooltip="Nouvelle fenêtre. Lien vers le code général des collectivités territoriales, Legifrance">
                  <a:extLst>
                    <a:ext uri="{A12FA001-AC4F-418D-AE19-62706E023703}">
                      <ahyp:hlinkClr xmlns:ahyp="http://schemas.microsoft.com/office/drawing/2018/hyperlinkcolor" val="tx"/>
                    </a:ext>
                  </a:extLst>
                </a:hlinkClick>
              </a:rPr>
              <a:t>)</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pied de page 3">
            <a:extLst>
              <a:ext uri="{FF2B5EF4-FFF2-40B4-BE49-F238E27FC236}">
                <a16:creationId xmlns:a16="http://schemas.microsoft.com/office/drawing/2014/main" id="{F0962FEE-5360-49E5-A2D9-4D5AC430288C}"/>
              </a:ext>
            </a:extLst>
          </p:cNvPr>
          <p:cNvSpPr>
            <a:spLocks noGrp="1"/>
          </p:cNvSpPr>
          <p:nvPr>
            <p:ph type="ftr" sz="quarter" idx="11"/>
          </p:nvPr>
        </p:nvSpPr>
        <p:spPr/>
        <p:txBody>
          <a:bodyPr/>
          <a:lstStyle/>
          <a:p>
            <a:r>
              <a:rPr lang="fr-FR" dirty="0"/>
              <a:t>Les Concessions</a:t>
            </a:r>
          </a:p>
        </p:txBody>
      </p:sp>
      <p:sp>
        <p:nvSpPr>
          <p:cNvPr id="5" name="Espace réservé du numéro de diapositive 4">
            <a:extLst>
              <a:ext uri="{FF2B5EF4-FFF2-40B4-BE49-F238E27FC236}">
                <a16:creationId xmlns:a16="http://schemas.microsoft.com/office/drawing/2014/main" id="{3BF83521-3DA3-4ED0-A392-C40843C50A2D}"/>
              </a:ext>
            </a:extLst>
          </p:cNvPr>
          <p:cNvSpPr>
            <a:spLocks noGrp="1"/>
          </p:cNvSpPr>
          <p:nvPr>
            <p:ph type="sldNum" sz="quarter" idx="12"/>
          </p:nvPr>
        </p:nvSpPr>
        <p:spPr/>
        <p:txBody>
          <a:bodyPr/>
          <a:lstStyle/>
          <a:p>
            <a:fld id="{D15F0B4D-65A7-442B-B1DE-E21077D8CAA1}" type="slidenum">
              <a:rPr lang="fr-FR" smtClean="0"/>
              <a:pPr/>
              <a:t>6</a:t>
            </a:fld>
            <a:endParaRPr lang="fr-FR" dirty="0"/>
          </a:p>
        </p:txBody>
      </p:sp>
      <p:pic>
        <p:nvPicPr>
          <p:cNvPr id="6" name="Image 1">
            <a:extLst>
              <a:ext uri="{FF2B5EF4-FFF2-40B4-BE49-F238E27FC236}">
                <a16:creationId xmlns:a16="http://schemas.microsoft.com/office/drawing/2014/main" id="{15C62E30-2F25-4352-A254-D370C18AE8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296" y="6360502"/>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5854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Espace réservé du contenu 2"/>
          <p:cNvSpPr>
            <a:spLocks noGrp="1"/>
          </p:cNvSpPr>
          <p:nvPr>
            <p:ph idx="4294967295"/>
          </p:nvPr>
        </p:nvSpPr>
        <p:spPr>
          <a:xfrm>
            <a:off x="1691680" y="3068960"/>
            <a:ext cx="7452320" cy="2333625"/>
          </a:xfrm>
        </p:spPr>
        <p:txBody>
          <a:bodyPr>
            <a:normAutofit/>
          </a:bodyPr>
          <a:lstStyle/>
          <a:p>
            <a:pPr marL="514350" indent="-514350">
              <a:buFont typeface="+mj-lt"/>
              <a:buAutoNum type="arabicPeriod"/>
            </a:pPr>
            <a:r>
              <a:rPr lang="fr-FR" sz="2000" dirty="0">
                <a:latin typeface="Arial" pitchFamily="34" charset="0"/>
                <a:cs typeface="Arial" pitchFamily="34" charset="0"/>
              </a:rPr>
              <a:t> Date d’entrée en vigueur</a:t>
            </a:r>
          </a:p>
          <a:p>
            <a:pPr marL="514350" indent="-514350">
              <a:buFont typeface="+mj-lt"/>
              <a:buAutoNum type="arabicPeriod"/>
            </a:pPr>
            <a:r>
              <a:rPr lang="fr-FR" altLang="fr-FR" sz="2000" dirty="0">
                <a:latin typeface="Arial" pitchFamily="34" charset="0"/>
                <a:cs typeface="Arial" pitchFamily="34" charset="0"/>
              </a:rPr>
              <a:t> La définition du contrat de concession</a:t>
            </a:r>
          </a:p>
          <a:p>
            <a:pPr marL="514350" indent="-514350">
              <a:buFont typeface="+mj-lt"/>
              <a:buAutoNum type="arabicPeriod"/>
            </a:pPr>
            <a:r>
              <a:rPr lang="fr-FR" sz="2000" dirty="0">
                <a:latin typeface="Arial" pitchFamily="34" charset="0"/>
                <a:cs typeface="Arial" pitchFamily="34" charset="0"/>
              </a:rPr>
              <a:t> Mise en concurrence et liberté d’organiser la procédure</a:t>
            </a:r>
          </a:p>
        </p:txBody>
      </p:sp>
      <p:sp>
        <p:nvSpPr>
          <p:cNvPr id="5" name="Espace réservé du numéro de diapositive 4"/>
          <p:cNvSpPr>
            <a:spLocks noGrp="1"/>
          </p:cNvSpPr>
          <p:nvPr>
            <p:ph type="sldNum" idx="10"/>
          </p:nvPr>
        </p:nvSpPr>
        <p:spPr>
          <a:xfrm>
            <a:off x="8172400" y="6248400"/>
            <a:ext cx="792088" cy="431800"/>
          </a:xfrm>
        </p:spPr>
        <p:txBody>
          <a:bodyPr/>
          <a:lstStyle/>
          <a:p>
            <a:pPr>
              <a:defRPr/>
            </a:pPr>
            <a:fld id="{CB2155AE-E2B6-4E68-ABCF-8635FF019B1B}" type="slidenum">
              <a:rPr lang="en-GB" altLang="fr-FR" sz="1600" smtClean="0"/>
              <a:pPr>
                <a:defRPr/>
              </a:pPr>
              <a:t>7</a:t>
            </a:fld>
            <a:endParaRPr lang="en-GB" altLang="fr-FR" sz="1600" dirty="0"/>
          </a:p>
        </p:txBody>
      </p:sp>
      <p:sp>
        <p:nvSpPr>
          <p:cNvPr id="6" name="Rectangle 5"/>
          <p:cNvSpPr/>
          <p:nvPr/>
        </p:nvSpPr>
        <p:spPr>
          <a:xfrm>
            <a:off x="827584" y="620688"/>
            <a:ext cx="7848872" cy="498598"/>
          </a:xfrm>
          <a:prstGeom prst="rect">
            <a:avLst/>
          </a:prstGeom>
          <a:solidFill>
            <a:srgbClr val="002060"/>
          </a:solidFill>
        </p:spPr>
        <p:txBody>
          <a:bodyPr wrap="square">
            <a:spAutoFit/>
          </a:bodyPr>
          <a:lstStyle/>
          <a:p>
            <a:pPr marL="319088" indent="-319088">
              <a:lnSpc>
                <a:spcPct val="110000"/>
              </a:lnSpc>
              <a:buClr>
                <a:srgbClr val="000000"/>
              </a:buClr>
              <a:buSzPct val="100000"/>
              <a:buFont typeface="Times New Roman" pitchFamily="18" charset="0"/>
              <a:buNone/>
            </a:pPr>
            <a:r>
              <a:rPr lang="fr-FR" sz="2400" b="1" dirty="0">
                <a:solidFill>
                  <a:schemeClr val="bg1"/>
                </a:solidFill>
                <a:latin typeface="Arial" pitchFamily="34" charset="0"/>
                <a:cs typeface="Arial" pitchFamily="34" charset="0"/>
              </a:rPr>
              <a:t>  Contrats de concession</a:t>
            </a:r>
          </a:p>
        </p:txBody>
      </p:sp>
      <p:sp>
        <p:nvSpPr>
          <p:cNvPr id="7" name="ZoneTexte 6"/>
          <p:cNvSpPr txBox="1"/>
          <p:nvPr/>
        </p:nvSpPr>
        <p:spPr>
          <a:xfrm>
            <a:off x="1835696" y="2636912"/>
            <a:ext cx="6984776" cy="461665"/>
          </a:xfrm>
          <a:prstGeom prst="rect">
            <a:avLst/>
          </a:prstGeom>
          <a:solidFill>
            <a:srgbClr val="002060"/>
          </a:solidFill>
        </p:spPr>
        <p:txBody>
          <a:bodyPr wrap="square" rtlCol="0">
            <a:spAutoFit/>
          </a:bodyPr>
          <a:lstStyle/>
          <a:p>
            <a:r>
              <a:rPr lang="fr-FR" sz="2400" b="1" dirty="0">
                <a:solidFill>
                  <a:schemeClr val="bg1"/>
                </a:solidFill>
                <a:latin typeface="Arial" pitchFamily="34" charset="0"/>
                <a:cs typeface="Arial" pitchFamily="34" charset="0"/>
              </a:rPr>
              <a:t>Champ d’application</a:t>
            </a:r>
          </a:p>
        </p:txBody>
      </p:sp>
      <p:sp>
        <p:nvSpPr>
          <p:cNvPr id="8" name="Espace réservé du pied de page 7"/>
          <p:cNvSpPr>
            <a:spLocks noGrp="1"/>
          </p:cNvSpPr>
          <p:nvPr>
            <p:ph type="ftr" sz="quarter" idx="11"/>
          </p:nvPr>
        </p:nvSpPr>
        <p:spPr/>
        <p:txBody>
          <a:bodyPr/>
          <a:lstStyle/>
          <a:p>
            <a:r>
              <a:rPr lang="fr-FR" dirty="0"/>
              <a:t>Les Concessions</a:t>
            </a:r>
          </a:p>
        </p:txBody>
      </p:sp>
      <p:pic>
        <p:nvPicPr>
          <p:cNvPr id="9" name="Image 1">
            <a:extLst>
              <a:ext uri="{FF2B5EF4-FFF2-40B4-BE49-F238E27FC236}">
                <a16:creationId xmlns:a16="http://schemas.microsoft.com/office/drawing/2014/main" id="{7CB90696-907C-4D84-BAF3-9B09FA8BB82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274638"/>
            <a:ext cx="7787208" cy="490066"/>
          </a:xfrm>
          <a:solidFill>
            <a:srgbClr val="002060"/>
          </a:solidFill>
        </p:spPr>
        <p:txBody>
          <a:bodyPr>
            <a:normAutofit/>
          </a:bodyPr>
          <a:lstStyle/>
          <a:p>
            <a:pPr algn="l"/>
            <a:r>
              <a:rPr lang="fr-FR" sz="2400" b="1" dirty="0">
                <a:solidFill>
                  <a:schemeClr val="bg1"/>
                </a:solidFill>
                <a:latin typeface="Arial" pitchFamily="34" charset="0"/>
                <a:cs typeface="Arial" pitchFamily="34" charset="0"/>
              </a:rPr>
              <a:t>1. Date d’entrée en vigueur</a:t>
            </a:r>
          </a:p>
        </p:txBody>
      </p:sp>
      <p:sp>
        <p:nvSpPr>
          <p:cNvPr id="3" name="Espace réservé du contenu 2"/>
          <p:cNvSpPr>
            <a:spLocks noGrp="1"/>
          </p:cNvSpPr>
          <p:nvPr>
            <p:ph idx="1"/>
          </p:nvPr>
        </p:nvSpPr>
        <p:spPr>
          <a:xfrm>
            <a:off x="487077" y="1191183"/>
            <a:ext cx="8280920" cy="4522788"/>
          </a:xfrm>
        </p:spPr>
        <p:txBody>
          <a:bodyPr>
            <a:normAutofit fontScale="92500"/>
          </a:bodyPr>
          <a:lstStyle/>
          <a:p>
            <a:pPr algn="just">
              <a:lnSpc>
                <a:spcPct val="100000"/>
              </a:lnSpc>
              <a:buFont typeface="Wingdings" pitchFamily="2" charset="2"/>
              <a:buChar char="§"/>
            </a:pPr>
            <a:r>
              <a:rPr lang="fr-FR" sz="2400" b="1" dirty="0">
                <a:solidFill>
                  <a:srgbClr val="002060"/>
                </a:solidFill>
                <a:latin typeface="Arial" panose="020B0604020202020204" pitchFamily="34" charset="0"/>
                <a:cs typeface="Arial" panose="020B0604020202020204" pitchFamily="34" charset="0"/>
              </a:rPr>
              <a:t>Date d’entrée en vigueur le 1er avril 2016 </a:t>
            </a:r>
            <a:r>
              <a:rPr lang="fr-FR" sz="2400" dirty="0">
                <a:latin typeface="Arial" panose="020B0604020202020204" pitchFamily="34" charset="0"/>
                <a:cs typeface="Arial" panose="020B0604020202020204" pitchFamily="34" charset="0"/>
              </a:rPr>
              <a:t>de l’ordonnance du 29 janvier 2016 et du décret du 1</a:t>
            </a:r>
            <a:r>
              <a:rPr lang="fr-FR" sz="2400" baseline="30000" dirty="0">
                <a:latin typeface="Arial" panose="020B0604020202020204" pitchFamily="34" charset="0"/>
                <a:cs typeface="Arial" panose="020B0604020202020204" pitchFamily="34" charset="0"/>
              </a:rPr>
              <a:t>er</a:t>
            </a:r>
            <a:r>
              <a:rPr lang="fr-FR" sz="2400" dirty="0">
                <a:latin typeface="Arial" panose="020B0604020202020204" pitchFamily="34" charset="0"/>
                <a:cs typeface="Arial" panose="020B0604020202020204" pitchFamily="34" charset="0"/>
              </a:rPr>
              <a:t> février 2016.</a:t>
            </a:r>
          </a:p>
          <a:p>
            <a:pPr algn="just">
              <a:buFont typeface="Wingdings" pitchFamily="2" charset="2"/>
              <a:buChar char="§"/>
            </a:pPr>
            <a:r>
              <a:rPr lang="fr-FR" sz="2400" b="1" dirty="0">
                <a:solidFill>
                  <a:srgbClr val="002060"/>
                </a:solidFill>
                <a:latin typeface="Arial" panose="020B0604020202020204" pitchFamily="34" charset="0"/>
                <a:cs typeface="Arial" panose="020B0604020202020204" pitchFamily="34" charset="0"/>
              </a:rPr>
              <a:t>Depuis le 1</a:t>
            </a:r>
            <a:r>
              <a:rPr lang="fr-FR" sz="2400" b="1" baseline="30000" dirty="0">
                <a:solidFill>
                  <a:srgbClr val="002060"/>
                </a:solidFill>
                <a:latin typeface="Arial" panose="020B0604020202020204" pitchFamily="34" charset="0"/>
                <a:cs typeface="Arial" panose="020B0604020202020204" pitchFamily="34" charset="0"/>
              </a:rPr>
              <a:t>er</a:t>
            </a:r>
            <a:r>
              <a:rPr lang="fr-FR" sz="2400" b="1" dirty="0">
                <a:solidFill>
                  <a:srgbClr val="002060"/>
                </a:solidFill>
                <a:latin typeface="Arial" panose="020B0604020202020204" pitchFamily="34" charset="0"/>
                <a:cs typeface="Arial" panose="020B0604020202020204" pitchFamily="34" charset="0"/>
              </a:rPr>
              <a:t> avril 2019, les dispositions du code de la commande publique dans sa partie 3 sont applicables </a:t>
            </a:r>
            <a:r>
              <a:rPr lang="fr-FR" sz="2400" dirty="0">
                <a:latin typeface="Arial" panose="020B0604020202020204" pitchFamily="34" charset="0"/>
                <a:cs typeface="Arial" panose="020B0604020202020204" pitchFamily="34" charset="0"/>
              </a:rPr>
              <a:t>aux contrats de concession pour lesquels une consultation a été engagée ou un avis de concession  envoyé à la publication à compter de cette date.</a:t>
            </a:r>
            <a:endParaRPr lang="fr-FR" sz="2400" b="1" dirty="0">
              <a:latin typeface="Arial" panose="020B0604020202020204" pitchFamily="34" charset="0"/>
              <a:cs typeface="Arial" panose="020B0604020202020204" pitchFamily="34" charset="0"/>
            </a:endParaRPr>
          </a:p>
          <a:p>
            <a:pPr algn="just">
              <a:lnSpc>
                <a:spcPct val="100000"/>
              </a:lnSpc>
              <a:buFont typeface="Wingdings" pitchFamily="2" charset="2"/>
              <a:buChar char="§"/>
            </a:pPr>
            <a:endParaRPr lang="fr-FR" sz="800" b="1" dirty="0">
              <a:latin typeface="Arial" panose="020B0604020202020204" pitchFamily="34" charset="0"/>
              <a:cs typeface="Arial" panose="020B0604020202020204" pitchFamily="34" charset="0"/>
            </a:endParaRPr>
          </a:p>
          <a:p>
            <a:pPr algn="just">
              <a:lnSpc>
                <a:spcPct val="100000"/>
              </a:lnSpc>
              <a:buFont typeface="Wingdings" pitchFamily="2" charset="2"/>
              <a:buChar char="§"/>
            </a:pPr>
            <a:r>
              <a:rPr lang="fr-FR" sz="2400" b="1" dirty="0">
                <a:solidFill>
                  <a:srgbClr val="002060"/>
                </a:solidFill>
                <a:latin typeface="Arial" panose="020B0604020202020204" pitchFamily="34" charset="0"/>
                <a:cs typeface="Arial" panose="020B0604020202020204" pitchFamily="34" charset="0"/>
              </a:rPr>
              <a:t>Concernant les avenants et modifications</a:t>
            </a:r>
            <a:r>
              <a:rPr lang="fr-FR" sz="2400" b="1"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les dispositions les concernant (modifications des concessions) s’appliquent pour tous les contrats quelle que soit la date de lancement de la procédure.</a:t>
            </a:r>
          </a:p>
          <a:p>
            <a:pPr algn="just">
              <a:lnSpc>
                <a:spcPct val="100000"/>
              </a:lnSpc>
              <a:buFont typeface="Wingdings" pitchFamily="2" charset="2"/>
              <a:buChar char="§"/>
            </a:pPr>
            <a:endParaRPr lang="fr-FR" sz="2400" dirty="0">
              <a:latin typeface="Arial" panose="020B0604020202020204" pitchFamily="34" charset="0"/>
              <a:cs typeface="Arial" panose="020B0604020202020204" pitchFamily="34" charset="0"/>
            </a:endParaRPr>
          </a:p>
          <a:p>
            <a:pPr algn="just">
              <a:lnSpc>
                <a:spcPct val="100000"/>
              </a:lnSpc>
              <a:buFont typeface="Wingdings" pitchFamily="2" charset="2"/>
              <a:buChar char="§"/>
            </a:pPr>
            <a:endParaRPr lang="fr-FR" sz="2400" dirty="0">
              <a:latin typeface="Arial" panose="020B0604020202020204" pitchFamily="34" charset="0"/>
              <a:cs typeface="Arial" panose="020B0604020202020204" pitchFamily="34" charset="0"/>
            </a:endParaRPr>
          </a:p>
          <a:p>
            <a:pPr>
              <a:lnSpc>
                <a:spcPct val="100000"/>
              </a:lnSpc>
            </a:pPr>
            <a:endParaRPr lang="fr-FR" dirty="0"/>
          </a:p>
        </p:txBody>
      </p:sp>
      <p:sp>
        <p:nvSpPr>
          <p:cNvPr id="4" name="Espace réservé du numéro de diapositive 3"/>
          <p:cNvSpPr>
            <a:spLocks noGrp="1"/>
          </p:cNvSpPr>
          <p:nvPr>
            <p:ph type="sldNum" idx="10"/>
          </p:nvPr>
        </p:nvSpPr>
        <p:spPr>
          <a:xfrm>
            <a:off x="7956376" y="6248400"/>
            <a:ext cx="705024" cy="431800"/>
          </a:xfrm>
        </p:spPr>
        <p:txBody>
          <a:bodyPr/>
          <a:lstStyle/>
          <a:p>
            <a:pPr>
              <a:defRPr/>
            </a:pPr>
            <a:fld id="{77153F0F-5E24-4A4A-953D-4728DC380E24}" type="slidenum">
              <a:rPr lang="en-GB" altLang="fr-FR" sz="1600" smtClean="0"/>
              <a:pPr>
                <a:defRPr/>
              </a:pPr>
              <a:t>8</a:t>
            </a:fld>
            <a:endParaRPr lang="en-GB" altLang="fr-FR" sz="1600"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2AF1810C-90F7-4986-A78A-8A7C4C0021D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re 1"/>
          <p:cNvSpPr>
            <a:spLocks noGrp="1"/>
          </p:cNvSpPr>
          <p:nvPr>
            <p:ph type="title"/>
          </p:nvPr>
        </p:nvSpPr>
        <p:spPr>
          <a:xfrm>
            <a:off x="827584" y="260350"/>
            <a:ext cx="8065591" cy="576263"/>
          </a:xfrm>
          <a:solidFill>
            <a:srgbClr val="002060"/>
          </a:solidFill>
        </p:spPr>
        <p:txBody>
          <a:bodyPr>
            <a:normAutofit fontScale="90000"/>
          </a:bodyPr>
          <a:lstStyle/>
          <a:p>
            <a:pPr algn="l"/>
            <a:br>
              <a:rPr lang="fr-FR" altLang="fr-FR" sz="3100" b="1" dirty="0">
                <a:latin typeface="Arial Narrow" pitchFamily="34" charset="0"/>
              </a:rPr>
            </a:br>
            <a:r>
              <a:rPr lang="fr-FR" altLang="fr-FR" sz="3100" b="1" dirty="0">
                <a:latin typeface="Arial Narrow" pitchFamily="34" charset="0"/>
              </a:rPr>
              <a:t> </a:t>
            </a:r>
            <a:r>
              <a:rPr lang="fr-FR" altLang="fr-FR" sz="2700" b="1" dirty="0">
                <a:solidFill>
                  <a:schemeClr val="bg1"/>
                </a:solidFill>
                <a:latin typeface="Arial" pitchFamily="34" charset="0"/>
                <a:cs typeface="Arial" pitchFamily="34" charset="0"/>
              </a:rPr>
              <a:t>2. Définition du contrat de concession</a:t>
            </a:r>
            <a:br>
              <a:rPr lang="fr-FR" altLang="fr-FR" sz="2700" dirty="0">
                <a:solidFill>
                  <a:srgbClr val="FF0000"/>
                </a:solidFill>
                <a:latin typeface="Arial" pitchFamily="34" charset="0"/>
                <a:cs typeface="Arial" pitchFamily="34" charset="0"/>
              </a:rPr>
            </a:br>
            <a:endParaRPr lang="fr-FR" altLang="fr-FR" sz="2700" dirty="0">
              <a:solidFill>
                <a:srgbClr val="FF0000"/>
              </a:solidFill>
              <a:latin typeface="Arial" pitchFamily="34" charset="0"/>
              <a:cs typeface="Arial" pitchFamily="34" charset="0"/>
            </a:endParaRPr>
          </a:p>
        </p:txBody>
      </p:sp>
      <p:sp>
        <p:nvSpPr>
          <p:cNvPr id="107523" name="Espace réservé du contenu 2"/>
          <p:cNvSpPr>
            <a:spLocks noGrp="1"/>
          </p:cNvSpPr>
          <p:nvPr>
            <p:ph idx="1"/>
          </p:nvPr>
        </p:nvSpPr>
        <p:spPr>
          <a:xfrm>
            <a:off x="467544" y="1196975"/>
            <a:ext cx="8497069" cy="4710113"/>
          </a:xfrm>
        </p:spPr>
        <p:txBody>
          <a:bodyPr>
            <a:normAutofit lnSpcReduction="10000"/>
          </a:bodyPr>
          <a:lstStyle/>
          <a:p>
            <a:pPr marL="0" indent="0" algn="just">
              <a:buNone/>
              <a:defRPr/>
            </a:pPr>
            <a:r>
              <a:rPr lang="fr-FR" altLang="fr-FR" sz="2400" b="1" dirty="0">
                <a:solidFill>
                  <a:srgbClr val="002060"/>
                </a:solidFill>
                <a:latin typeface="Arial" charset="0"/>
                <a:cs typeface="Arial" charset="0"/>
              </a:rPr>
              <a:t> La définition du contrat de concession:</a:t>
            </a:r>
          </a:p>
          <a:p>
            <a:pPr indent="-257175">
              <a:buFont typeface="Wingdings" panose="05000000000000000000" pitchFamily="2" charset="2"/>
              <a:buChar char="§"/>
              <a:defRPr/>
            </a:pPr>
            <a:r>
              <a:rPr lang="fr-FR" altLang="fr-FR" sz="2150" dirty="0">
                <a:latin typeface="Arial" charset="0"/>
                <a:cs typeface="Arial" charset="0"/>
              </a:rPr>
              <a:t>Contrat administratif dont l'objet est de faire réaliser tous travaux  ou confier la gestion d’un service à un concessionnaire.</a:t>
            </a:r>
          </a:p>
          <a:p>
            <a:pPr indent="-257175" algn="just">
              <a:buFont typeface="Wingdings" panose="05000000000000000000" pitchFamily="2" charset="2"/>
              <a:buChar char="§"/>
              <a:defRPr/>
            </a:pPr>
            <a:r>
              <a:rPr lang="fr-FR" altLang="fr-FR" sz="2150" dirty="0">
                <a:latin typeface="Arial" charset="0"/>
                <a:cs typeface="Arial" charset="0"/>
              </a:rPr>
              <a:t>Contrat écrit et à titre onéreux dont la contrepartie consiste, soit uniquement dans le droit d’exploiter, soit dans ce droit accompagné d’un prix.</a:t>
            </a:r>
          </a:p>
          <a:p>
            <a:pPr marL="0" indent="0" algn="just">
              <a:buNone/>
              <a:defRPr/>
            </a:pPr>
            <a:r>
              <a:rPr lang="fr-FR" altLang="fr-FR" sz="2150" dirty="0">
                <a:solidFill>
                  <a:srgbClr val="002060"/>
                </a:solidFill>
                <a:latin typeface="Arial" charset="0"/>
                <a:cs typeface="Arial" charset="0"/>
              </a:rPr>
              <a:t> </a:t>
            </a:r>
            <a:r>
              <a:rPr lang="fr-FR" altLang="fr-FR" sz="2150" b="1" dirty="0">
                <a:solidFill>
                  <a:srgbClr val="002060"/>
                </a:solidFill>
                <a:latin typeface="Arial" charset="0"/>
                <a:cs typeface="Arial" charset="0"/>
              </a:rPr>
              <a:t>Ce droit implique le transfert du risque d’exploitation : </a:t>
            </a:r>
          </a:p>
          <a:p>
            <a:pPr marL="357188" lvl="2" indent="-271463" algn="just">
              <a:buFont typeface="Wingdings" panose="05000000000000000000" pitchFamily="2" charset="2"/>
              <a:buChar char="§"/>
              <a:tabLst>
                <a:tab pos="85725" algn="l"/>
              </a:tabLst>
              <a:defRPr/>
            </a:pPr>
            <a:r>
              <a:rPr lang="fr-FR" altLang="fr-FR" sz="1900" dirty="0">
                <a:latin typeface="Arial" charset="0"/>
                <a:cs typeface="Arial" charset="0"/>
              </a:rPr>
              <a:t>Transfert au concessionnaire d’un risque lié à la demande, le risque lié à l’offre ou les deux </a:t>
            </a:r>
          </a:p>
          <a:p>
            <a:pPr marL="357188" lvl="2" indent="-271463" algn="just">
              <a:buFont typeface="Wingdings" panose="05000000000000000000" pitchFamily="2" charset="2"/>
              <a:buChar char="§"/>
              <a:tabLst>
                <a:tab pos="85725" algn="l"/>
              </a:tabLst>
              <a:defRPr/>
            </a:pPr>
            <a:r>
              <a:rPr lang="fr-FR" altLang="fr-FR" sz="1900" dirty="0">
                <a:latin typeface="Arial" charset="0"/>
                <a:cs typeface="Arial" charset="0"/>
              </a:rPr>
              <a:t>Pas de garantie </a:t>
            </a:r>
            <a:r>
              <a:rPr lang="fr-FR" altLang="fr-FR" sz="2000" dirty="0">
                <a:latin typeface="Arial" charset="0"/>
                <a:cs typeface="Arial" charset="0"/>
              </a:rPr>
              <a:t>de récupération des coûts ou</a:t>
            </a:r>
            <a:r>
              <a:rPr lang="fr-FR" altLang="fr-FR" sz="2000" dirty="0">
                <a:solidFill>
                  <a:srgbClr val="FF0000"/>
                </a:solidFill>
                <a:latin typeface="Arial" charset="0"/>
                <a:cs typeface="Arial" charset="0"/>
              </a:rPr>
              <a:t> </a:t>
            </a:r>
            <a:r>
              <a:rPr lang="fr-FR" altLang="fr-FR" sz="1900" dirty="0">
                <a:latin typeface="Arial" charset="0"/>
                <a:cs typeface="Arial" charset="0"/>
              </a:rPr>
              <a:t>d’amortissements des investissements et des coûts supportés en</a:t>
            </a:r>
            <a:r>
              <a:rPr lang="fr-FR" altLang="fr-FR" sz="1900" dirty="0">
                <a:solidFill>
                  <a:srgbClr val="FF0000"/>
                </a:solidFill>
                <a:latin typeface="Arial" charset="0"/>
                <a:cs typeface="Arial" charset="0"/>
              </a:rPr>
              <a:t> </a:t>
            </a:r>
            <a:r>
              <a:rPr lang="fr-FR" altLang="fr-FR" sz="1900" dirty="0">
                <a:latin typeface="Arial" charset="0"/>
                <a:cs typeface="Arial" charset="0"/>
              </a:rPr>
              <a:t>conditions d’exploitation</a:t>
            </a:r>
          </a:p>
          <a:p>
            <a:pPr marL="85725" indent="0" algn="just">
              <a:buNone/>
              <a:defRPr/>
            </a:pPr>
            <a:r>
              <a:rPr lang="fr-FR" altLang="fr-FR" sz="2150" b="1" dirty="0">
                <a:solidFill>
                  <a:srgbClr val="002060"/>
                </a:solidFill>
                <a:latin typeface="Arial" charset="0"/>
                <a:cs typeface="Arial" charset="0"/>
              </a:rPr>
              <a:t>Un seuil européen d’application </a:t>
            </a:r>
            <a:r>
              <a:rPr lang="fr-FR" altLang="fr-FR" sz="2150" dirty="0">
                <a:latin typeface="Arial" charset="0"/>
                <a:cs typeface="Arial" charset="0"/>
              </a:rPr>
              <a:t>de la Directive « concessions » applicable aux concessions travaux ou services</a:t>
            </a:r>
          </a:p>
          <a:p>
            <a:pPr indent="-257175" algn="just">
              <a:buFont typeface="Wingdings" panose="05000000000000000000" pitchFamily="2" charset="2"/>
              <a:buChar char="§"/>
              <a:defRPr/>
            </a:pPr>
            <a:r>
              <a:rPr lang="fr-FR" altLang="fr-FR" sz="2150" b="1" dirty="0">
                <a:solidFill>
                  <a:srgbClr val="002060"/>
                </a:solidFill>
                <a:latin typeface="Arial" charset="0"/>
                <a:cs typeface="Arial" charset="0"/>
              </a:rPr>
              <a:t>5 538 000 € HT</a:t>
            </a:r>
            <a:r>
              <a:rPr lang="fr-FR" altLang="fr-FR" sz="2150" dirty="0">
                <a:solidFill>
                  <a:srgbClr val="002060"/>
                </a:solidFill>
                <a:latin typeface="Arial" charset="0"/>
                <a:cs typeface="Arial" charset="0"/>
              </a:rPr>
              <a:t> </a:t>
            </a:r>
            <a:r>
              <a:rPr lang="fr-FR" altLang="fr-FR" sz="2150" dirty="0">
                <a:latin typeface="Arial" charset="0"/>
                <a:cs typeface="Arial" charset="0"/>
              </a:rPr>
              <a:t>du 1</a:t>
            </a:r>
            <a:r>
              <a:rPr lang="fr-FR" altLang="fr-FR" sz="2150" baseline="30000" dirty="0">
                <a:latin typeface="Arial" charset="0"/>
                <a:cs typeface="Arial" charset="0"/>
              </a:rPr>
              <a:t>er</a:t>
            </a:r>
            <a:r>
              <a:rPr lang="fr-FR" altLang="fr-FR" sz="2150" dirty="0">
                <a:latin typeface="Arial" charset="0"/>
                <a:cs typeface="Arial" charset="0"/>
              </a:rPr>
              <a:t> janvier 2024 jusqu’au 31 décembre 2025.</a:t>
            </a:r>
          </a:p>
          <a:p>
            <a:pPr marL="0" indent="0" algn="just">
              <a:buFont typeface="Wingdings" pitchFamily="2" charset="2"/>
              <a:buChar char="§"/>
              <a:defRPr/>
            </a:pPr>
            <a:endParaRPr lang="fr-FR" altLang="fr-FR" sz="1900" dirty="0">
              <a:latin typeface="Arial" charset="0"/>
              <a:cs typeface="Arial" charset="0"/>
            </a:endParaRPr>
          </a:p>
        </p:txBody>
      </p:sp>
      <p:sp>
        <p:nvSpPr>
          <p:cNvPr id="105476" name="Espace réservé du numéro de diapositive 4"/>
          <p:cNvSpPr>
            <a:spLocks noGrp="1"/>
          </p:cNvSpPr>
          <p:nvPr>
            <p:ph type="sldNum" sz="quarter" idx="12"/>
          </p:nvPr>
        </p:nvSpPr>
        <p:spPr bwMode="auto">
          <a:xfrm>
            <a:off x="8028384" y="6309320"/>
            <a:ext cx="755104" cy="365125"/>
          </a:xfrm>
          <a:noFill/>
          <a:ln>
            <a:miter lim="800000"/>
            <a:headEnd/>
            <a:tailEnd/>
          </a:ln>
        </p:spPr>
        <p:txBody>
          <a:bodyPr/>
          <a:lstStyle/>
          <a:p>
            <a:pPr algn="l"/>
            <a:fld id="{3C06A629-99EF-454C-B022-4AD5F5C0860D}" type="slidenum">
              <a:rPr lang="en-GB" altLang="fr-FR" smtClean="0"/>
              <a:pPr algn="l"/>
              <a:t>9</a:t>
            </a:fld>
            <a:endParaRPr lang="en-GB" altLang="fr-FR" dirty="0"/>
          </a:p>
        </p:txBody>
      </p:sp>
      <p:sp>
        <p:nvSpPr>
          <p:cNvPr id="5" name="Espace réservé du pied de page 4"/>
          <p:cNvSpPr>
            <a:spLocks noGrp="1"/>
          </p:cNvSpPr>
          <p:nvPr>
            <p:ph type="ftr" sz="quarter" idx="11"/>
          </p:nvPr>
        </p:nvSpPr>
        <p:spPr/>
        <p:txBody>
          <a:bodyPr/>
          <a:lstStyle/>
          <a:p>
            <a:r>
              <a:rPr lang="fr-FR"/>
              <a:t>Les Concessions</a:t>
            </a:r>
          </a:p>
        </p:txBody>
      </p:sp>
      <p:pic>
        <p:nvPicPr>
          <p:cNvPr id="6" name="Image 1">
            <a:extLst>
              <a:ext uri="{FF2B5EF4-FFF2-40B4-BE49-F238E27FC236}">
                <a16:creationId xmlns:a16="http://schemas.microsoft.com/office/drawing/2014/main" id="{6D570A77-8BB1-4491-8FB1-58D95D89DC6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988645"/>
            <a:ext cx="845479" cy="464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1306</TotalTime>
  <Words>5870</Words>
  <Application>Microsoft Office PowerPoint</Application>
  <PresentationFormat>Affichage à l'écran (4:3)</PresentationFormat>
  <Paragraphs>504</Paragraphs>
  <Slides>45</Slides>
  <Notes>24</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45</vt:i4>
      </vt:variant>
    </vt:vector>
  </HeadingPairs>
  <TitlesOfParts>
    <vt:vector size="59" baseType="lpstr">
      <vt:lpstr>Arial</vt:lpstr>
      <vt:lpstr>Arial Black</vt:lpstr>
      <vt:lpstr>Arial Narrow</vt:lpstr>
      <vt:lpstr>ArialMT</vt:lpstr>
      <vt:lpstr>Calibri</vt:lpstr>
      <vt:lpstr>inherit</vt:lpstr>
      <vt:lpstr>Symbol</vt:lpstr>
      <vt:lpstr>Times New Roman</vt:lpstr>
      <vt:lpstr>Trebuchet MS</vt:lpstr>
      <vt:lpstr>Webdings</vt:lpstr>
      <vt:lpstr>Wingdings</vt:lpstr>
      <vt:lpstr>Wingdings 2</vt:lpstr>
      <vt:lpstr>Wingdings 3</vt:lpstr>
      <vt:lpstr>Thème Office</vt:lpstr>
      <vt:lpstr>Présentation PowerPoint</vt:lpstr>
      <vt:lpstr> Le droit français des concessions </vt:lpstr>
      <vt:lpstr>          Les textes régissant les concessions </vt:lpstr>
      <vt:lpstr> La directive concessions : les objectifs </vt:lpstr>
      <vt:lpstr>  La directive concessions : les principes  </vt:lpstr>
      <vt:lpstr>Distinction marchés publics et contrats de concession </vt:lpstr>
      <vt:lpstr>Présentation PowerPoint</vt:lpstr>
      <vt:lpstr>1. Date d’entrée en vigueur</vt:lpstr>
      <vt:lpstr>  2. Définition du contrat de concession </vt:lpstr>
      <vt:lpstr>  2. Définition de la notion de concession, en bref </vt:lpstr>
      <vt:lpstr>3. Mise en concurrence et liberté d’organiser la procédure - Article L. 3121-1 du CCP </vt:lpstr>
      <vt:lpstr>Principaux articles du code de la commande publique  concernant les concessions</vt:lpstr>
      <vt:lpstr>Présentation PowerPoint</vt:lpstr>
      <vt:lpstr>1. Concessions : deux procédures</vt:lpstr>
      <vt:lpstr> 2. Les concessions : des exigences de transparence : l’avis de concession </vt:lpstr>
      <vt:lpstr> 2.Les concessions : des exigences de transparence : l’avis de concession  </vt:lpstr>
      <vt:lpstr>Présentation PowerPoint</vt:lpstr>
      <vt:lpstr>    1.L’évaluation des candidatures (art L3123-18 et R3123-1 à 5 du CCP)    </vt:lpstr>
      <vt:lpstr>2. Critères de choix des offres</vt:lpstr>
      <vt:lpstr> 3. La reconnaissance de la faculté de négocier  </vt:lpstr>
      <vt:lpstr>Présentation PowerPoint</vt:lpstr>
      <vt:lpstr>Contenu des contrats de concession </vt:lpstr>
      <vt:lpstr>Précisions sur la rédaction du contrat</vt:lpstr>
      <vt:lpstr>Présentation PowerPoint</vt:lpstr>
      <vt:lpstr>Choix de la procédure</vt:lpstr>
      <vt:lpstr>1.Délais de réception des candidatures et des offres</vt:lpstr>
      <vt:lpstr>2.Délais de réception des candidatures et des offres </vt:lpstr>
      <vt:lpstr>2.Délais de réception des candidatures et des offres </vt:lpstr>
      <vt:lpstr>Présentation PowerPoint</vt:lpstr>
      <vt:lpstr>  1. La durée des concessions – le principe   </vt:lpstr>
      <vt:lpstr>   2.La durée des concessions - les exceptions </vt:lpstr>
      <vt:lpstr>Présentation PowerPoint</vt:lpstr>
      <vt:lpstr>  1. Information des candidats et avis d’attribution   </vt:lpstr>
      <vt:lpstr>  2. Rapport annuel du concessionnaire – Open data   </vt:lpstr>
      <vt:lpstr>Présentation PowerPoint</vt:lpstr>
      <vt:lpstr>Présentation PowerPoint</vt:lpstr>
      <vt:lpstr> L’encadrement du recours aux avenants </vt:lpstr>
      <vt:lpstr> L’encadrement du recours aux avenants  </vt:lpstr>
      <vt:lpstr>Présentation PowerPoint</vt:lpstr>
      <vt:lpstr> Que devient la délégation de service public ? </vt:lpstr>
      <vt:lpstr>Que devient la délégation de service public ?</vt:lpstr>
      <vt:lpstr>Que devient la délégation de service public ?</vt:lpstr>
      <vt:lpstr>Présentation PowerPoint</vt:lpstr>
      <vt:lpstr>Conclusion </vt:lpstr>
      <vt:lpstr>Les fiches sur les contrats de concession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ALBERT</dc:creator>
  <cp:lastModifiedBy>chantal brunet</cp:lastModifiedBy>
  <cp:revision>253</cp:revision>
  <dcterms:created xsi:type="dcterms:W3CDTF">2015-11-23T10:56:07Z</dcterms:created>
  <dcterms:modified xsi:type="dcterms:W3CDTF">2025-01-22T22:37:50Z</dcterms:modified>
</cp:coreProperties>
</file>