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1" r:id="rId1"/>
  </p:sldMasterIdLst>
  <p:notesMasterIdLst>
    <p:notesMasterId r:id="rId109"/>
  </p:notesMasterIdLst>
  <p:handoutMasterIdLst>
    <p:handoutMasterId r:id="rId110"/>
  </p:handoutMasterIdLst>
  <p:sldIdLst>
    <p:sldId id="262" r:id="rId2"/>
    <p:sldId id="374" r:id="rId3"/>
    <p:sldId id="337" r:id="rId4"/>
    <p:sldId id="340" r:id="rId5"/>
    <p:sldId id="322" r:id="rId6"/>
    <p:sldId id="323" r:id="rId7"/>
    <p:sldId id="259" r:id="rId8"/>
    <p:sldId id="319" r:id="rId9"/>
    <p:sldId id="373" r:id="rId10"/>
    <p:sldId id="320" r:id="rId11"/>
    <p:sldId id="321" r:id="rId12"/>
    <p:sldId id="258" r:id="rId13"/>
    <p:sldId id="267" r:id="rId14"/>
    <p:sldId id="268" r:id="rId15"/>
    <p:sldId id="269" r:id="rId16"/>
    <p:sldId id="270" r:id="rId17"/>
    <p:sldId id="275" r:id="rId18"/>
    <p:sldId id="256" r:id="rId19"/>
    <p:sldId id="344" r:id="rId20"/>
    <p:sldId id="345" r:id="rId21"/>
    <p:sldId id="346" r:id="rId22"/>
    <p:sldId id="347" r:id="rId23"/>
    <p:sldId id="257" r:id="rId24"/>
    <p:sldId id="324" r:id="rId25"/>
    <p:sldId id="261" r:id="rId26"/>
    <p:sldId id="263" r:id="rId27"/>
    <p:sldId id="265" r:id="rId28"/>
    <p:sldId id="266" r:id="rId29"/>
    <p:sldId id="325" r:id="rId30"/>
    <p:sldId id="260" r:id="rId31"/>
    <p:sldId id="271" r:id="rId32"/>
    <p:sldId id="273" r:id="rId33"/>
    <p:sldId id="303" r:id="rId34"/>
    <p:sldId id="276" r:id="rId35"/>
    <p:sldId id="352" r:id="rId36"/>
    <p:sldId id="351" r:id="rId37"/>
    <p:sldId id="350" r:id="rId38"/>
    <p:sldId id="357" r:id="rId39"/>
    <p:sldId id="274" r:id="rId40"/>
    <p:sldId id="277" r:id="rId41"/>
    <p:sldId id="341" r:id="rId42"/>
    <p:sldId id="278" r:id="rId43"/>
    <p:sldId id="279" r:id="rId44"/>
    <p:sldId id="280" r:id="rId45"/>
    <p:sldId id="281" r:id="rId46"/>
    <p:sldId id="282" r:id="rId47"/>
    <p:sldId id="287" r:id="rId48"/>
    <p:sldId id="286" r:id="rId49"/>
    <p:sldId id="283" r:id="rId50"/>
    <p:sldId id="284" r:id="rId51"/>
    <p:sldId id="376" r:id="rId52"/>
    <p:sldId id="285" r:id="rId53"/>
    <p:sldId id="288" r:id="rId54"/>
    <p:sldId id="289" r:id="rId55"/>
    <p:sldId id="290" r:id="rId56"/>
    <p:sldId id="353" r:id="rId57"/>
    <p:sldId id="355" r:id="rId58"/>
    <p:sldId id="356" r:id="rId59"/>
    <p:sldId id="291" r:id="rId60"/>
    <p:sldId id="292" r:id="rId61"/>
    <p:sldId id="294" r:id="rId62"/>
    <p:sldId id="329" r:id="rId63"/>
    <p:sldId id="330" r:id="rId64"/>
    <p:sldId id="331" r:id="rId65"/>
    <p:sldId id="332" r:id="rId66"/>
    <p:sldId id="293" r:id="rId67"/>
    <p:sldId id="295" r:id="rId68"/>
    <p:sldId id="298" r:id="rId69"/>
    <p:sldId id="297" r:id="rId70"/>
    <p:sldId id="296" r:id="rId71"/>
    <p:sldId id="299" r:id="rId72"/>
    <p:sldId id="343" r:id="rId73"/>
    <p:sldId id="300" r:id="rId74"/>
    <p:sldId id="301" r:id="rId75"/>
    <p:sldId id="302" r:id="rId76"/>
    <p:sldId id="326" r:id="rId77"/>
    <p:sldId id="327" r:id="rId78"/>
    <p:sldId id="333" r:id="rId79"/>
    <p:sldId id="334" r:id="rId80"/>
    <p:sldId id="335" r:id="rId81"/>
    <p:sldId id="336" r:id="rId82"/>
    <p:sldId id="342" r:id="rId83"/>
    <p:sldId id="304" r:id="rId84"/>
    <p:sldId id="305" r:id="rId85"/>
    <p:sldId id="358" r:id="rId86"/>
    <p:sldId id="359" r:id="rId87"/>
    <p:sldId id="360" r:id="rId88"/>
    <p:sldId id="361" r:id="rId89"/>
    <p:sldId id="306" r:id="rId90"/>
    <p:sldId id="307" r:id="rId91"/>
    <p:sldId id="308" r:id="rId92"/>
    <p:sldId id="309" r:id="rId93"/>
    <p:sldId id="310" r:id="rId94"/>
    <p:sldId id="311" r:id="rId95"/>
    <p:sldId id="362" r:id="rId96"/>
    <p:sldId id="363" r:id="rId97"/>
    <p:sldId id="364" r:id="rId98"/>
    <p:sldId id="365" r:id="rId99"/>
    <p:sldId id="339" r:id="rId100"/>
    <p:sldId id="313" r:id="rId101"/>
    <p:sldId id="338" r:id="rId102"/>
    <p:sldId id="314" r:id="rId103"/>
    <p:sldId id="315" r:id="rId104"/>
    <p:sldId id="366" r:id="rId105"/>
    <p:sldId id="367" r:id="rId106"/>
    <p:sldId id="368" r:id="rId107"/>
    <p:sldId id="312" r:id="rId108"/>
  </p:sldIdLst>
  <p:sldSz cx="9144000" cy="6858000" type="screen4x3"/>
  <p:notesSz cx="6858000" cy="9144000"/>
  <p:defaultTextStyle>
    <a:defPPr>
      <a:defRPr lang="fr-FR"/>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1429" autoAdjust="0"/>
    <p:restoredTop sz="94712" autoAdjust="0"/>
  </p:normalViewPr>
  <p:slideViewPr>
    <p:cSldViewPr>
      <p:cViewPr varScale="1">
        <p:scale>
          <a:sx n="104" d="100"/>
          <a:sy n="104" d="100"/>
        </p:scale>
        <p:origin x="118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AF646EDF-3176-47B8-95B3-05CF752F82B9}" type="datetimeFigureOut">
              <a:rPr lang="fr-FR"/>
              <a:pPr>
                <a:defRPr/>
              </a:pPr>
              <a:t>05/10/2023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BAA58D1-365E-446F-9425-68E33B026838}" type="slidenum">
              <a:rPr lang="fr-FR" altLang="fr-FR"/>
              <a:pPr>
                <a:defRPr/>
              </a:pPr>
              <a:t>‹N°›</a:t>
            </a:fld>
            <a:endParaRPr lang="fr-FR" altLang="fr-FR"/>
          </a:p>
        </p:txBody>
      </p:sp>
    </p:spTree>
    <p:extLst>
      <p:ext uri="{BB962C8B-B14F-4D97-AF65-F5344CB8AC3E}">
        <p14:creationId xmlns:p14="http://schemas.microsoft.com/office/powerpoint/2010/main" val="1682540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A67EA2DD-6A4C-4483-92A7-6CF2A54E505F}" type="datetimeFigureOut">
              <a:rPr lang="fr-FR"/>
              <a:pPr>
                <a:defRPr/>
              </a:pPr>
              <a:t>05/10/2023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A056E06-2A6B-46A9-8517-7D871BC2C968}" type="slidenum">
              <a:rPr lang="fr-FR" altLang="fr-FR"/>
              <a:pPr>
                <a:defRPr/>
              </a:pPr>
              <a:t>‹N°›</a:t>
            </a:fld>
            <a:endParaRPr lang="fr-FR" altLang="fr-FR"/>
          </a:p>
        </p:txBody>
      </p:sp>
    </p:spTree>
    <p:extLst>
      <p:ext uri="{BB962C8B-B14F-4D97-AF65-F5344CB8AC3E}">
        <p14:creationId xmlns:p14="http://schemas.microsoft.com/office/powerpoint/2010/main" val="29848796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51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81283D-6F06-49A1-9189-DF9D5632D671}" type="slidenum">
              <a:rPr lang="fr-FR" altLang="fr-FR" smtClean="0">
                <a:latin typeface="Garamond" panose="02020404030301010803" pitchFamily="18" charset="0"/>
              </a:rPr>
              <a:pPr>
                <a:spcBef>
                  <a:spcPct val="0"/>
                </a:spcBef>
              </a:pPr>
              <a:t>1</a:t>
            </a:fld>
            <a:endParaRPr lang="fr-FR" altLang="fr-FR" smtClean="0">
              <a:latin typeface="Garamond" panose="02020404030301010803" pitchFamily="18" charset="0"/>
            </a:endParaRPr>
          </a:p>
        </p:txBody>
      </p:sp>
    </p:spTree>
    <p:extLst>
      <p:ext uri="{BB962C8B-B14F-4D97-AF65-F5344CB8AC3E}">
        <p14:creationId xmlns:p14="http://schemas.microsoft.com/office/powerpoint/2010/main" val="675632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smtClean="0"/>
          </a:p>
        </p:txBody>
      </p:sp>
      <p:sp>
        <p:nvSpPr>
          <p:cNvPr id="25604"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16B865A-9AC9-4417-BD0D-D51BD5D9C9DA}" type="slidenum">
              <a:rPr lang="fr-FR" altLang="fr-FR">
                <a:latin typeface="Arial" panose="020B0604020202020204" pitchFamily="34" charset="0"/>
              </a:rPr>
              <a:pPr algn="r" eaLnBrk="1" hangingPunct="1">
                <a:spcBef>
                  <a:spcPct val="0"/>
                </a:spcBef>
              </a:pPr>
              <a:t>20</a:t>
            </a:fld>
            <a:endParaRPr lang="fr-FR" altLang="fr-FR">
              <a:latin typeface="Arial" panose="020B0604020202020204" pitchFamily="34" charset="0"/>
            </a:endParaRPr>
          </a:p>
        </p:txBody>
      </p:sp>
    </p:spTree>
    <p:extLst>
      <p:ext uri="{BB962C8B-B14F-4D97-AF65-F5344CB8AC3E}">
        <p14:creationId xmlns:p14="http://schemas.microsoft.com/office/powerpoint/2010/main" val="27857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3D60746-96AA-4BF8-9F97-27551F01E664}" type="slidenum">
              <a:rPr lang="fr-FR" altLang="fr-FR"/>
              <a:pPr>
                <a:defRPr/>
              </a:pPr>
              <a:t>‹N°›</a:t>
            </a:fld>
            <a:endParaRPr lang="fr-FR" altLang="fr-FR"/>
          </a:p>
        </p:txBody>
      </p:sp>
    </p:spTree>
    <p:extLst>
      <p:ext uri="{BB962C8B-B14F-4D97-AF65-F5344CB8AC3E}">
        <p14:creationId xmlns:p14="http://schemas.microsoft.com/office/powerpoint/2010/main" val="3255561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688D8E92-C9DF-40E6-B69D-F657D38A8D62}" type="slidenum">
              <a:rPr lang="fr-FR" altLang="fr-FR"/>
              <a:pPr>
                <a:defRPr/>
              </a:pPr>
              <a:t>‹N°›</a:t>
            </a:fld>
            <a:endParaRPr lang="fr-FR" altLang="fr-FR"/>
          </a:p>
        </p:txBody>
      </p:sp>
    </p:spTree>
    <p:extLst>
      <p:ext uri="{BB962C8B-B14F-4D97-AF65-F5344CB8AC3E}">
        <p14:creationId xmlns:p14="http://schemas.microsoft.com/office/powerpoint/2010/main" val="2343872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1535A8E-B225-48DF-A7CC-857824232D01}" type="slidenum">
              <a:rPr lang="fr-FR" altLang="fr-FR"/>
              <a:pPr>
                <a:defRPr/>
              </a:pPr>
              <a:t>‹N°›</a:t>
            </a:fld>
            <a:endParaRPr lang="fr-FR" altLang="fr-FR"/>
          </a:p>
        </p:txBody>
      </p:sp>
    </p:spTree>
    <p:extLst>
      <p:ext uri="{BB962C8B-B14F-4D97-AF65-F5344CB8AC3E}">
        <p14:creationId xmlns:p14="http://schemas.microsoft.com/office/powerpoint/2010/main" val="936342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re et texte sur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0200"/>
            <a:ext cx="8229600" cy="21859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57200" y="3938588"/>
            <a:ext cx="8229600" cy="21875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116925FD-FBE3-4A4F-A0FC-320A816CDCBD}" type="slidenum">
              <a:rPr lang="fr-FR" altLang="fr-FR"/>
              <a:pPr>
                <a:defRPr/>
              </a:pPr>
              <a:t>‹N°›</a:t>
            </a:fld>
            <a:endParaRPr lang="fr-FR" altLang="fr-FR"/>
          </a:p>
        </p:txBody>
      </p:sp>
    </p:spTree>
    <p:extLst>
      <p:ext uri="{BB962C8B-B14F-4D97-AF65-F5344CB8AC3E}">
        <p14:creationId xmlns:p14="http://schemas.microsoft.com/office/powerpoint/2010/main" val="712932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A7D5CA4-7630-4103-B41C-E5EA201D5037}" type="slidenum">
              <a:rPr lang="fr-FR" altLang="fr-FR"/>
              <a:pPr>
                <a:defRPr/>
              </a:pPr>
              <a:t>‹N°›</a:t>
            </a:fld>
            <a:endParaRPr lang="fr-FR" altLang="fr-FR"/>
          </a:p>
        </p:txBody>
      </p:sp>
    </p:spTree>
    <p:extLst>
      <p:ext uri="{BB962C8B-B14F-4D97-AF65-F5344CB8AC3E}">
        <p14:creationId xmlns:p14="http://schemas.microsoft.com/office/powerpoint/2010/main" val="1970452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D20293B-7CD3-4118-B6D0-DDDA60AB935A}" type="slidenum">
              <a:rPr lang="fr-FR" altLang="fr-FR"/>
              <a:pPr>
                <a:defRPr/>
              </a:pPr>
              <a:t>‹N°›</a:t>
            </a:fld>
            <a:endParaRPr lang="fr-FR" altLang="fr-FR"/>
          </a:p>
        </p:txBody>
      </p:sp>
    </p:spTree>
    <p:extLst>
      <p:ext uri="{BB962C8B-B14F-4D97-AF65-F5344CB8AC3E}">
        <p14:creationId xmlns:p14="http://schemas.microsoft.com/office/powerpoint/2010/main" val="3659716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14508F87-16BC-4C7D-BAC2-CBD7921B5470}" type="slidenum">
              <a:rPr lang="fr-FR" altLang="fr-FR"/>
              <a:pPr>
                <a:defRPr/>
              </a:pPr>
              <a:t>‹N°›</a:t>
            </a:fld>
            <a:endParaRPr lang="fr-FR" altLang="fr-FR"/>
          </a:p>
        </p:txBody>
      </p:sp>
    </p:spTree>
    <p:extLst>
      <p:ext uri="{BB962C8B-B14F-4D97-AF65-F5344CB8AC3E}">
        <p14:creationId xmlns:p14="http://schemas.microsoft.com/office/powerpoint/2010/main" val="1794639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3EB56626-0122-41F8-A331-844053420F66}" type="slidenum">
              <a:rPr lang="fr-FR" altLang="fr-FR"/>
              <a:pPr>
                <a:defRPr/>
              </a:pPr>
              <a:t>‹N°›</a:t>
            </a:fld>
            <a:endParaRPr lang="fr-FR" altLang="fr-FR"/>
          </a:p>
        </p:txBody>
      </p:sp>
    </p:spTree>
    <p:extLst>
      <p:ext uri="{BB962C8B-B14F-4D97-AF65-F5344CB8AC3E}">
        <p14:creationId xmlns:p14="http://schemas.microsoft.com/office/powerpoint/2010/main" val="179717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FCE517E8-0C30-4394-996B-C7A20B6290E4}" type="slidenum">
              <a:rPr lang="fr-FR" altLang="fr-FR"/>
              <a:pPr>
                <a:defRPr/>
              </a:pPr>
              <a:t>‹N°›</a:t>
            </a:fld>
            <a:endParaRPr lang="fr-FR" altLang="fr-FR"/>
          </a:p>
        </p:txBody>
      </p:sp>
    </p:spTree>
    <p:extLst>
      <p:ext uri="{BB962C8B-B14F-4D97-AF65-F5344CB8AC3E}">
        <p14:creationId xmlns:p14="http://schemas.microsoft.com/office/powerpoint/2010/main" val="3859929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3C08C2B0-E468-480F-9B8C-20F29CD0A219}" type="slidenum">
              <a:rPr lang="fr-FR" altLang="fr-FR"/>
              <a:pPr>
                <a:defRPr/>
              </a:pPr>
              <a:t>‹N°›</a:t>
            </a:fld>
            <a:endParaRPr lang="fr-FR" altLang="fr-FR"/>
          </a:p>
        </p:txBody>
      </p:sp>
    </p:spTree>
    <p:extLst>
      <p:ext uri="{BB962C8B-B14F-4D97-AF65-F5344CB8AC3E}">
        <p14:creationId xmlns:p14="http://schemas.microsoft.com/office/powerpoint/2010/main" val="2006010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41F85BFA-6746-4C27-9AC8-09FA2460BA33}" type="slidenum">
              <a:rPr lang="fr-FR" altLang="fr-FR"/>
              <a:pPr>
                <a:defRPr/>
              </a:pPr>
              <a:t>‹N°›</a:t>
            </a:fld>
            <a:endParaRPr lang="fr-FR" altLang="fr-FR"/>
          </a:p>
        </p:txBody>
      </p:sp>
    </p:spTree>
    <p:extLst>
      <p:ext uri="{BB962C8B-B14F-4D97-AF65-F5344CB8AC3E}">
        <p14:creationId xmlns:p14="http://schemas.microsoft.com/office/powerpoint/2010/main" val="2405090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ACC6663A-B22E-4126-8062-D9617021DAF4}" type="slidenum">
              <a:rPr lang="fr-FR" altLang="fr-FR"/>
              <a:pPr>
                <a:defRPr/>
              </a:pPr>
              <a:t>‹N°›</a:t>
            </a:fld>
            <a:endParaRPr lang="fr-FR" altLang="fr-FR"/>
          </a:p>
        </p:txBody>
      </p:sp>
    </p:spTree>
    <p:extLst>
      <p:ext uri="{BB962C8B-B14F-4D97-AF65-F5344CB8AC3E}">
        <p14:creationId xmlns:p14="http://schemas.microsoft.com/office/powerpoint/2010/main" val="1886283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Modifiez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AC2F9D7B-9C6E-4550-A06A-6FC0AB3B9CAA}"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idx="1"/>
          </p:nvPr>
        </p:nvSpPr>
        <p:spPr>
          <a:xfrm>
            <a:off x="500063" y="1214438"/>
            <a:ext cx="8229600" cy="5167312"/>
          </a:xfrm>
        </p:spPr>
        <p:txBody>
          <a:bodyPr/>
          <a:lstStyle/>
          <a:p>
            <a:pPr algn="ctr" eaLnBrk="1" hangingPunct="1">
              <a:buFont typeface="Wingdings" panose="05000000000000000000" pitchFamily="2" charset="2"/>
              <a:buNone/>
            </a:pPr>
            <a:r>
              <a:rPr lang="fr-FR" altLang="fr-FR" sz="6000" b="1" smtClean="0"/>
              <a:t>Marchés publics : du Code au Juge ou comment établir une consultation ?</a:t>
            </a:r>
          </a:p>
          <a:p>
            <a:pPr algn="ctr" eaLnBrk="1" hangingPunct="1">
              <a:buFont typeface="Wingdings" panose="05000000000000000000" pitchFamily="2" charset="2"/>
              <a:buNone/>
            </a:pPr>
            <a:endParaRPr lang="fr-FR" altLang="fr-FR" sz="1800" b="1" smtClean="0"/>
          </a:p>
          <a:p>
            <a:pPr algn="ctr" eaLnBrk="1" hangingPunct="1">
              <a:buFont typeface="Wingdings" panose="05000000000000000000" pitchFamily="2" charset="2"/>
              <a:buNone/>
            </a:pPr>
            <a:r>
              <a:rPr lang="fr-FR" altLang="fr-FR" sz="2800" b="1" i="1" smtClean="0"/>
              <a:t>Lieu</a:t>
            </a:r>
          </a:p>
          <a:p>
            <a:pPr algn="ctr" eaLnBrk="1" hangingPunct="1">
              <a:buFont typeface="Wingdings" panose="05000000000000000000" pitchFamily="2" charset="2"/>
              <a:buNone/>
            </a:pPr>
            <a:r>
              <a:rPr lang="fr-FR" altLang="fr-FR" sz="2800" b="1" i="1" smtClean="0"/>
              <a:t>Date</a:t>
            </a:r>
          </a:p>
        </p:txBody>
      </p:sp>
      <p:sp>
        <p:nvSpPr>
          <p:cNvPr id="4099" name="Titre 1"/>
          <p:cNvSpPr>
            <a:spLocks noGrp="1"/>
          </p:cNvSpPr>
          <p:nvPr>
            <p:ph type="title"/>
          </p:nvPr>
        </p:nvSpPr>
        <p:spPr/>
        <p:txBody>
          <a:bodyPr/>
          <a:lstStyle/>
          <a:p>
            <a:endParaRPr lang="fr-FR" altLang="fr-FR" smtClean="0"/>
          </a:p>
        </p:txBody>
      </p:sp>
      <p:sp>
        <p:nvSpPr>
          <p:cNvPr id="2" name="ZoneTexte 1"/>
          <p:cNvSpPr txBox="1"/>
          <p:nvPr/>
        </p:nvSpPr>
        <p:spPr>
          <a:xfrm>
            <a:off x="251520" y="6381750"/>
            <a:ext cx="1728192" cy="215444"/>
          </a:xfrm>
          <a:prstGeom prst="rect">
            <a:avLst/>
          </a:prstGeom>
          <a:noFill/>
        </p:spPr>
        <p:txBody>
          <a:bodyPr wrap="square" rtlCol="0">
            <a:spAutoFit/>
          </a:bodyPr>
          <a:lstStyle/>
          <a:p>
            <a:r>
              <a:rPr lang="fr-FR" sz="800" dirty="0" smtClean="0">
                <a:latin typeface="Arial" panose="020B0604020202020204" pitchFamily="34" charset="0"/>
                <a:cs typeface="Arial" panose="020B0604020202020204" pitchFamily="34" charset="0"/>
              </a:rPr>
              <a:t>ABAAP090923</a:t>
            </a:r>
            <a:endParaRPr lang="fr-FR" sz="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pPr eaLnBrk="1" hangingPunct="1"/>
            <a:r>
              <a:rPr lang="fr-FR" altLang="fr-FR" dirty="0" smtClean="0"/>
              <a:t>Introduction</a:t>
            </a:r>
          </a:p>
        </p:txBody>
      </p:sp>
      <p:sp>
        <p:nvSpPr>
          <p:cNvPr id="14339" name="Rectangle 3"/>
          <p:cNvSpPr>
            <a:spLocks noGrp="1" noChangeArrowheads="1"/>
          </p:cNvSpPr>
          <p:nvPr>
            <p:ph idx="1"/>
          </p:nvPr>
        </p:nvSpPr>
        <p:spPr/>
        <p:txBody>
          <a:bodyPr/>
          <a:lstStyle/>
          <a:p>
            <a:pPr eaLnBrk="1" hangingPunct="1">
              <a:buFont typeface="Wingdings" panose="05000000000000000000" pitchFamily="2" charset="2"/>
              <a:buNone/>
            </a:pPr>
            <a:r>
              <a:rPr lang="fr-FR" altLang="fr-FR" dirty="0" smtClean="0"/>
              <a:t>L’achat public c’est :</a:t>
            </a:r>
          </a:p>
          <a:p>
            <a:pPr eaLnBrk="1" hangingPunct="1">
              <a:buFontTx/>
              <a:buChar char="-"/>
            </a:pPr>
            <a:r>
              <a:rPr lang="fr-FR" altLang="fr-FR" dirty="0" smtClean="0"/>
              <a:t>L’achat de travaux</a:t>
            </a:r>
          </a:p>
          <a:p>
            <a:pPr lvl="1" eaLnBrk="1" hangingPunct="1">
              <a:buFont typeface="Wingdings" panose="05000000000000000000" pitchFamily="2" charset="2"/>
              <a:buNone/>
            </a:pPr>
            <a:r>
              <a:rPr lang="fr-FR" altLang="fr-FR" dirty="0" smtClean="0"/>
              <a:t>	</a:t>
            </a:r>
            <a:r>
              <a:rPr lang="fr-FR" altLang="fr-FR" sz="2000" dirty="0" smtClean="0"/>
              <a:t>« </a:t>
            </a:r>
            <a:r>
              <a:rPr lang="fr-FR" sz="2000" dirty="0"/>
              <a:t>Un marché de travaux a pour objet :</a:t>
            </a:r>
            <a:br>
              <a:rPr lang="fr-FR" sz="2000" dirty="0"/>
            </a:br>
            <a:r>
              <a:rPr lang="fr-FR" sz="2000" dirty="0"/>
              <a:t>1° Soit l'exécution, soit la conception et l'exécution de travaux dont la liste figure dans un avis annexé au présent code ;</a:t>
            </a:r>
            <a:br>
              <a:rPr lang="fr-FR" sz="2000" dirty="0"/>
            </a:br>
            <a:r>
              <a:rPr lang="fr-FR" sz="2000" dirty="0"/>
              <a:t>2° Soit la réalisation, soit la conception et la réalisation, par quelque moyen que ce soit, d'un ouvrage répondant aux exigences fixées par l'acheteur qui exerce une influence déterminante sur sa nature ou sa conception.</a:t>
            </a:r>
            <a:br>
              <a:rPr lang="fr-FR" sz="2000" dirty="0"/>
            </a:br>
            <a:r>
              <a:rPr lang="fr-FR" sz="2000" dirty="0"/>
              <a:t>Un ouvrage est le résultat d'un ensemble de travaux de bâtiment ou de génie civil destiné à remplir par lui-même une fonction économique ou technique.</a:t>
            </a:r>
            <a:r>
              <a:rPr lang="fr-FR" altLang="fr-FR" sz="2000" dirty="0" smtClean="0"/>
              <a:t> </a:t>
            </a:r>
            <a:r>
              <a:rPr lang="fr-FR" altLang="fr-FR" sz="1600" i="1" dirty="0" smtClean="0"/>
              <a:t>» (CCP L1111-2)</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rrowheads="1"/>
          </p:cNvSpPr>
          <p:nvPr>
            <p:ph type="title"/>
          </p:nvPr>
        </p:nvSpPr>
        <p:spPr/>
        <p:txBody>
          <a:bodyPr/>
          <a:lstStyle/>
          <a:p>
            <a:pPr eaLnBrk="1" hangingPunct="1"/>
            <a:r>
              <a:rPr lang="fr-FR" altLang="fr-FR" sz="4000" smtClean="0"/>
              <a:t>V – Le guide de procédure…</a:t>
            </a:r>
          </a:p>
        </p:txBody>
      </p:sp>
      <p:sp>
        <p:nvSpPr>
          <p:cNvPr id="107523" name="Rectangle 3"/>
          <p:cNvSpPr>
            <a:spLocks noGrp="1" noChangeArrowheads="1"/>
          </p:cNvSpPr>
          <p:nvPr>
            <p:ph idx="1"/>
          </p:nvPr>
        </p:nvSpPr>
        <p:spPr>
          <a:xfrm>
            <a:off x="434975" y="1268413"/>
            <a:ext cx="8229600" cy="5256212"/>
          </a:xfrm>
        </p:spPr>
        <p:txBody>
          <a:bodyPr/>
          <a:lstStyle/>
          <a:p>
            <a:pPr eaLnBrk="1" hangingPunct="1"/>
            <a:r>
              <a:rPr lang="fr-FR" altLang="fr-FR" smtClean="0"/>
              <a:t>A – Pourquoi un guide de procédure en plus ?</a:t>
            </a:r>
          </a:p>
          <a:p>
            <a:pPr lvl="1" eaLnBrk="1" hangingPunct="1"/>
            <a:r>
              <a:rPr lang="fr-FR" altLang="fr-FR" smtClean="0"/>
              <a:t>La réforme de 2001</a:t>
            </a:r>
          </a:p>
          <a:p>
            <a:pPr lvl="1" eaLnBrk="1" hangingPunct="1"/>
            <a:r>
              <a:rPr lang="fr-FR" altLang="fr-FR" smtClean="0"/>
              <a:t>La nomenclature de 2002</a:t>
            </a:r>
          </a:p>
          <a:p>
            <a:pPr lvl="1" eaLnBrk="1" hangingPunct="1"/>
            <a:r>
              <a:rPr lang="fr-FR" altLang="fr-FR" smtClean="0"/>
              <a:t>La « révolution » de 2004</a:t>
            </a:r>
          </a:p>
          <a:p>
            <a:pPr lvl="1" eaLnBrk="1" hangingPunct="1"/>
            <a:r>
              <a:rPr lang="fr-FR" altLang="fr-FR" smtClean="0"/>
              <a:t>La mise au point de 2006</a:t>
            </a:r>
          </a:p>
          <a:p>
            <a:pPr lvl="1" eaLnBrk="1" hangingPunct="1"/>
            <a:r>
              <a:rPr lang="fr-FR" altLang="fr-FR" smtClean="0"/>
              <a:t>Le plan de relance de 2008</a:t>
            </a:r>
          </a:p>
          <a:p>
            <a:pPr lvl="1" eaLnBrk="1" hangingPunct="1"/>
            <a:r>
              <a:rPr lang="fr-FR" altLang="fr-FR" smtClean="0"/>
              <a:t>Les modifications de 2009</a:t>
            </a:r>
          </a:p>
          <a:p>
            <a:pPr lvl="1" eaLnBrk="1" hangingPunct="1"/>
            <a:r>
              <a:rPr lang="fr-FR" altLang="fr-FR" smtClean="0"/>
              <a:t>Les ordonnances de 2014</a:t>
            </a:r>
          </a:p>
          <a:p>
            <a:pPr lvl="1" eaLnBrk="1" hangingPunct="1"/>
            <a:r>
              <a:rPr lang="fr-FR" altLang="fr-FR" smtClean="0"/>
              <a:t>Le décret de 2016</a:t>
            </a:r>
          </a:p>
          <a:p>
            <a:pPr lvl="1" eaLnBrk="1" hangingPunct="1"/>
            <a:r>
              <a:rPr lang="fr-FR" altLang="fr-FR" smtClean="0"/>
              <a:t>Le code de la commande publique de 2019…..</a:t>
            </a:r>
          </a:p>
          <a:p>
            <a:pPr lvl="2" eaLnBrk="1" hangingPunct="1"/>
            <a:endParaRPr lang="fr-FR" altLang="fr-FR" smtClean="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rrowheads="1"/>
          </p:cNvSpPr>
          <p:nvPr>
            <p:ph type="title"/>
          </p:nvPr>
        </p:nvSpPr>
        <p:spPr/>
        <p:txBody>
          <a:bodyPr/>
          <a:lstStyle/>
          <a:p>
            <a:pPr eaLnBrk="1" hangingPunct="1"/>
            <a:r>
              <a:rPr lang="fr-FR" altLang="fr-FR" sz="4000" smtClean="0"/>
              <a:t>V – Le guide de procédure…</a:t>
            </a:r>
          </a:p>
        </p:txBody>
      </p:sp>
      <p:sp>
        <p:nvSpPr>
          <p:cNvPr id="108547" name="Rectangle 3"/>
          <p:cNvSpPr>
            <a:spLocks noGrp="1" noChangeArrowheads="1"/>
          </p:cNvSpPr>
          <p:nvPr>
            <p:ph idx="1"/>
          </p:nvPr>
        </p:nvSpPr>
        <p:spPr>
          <a:xfrm>
            <a:off x="457200" y="1600200"/>
            <a:ext cx="8229600" cy="4997450"/>
          </a:xfrm>
        </p:spPr>
        <p:txBody>
          <a:bodyPr/>
          <a:lstStyle/>
          <a:p>
            <a:pPr eaLnBrk="1" hangingPunct="1"/>
            <a:r>
              <a:rPr lang="fr-FR" altLang="fr-FR" smtClean="0"/>
              <a:t>A – Pourquoi un guide de procédure ?</a:t>
            </a:r>
          </a:p>
          <a:p>
            <a:pPr lvl="1" eaLnBrk="1" hangingPunct="1"/>
            <a:endParaRPr lang="fr-FR" altLang="fr-FR" smtClean="0"/>
          </a:p>
          <a:p>
            <a:pPr lvl="2" eaLnBrk="1" hangingPunct="1"/>
            <a:r>
              <a:rPr lang="fr-FR" altLang="fr-FR" smtClean="0"/>
              <a:t>Plébiscité par les CRC</a:t>
            </a:r>
          </a:p>
          <a:p>
            <a:pPr lvl="2" eaLnBrk="1" hangingPunct="1"/>
            <a:r>
              <a:rPr lang="fr-FR" altLang="fr-FR" smtClean="0"/>
              <a:t>Guide des bonnes pratiques (c’est fait !)</a:t>
            </a:r>
          </a:p>
          <a:p>
            <a:pPr lvl="2" eaLnBrk="1" hangingPunct="1"/>
            <a:r>
              <a:rPr lang="fr-FR" altLang="fr-FR" smtClean="0"/>
              <a:t>Répartition des tâches et missions</a:t>
            </a:r>
          </a:p>
          <a:p>
            <a:pPr lvl="2" eaLnBrk="1" hangingPunct="1"/>
            <a:r>
              <a:rPr lang="fr-FR" altLang="fr-FR" smtClean="0"/>
              <a:t>Identification de la RPP</a:t>
            </a:r>
          </a:p>
          <a:p>
            <a:pPr lvl="2" eaLnBrk="1" hangingPunct="1"/>
            <a:r>
              <a:rPr lang="fr-FR" altLang="fr-FR" smtClean="0"/>
              <a:t>Et la charte ?</a:t>
            </a:r>
          </a:p>
          <a:p>
            <a:pPr lvl="2" eaLnBrk="1" hangingPunct="1"/>
            <a:r>
              <a:rPr lang="fr-FR" altLang="fr-FR" smtClean="0"/>
              <a:t>Pour une bonne utilisation de la négo</a:t>
            </a:r>
          </a:p>
          <a:p>
            <a:pPr lvl="2" eaLnBrk="1" hangingPunct="1"/>
            <a:endParaRPr lang="fr-FR" altLang="fr-FR" smtClean="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rrowheads="1"/>
          </p:cNvSpPr>
          <p:nvPr>
            <p:ph type="title"/>
          </p:nvPr>
        </p:nvSpPr>
        <p:spPr/>
        <p:txBody>
          <a:bodyPr/>
          <a:lstStyle/>
          <a:p>
            <a:pPr eaLnBrk="1" hangingPunct="1"/>
            <a:r>
              <a:rPr lang="fr-FR" altLang="fr-FR" sz="4000" smtClean="0"/>
              <a:t>V - Le guide de procédure…</a:t>
            </a:r>
          </a:p>
        </p:txBody>
      </p:sp>
      <p:sp>
        <p:nvSpPr>
          <p:cNvPr id="109571" name="Rectangle 3"/>
          <p:cNvSpPr>
            <a:spLocks noGrp="1" noChangeArrowheads="1"/>
          </p:cNvSpPr>
          <p:nvPr>
            <p:ph idx="1"/>
          </p:nvPr>
        </p:nvSpPr>
        <p:spPr>
          <a:xfrm>
            <a:off x="457200" y="1600200"/>
            <a:ext cx="8229600" cy="4997450"/>
          </a:xfrm>
        </p:spPr>
        <p:txBody>
          <a:bodyPr/>
          <a:lstStyle/>
          <a:p>
            <a:pPr eaLnBrk="1" hangingPunct="1"/>
            <a:r>
              <a:rPr lang="fr-FR" altLang="fr-FR" smtClean="0"/>
              <a:t>B – De la bonne utilisation du guide…</a:t>
            </a:r>
          </a:p>
          <a:p>
            <a:pPr lvl="1" eaLnBrk="1" hangingPunct="1"/>
            <a:endParaRPr lang="fr-FR" altLang="fr-FR" smtClean="0"/>
          </a:p>
          <a:p>
            <a:pPr lvl="1" eaLnBrk="1" hangingPunct="1"/>
            <a:r>
              <a:rPr lang="fr-FR" altLang="fr-FR" smtClean="0"/>
              <a:t>Qui fait quoi ? Le service opérationnel</a:t>
            </a:r>
          </a:p>
          <a:p>
            <a:pPr lvl="2" eaLnBrk="1" hangingPunct="1"/>
            <a:r>
              <a:rPr lang="fr-FR" altLang="fr-FR" smtClean="0"/>
              <a:t>Rédige le cahier des charges techniques</a:t>
            </a:r>
          </a:p>
          <a:p>
            <a:pPr lvl="2" eaLnBrk="1" hangingPunct="1"/>
            <a:r>
              <a:rPr lang="fr-FR" altLang="fr-FR" smtClean="0"/>
              <a:t>Rédige les BP, DE ou DPGF</a:t>
            </a:r>
          </a:p>
          <a:p>
            <a:pPr lvl="2" eaLnBrk="1" hangingPunct="1"/>
            <a:r>
              <a:rPr lang="fr-FR" altLang="fr-FR" smtClean="0"/>
              <a:t>Se charge des visites sur site</a:t>
            </a:r>
          </a:p>
          <a:p>
            <a:pPr lvl="2" eaLnBrk="1" hangingPunct="1"/>
            <a:r>
              <a:rPr lang="fr-FR" altLang="fr-FR" smtClean="0"/>
              <a:t>Analyse les offres et rédige un rapport</a:t>
            </a:r>
          </a:p>
          <a:p>
            <a:pPr lvl="2" eaLnBrk="1" hangingPunct="1"/>
            <a:endParaRPr lang="fr-FR" altLang="fr-FR" smtClean="0"/>
          </a:p>
        </p:txBody>
      </p:sp>
      <p:pic>
        <p:nvPicPr>
          <p:cNvPr id="4" name="Picture 4"/>
          <p:cNvPicPr>
            <a:picLocks noChangeAspect="1" noChangeArrowheads="1"/>
          </p:cNvPicPr>
          <p:nvPr/>
        </p:nvPicPr>
        <p:blipFill>
          <a:blip r:embed="rId2"/>
          <a:srcRect/>
          <a:stretch>
            <a:fillRect/>
          </a:stretch>
        </p:blipFill>
        <p:spPr bwMode="auto">
          <a:xfrm>
            <a:off x="7500958" y="1785926"/>
            <a:ext cx="954086" cy="143631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rrowheads="1"/>
          </p:cNvSpPr>
          <p:nvPr>
            <p:ph type="title"/>
          </p:nvPr>
        </p:nvSpPr>
        <p:spPr/>
        <p:txBody>
          <a:bodyPr/>
          <a:lstStyle/>
          <a:p>
            <a:pPr eaLnBrk="1" hangingPunct="1"/>
            <a:r>
              <a:rPr lang="fr-FR" altLang="fr-FR" sz="4000" smtClean="0"/>
              <a:t>V - Le guide de procédure…</a:t>
            </a:r>
          </a:p>
        </p:txBody>
      </p:sp>
      <p:sp>
        <p:nvSpPr>
          <p:cNvPr id="110595" name="Rectangle 3"/>
          <p:cNvSpPr>
            <a:spLocks noGrp="1" noChangeArrowheads="1"/>
          </p:cNvSpPr>
          <p:nvPr>
            <p:ph idx="1"/>
          </p:nvPr>
        </p:nvSpPr>
        <p:spPr>
          <a:xfrm>
            <a:off x="457200" y="1600200"/>
            <a:ext cx="8229600" cy="4997450"/>
          </a:xfrm>
        </p:spPr>
        <p:txBody>
          <a:bodyPr/>
          <a:lstStyle/>
          <a:p>
            <a:pPr eaLnBrk="1" hangingPunct="1"/>
            <a:r>
              <a:rPr lang="fr-FR" altLang="fr-FR" smtClean="0"/>
              <a:t>B – De la bonne utilisation du guide…</a:t>
            </a:r>
          </a:p>
          <a:p>
            <a:pPr lvl="1" eaLnBrk="1" hangingPunct="1"/>
            <a:endParaRPr lang="fr-FR" altLang="fr-FR" smtClean="0"/>
          </a:p>
          <a:p>
            <a:pPr lvl="1" eaLnBrk="1" hangingPunct="1"/>
            <a:r>
              <a:rPr lang="fr-FR" altLang="fr-FR" smtClean="0"/>
              <a:t>Qui fait quoi ? Le service des marchés publics</a:t>
            </a:r>
          </a:p>
          <a:p>
            <a:pPr lvl="2" eaLnBrk="1" hangingPunct="1"/>
            <a:r>
              <a:rPr lang="fr-FR" altLang="fr-FR" smtClean="0"/>
              <a:t>Lance la procédure</a:t>
            </a:r>
          </a:p>
          <a:p>
            <a:pPr lvl="2" eaLnBrk="1" hangingPunct="1"/>
            <a:r>
              <a:rPr lang="fr-FR" altLang="fr-FR" smtClean="0"/>
              <a:t>Réponds aux candidats pendant la consultation</a:t>
            </a:r>
          </a:p>
          <a:p>
            <a:pPr lvl="2" eaLnBrk="1" hangingPunct="1"/>
            <a:r>
              <a:rPr lang="fr-FR" altLang="fr-FR" smtClean="0"/>
              <a:t>Réceptionne et enregistre les plis</a:t>
            </a:r>
          </a:p>
          <a:p>
            <a:pPr lvl="2" eaLnBrk="1" hangingPunct="1"/>
            <a:r>
              <a:rPr lang="fr-FR" altLang="fr-FR" smtClean="0"/>
              <a:t>Convoque et prépare les travaux de la CAO</a:t>
            </a:r>
          </a:p>
          <a:p>
            <a:pPr lvl="2" eaLnBrk="1" hangingPunct="1"/>
            <a:r>
              <a:rPr lang="fr-FR" altLang="fr-FR" smtClean="0"/>
              <a:t>Informe les candidats non retenus</a:t>
            </a:r>
          </a:p>
          <a:p>
            <a:pPr lvl="2" eaLnBrk="1" hangingPunct="1"/>
            <a:r>
              <a:rPr lang="fr-FR" altLang="fr-FR" smtClean="0"/>
              <a:t>Procède aux procédures de notification</a:t>
            </a:r>
          </a:p>
          <a:p>
            <a:pPr lvl="2" eaLnBrk="1" hangingPunct="1"/>
            <a:endParaRPr lang="fr-FR" altLang="fr-FR" smtClean="0"/>
          </a:p>
        </p:txBody>
      </p:sp>
      <p:pic>
        <p:nvPicPr>
          <p:cNvPr id="81924" name="Picture 4"/>
          <p:cNvPicPr>
            <a:picLocks noChangeAspect="1" noChangeArrowheads="1"/>
          </p:cNvPicPr>
          <p:nvPr/>
        </p:nvPicPr>
        <p:blipFill>
          <a:blip r:embed="rId2"/>
          <a:srcRect/>
          <a:stretch>
            <a:fillRect/>
          </a:stretch>
        </p:blipFill>
        <p:spPr bwMode="auto">
          <a:xfrm>
            <a:off x="7143768" y="2034406"/>
            <a:ext cx="1428760" cy="82309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404813"/>
            <a:ext cx="6227763" cy="622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Titre 21"/>
          <p:cNvSpPr>
            <a:spLocks noGrp="1"/>
          </p:cNvSpPr>
          <p:nvPr>
            <p:ph type="title" idx="4294967295"/>
          </p:nvPr>
        </p:nvSpPr>
        <p:spPr>
          <a:xfrm>
            <a:off x="1371600" y="1928813"/>
            <a:ext cx="7772400" cy="773112"/>
          </a:xfrm>
        </p:spPr>
        <p:txBody>
          <a:bodyPr anchor="t"/>
          <a:lstStyle/>
          <a:p>
            <a:pPr eaLnBrk="1" hangingPunct="1"/>
            <a:r>
              <a:rPr lang="fr-FR" altLang="fr-FR" sz="2400" smtClean="0">
                <a:latin typeface="Arial" panose="020B0604020202020204" pitchFamily="34" charset="0"/>
                <a:cs typeface="Arial" panose="020B0604020202020204" pitchFamily="34" charset="0"/>
              </a:rPr>
              <a:t>15* - J’ai rédigé mon rapport d’analyse des offres, je le transmets à la Direction de la Commande Publique puis…</a:t>
            </a:r>
          </a:p>
        </p:txBody>
      </p:sp>
      <p:sp>
        <p:nvSpPr>
          <p:cNvPr id="131075" name="Espace réservé du texte 22"/>
          <p:cNvSpPr>
            <a:spLocks noGrp="1"/>
          </p:cNvSpPr>
          <p:nvPr>
            <p:ph type="body" idx="4294967295"/>
          </p:nvPr>
        </p:nvSpPr>
        <p:spPr>
          <a:xfrm>
            <a:off x="539750" y="3206750"/>
            <a:ext cx="4040188" cy="639763"/>
          </a:xfrm>
          <a:ln w="28575">
            <a:solidFill>
              <a:schemeClr val="tx1"/>
            </a:solidFill>
            <a:miter lim="800000"/>
            <a:headEnd/>
            <a:tailEnd/>
          </a:ln>
        </p:spPr>
        <p:txBody>
          <a:bodyPr/>
          <a:lstStyle/>
          <a:p>
            <a:pPr marL="411163" eaLnBrk="1" hangingPunct="1">
              <a:buFont typeface="Wingdings" panose="05000000000000000000" pitchFamily="2" charset="2"/>
              <a:buNone/>
            </a:pPr>
            <a:r>
              <a:rPr lang="fr-FR" altLang="fr-FR" sz="2000" smtClean="0">
                <a:latin typeface="Arial" panose="020B0604020202020204" pitchFamily="34" charset="0"/>
                <a:cs typeface="Arial" panose="020B0604020202020204" pitchFamily="34" charset="0"/>
              </a:rPr>
              <a:t>A - Je me précipite pour appeler le futur titulaire</a:t>
            </a:r>
          </a:p>
        </p:txBody>
      </p:sp>
      <p:sp>
        <p:nvSpPr>
          <p:cNvPr id="131076" name="Espace réservé du texte 24"/>
          <p:cNvSpPr>
            <a:spLocks noGrp="1"/>
          </p:cNvSpPr>
          <p:nvPr>
            <p:ph type="body" sz="half" idx="4294967295"/>
          </p:nvPr>
        </p:nvSpPr>
        <p:spPr>
          <a:xfrm>
            <a:off x="4579938" y="3203575"/>
            <a:ext cx="4279900" cy="633413"/>
          </a:xfrm>
          <a:ln w="28575">
            <a:solidFill>
              <a:schemeClr val="tx1"/>
            </a:solidFill>
            <a:miter lim="800000"/>
            <a:headEnd/>
            <a:tailEnd/>
          </a:ln>
        </p:spPr>
        <p:txBody>
          <a:bodyPr/>
          <a:lstStyle/>
          <a:p>
            <a:pPr marL="411163" eaLnBrk="1" hangingPunct="1">
              <a:buFont typeface="Wingdings" panose="05000000000000000000" pitchFamily="2" charset="2"/>
              <a:buNone/>
            </a:pPr>
            <a:r>
              <a:rPr lang="fr-FR" altLang="fr-FR" sz="2000" smtClean="0">
                <a:latin typeface="Arial" panose="020B0604020202020204" pitchFamily="34" charset="0"/>
                <a:cs typeface="Arial" panose="020B0604020202020204" pitchFamily="34" charset="0"/>
              </a:rPr>
              <a:t>B - J’attends la copie de la notification du marché</a:t>
            </a:r>
          </a:p>
        </p:txBody>
      </p:sp>
      <p:sp>
        <p:nvSpPr>
          <p:cNvPr id="24" name="Espace réservé du contenu 23"/>
          <p:cNvSpPr>
            <a:spLocks noGrp="1"/>
          </p:cNvSpPr>
          <p:nvPr>
            <p:ph sz="quarter" idx="4294967295"/>
          </p:nvPr>
        </p:nvSpPr>
        <p:spPr>
          <a:xfrm>
            <a:off x="539750" y="3846513"/>
            <a:ext cx="4040188" cy="684212"/>
          </a:xfrm>
          <a:ln w="28575">
            <a:solidFill>
              <a:schemeClr val="tx1"/>
            </a:solidFill>
            <a:miter lim="800000"/>
            <a:headEnd/>
            <a:tailEnd/>
          </a:ln>
        </p:spPr>
        <p:txBody>
          <a:bodyPr/>
          <a:lstStyle/>
          <a:p>
            <a:pPr marL="411163" eaLnBrk="1" hangingPunct="1">
              <a:lnSpc>
                <a:spcPct val="90000"/>
              </a:lnSpc>
              <a:buFont typeface="Wingdings" panose="05000000000000000000" pitchFamily="2" charset="2"/>
              <a:buNone/>
            </a:pPr>
            <a:r>
              <a:rPr lang="fr-FR" altLang="fr-FR" sz="2000" smtClean="0">
                <a:latin typeface="Arial" panose="020B0604020202020204" pitchFamily="34" charset="0"/>
                <a:cs typeface="Arial" panose="020B0604020202020204" pitchFamily="34" charset="0"/>
              </a:rPr>
              <a:t>C - Si c’est urgent, j’appelle la DCP</a:t>
            </a:r>
          </a:p>
        </p:txBody>
      </p:sp>
      <p:sp>
        <p:nvSpPr>
          <p:cNvPr id="131078" name="Espace réservé du contenu 25"/>
          <p:cNvSpPr>
            <a:spLocks noGrp="1"/>
          </p:cNvSpPr>
          <p:nvPr>
            <p:ph sz="quarter" idx="4294967295"/>
          </p:nvPr>
        </p:nvSpPr>
        <p:spPr>
          <a:xfrm>
            <a:off x="4579938" y="3836988"/>
            <a:ext cx="4279900" cy="676275"/>
          </a:xfrm>
          <a:ln w="28575">
            <a:solidFill>
              <a:schemeClr val="tx1"/>
            </a:solidFill>
            <a:miter lim="800000"/>
            <a:headEnd/>
            <a:tailEnd/>
          </a:ln>
        </p:spPr>
        <p:txBody>
          <a:bodyPr/>
          <a:lstStyle/>
          <a:p>
            <a:pPr marL="411163" eaLnBrk="1" hangingPunct="1">
              <a:buFont typeface="Wingdings" panose="05000000000000000000" pitchFamily="2" charset="2"/>
              <a:buNone/>
            </a:pPr>
            <a:r>
              <a:rPr lang="fr-FR" altLang="fr-FR" sz="2000" smtClean="0">
                <a:latin typeface="Arial" panose="020B0604020202020204" pitchFamily="34" charset="0"/>
                <a:cs typeface="Arial" panose="020B0604020202020204" pitchFamily="34" charset="0"/>
              </a:rPr>
              <a:t>D - De toute façon, j’ai déjà été livré</a:t>
            </a:r>
          </a:p>
        </p:txBody>
      </p:sp>
      <p:pic>
        <p:nvPicPr>
          <p:cNvPr id="1126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404813"/>
            <a:ext cx="1282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107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107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p:bldP spid="131076" grpId="0" build="p"/>
      <p:bldP spid="24" grpId="0" build="p"/>
      <p:bldP spid="131078" grpId="0" build="p"/>
    </p:bld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Titre 21"/>
          <p:cNvSpPr>
            <a:spLocks noGrp="1"/>
          </p:cNvSpPr>
          <p:nvPr>
            <p:ph type="title" idx="4294967295"/>
          </p:nvPr>
        </p:nvSpPr>
        <p:spPr>
          <a:xfrm>
            <a:off x="1371600" y="1928813"/>
            <a:ext cx="7772400" cy="773112"/>
          </a:xfrm>
        </p:spPr>
        <p:txBody>
          <a:bodyPr anchor="t"/>
          <a:lstStyle/>
          <a:p>
            <a:pPr eaLnBrk="1" hangingPunct="1"/>
            <a:r>
              <a:rPr lang="fr-FR" altLang="fr-FR" sz="2400" smtClean="0">
                <a:latin typeface="Arial" panose="020B0604020202020204" pitchFamily="34" charset="0"/>
                <a:cs typeface="Arial" panose="020B0604020202020204" pitchFamily="34" charset="0"/>
              </a:rPr>
              <a:t>Total sur 20</a:t>
            </a:r>
          </a:p>
        </p:txBody>
      </p:sp>
      <p:sp>
        <p:nvSpPr>
          <p:cNvPr id="132099" name="Espace réservé du texte 22"/>
          <p:cNvSpPr>
            <a:spLocks noGrp="1"/>
          </p:cNvSpPr>
          <p:nvPr>
            <p:ph type="body" idx="4294967295"/>
          </p:nvPr>
        </p:nvSpPr>
        <p:spPr>
          <a:xfrm>
            <a:off x="539750" y="3206750"/>
            <a:ext cx="4040188" cy="935038"/>
          </a:xfrm>
          <a:ln w="28575">
            <a:solidFill>
              <a:schemeClr val="tx1"/>
            </a:solidFill>
            <a:miter lim="800000"/>
            <a:headEnd/>
            <a:tailEnd/>
          </a:ln>
        </p:spPr>
        <p:txBody>
          <a:bodyPr/>
          <a:lstStyle/>
          <a:p>
            <a:pPr marL="411163" eaLnBrk="1" hangingPunct="1">
              <a:buFont typeface="Wingdings" panose="05000000000000000000" pitchFamily="2" charset="2"/>
              <a:buNone/>
            </a:pPr>
            <a:r>
              <a:rPr lang="fr-FR" altLang="fr-FR" sz="1800" dirty="0" smtClean="0">
                <a:latin typeface="Arial" panose="020B0604020202020204" pitchFamily="34" charset="0"/>
                <a:cs typeface="Arial" panose="020B0604020202020204" pitchFamily="34" charset="0"/>
              </a:rPr>
              <a:t>0 à 5 - Dès ce soir, chez moi, au coin du feu, je commence à lire le code de la commande publique…</a:t>
            </a:r>
          </a:p>
        </p:txBody>
      </p:sp>
      <p:sp>
        <p:nvSpPr>
          <p:cNvPr id="132100" name="Espace réservé du texte 24"/>
          <p:cNvSpPr>
            <a:spLocks noGrp="1"/>
          </p:cNvSpPr>
          <p:nvPr>
            <p:ph type="body" sz="half" idx="4294967295"/>
          </p:nvPr>
        </p:nvSpPr>
        <p:spPr>
          <a:xfrm>
            <a:off x="4608513" y="3206750"/>
            <a:ext cx="4279900" cy="936625"/>
          </a:xfrm>
          <a:ln w="28575">
            <a:solidFill>
              <a:schemeClr val="tx1"/>
            </a:solidFill>
            <a:miter lim="800000"/>
            <a:headEnd/>
            <a:tailEnd/>
          </a:ln>
        </p:spPr>
        <p:txBody>
          <a:bodyPr/>
          <a:lstStyle/>
          <a:p>
            <a:pPr marL="411163" eaLnBrk="1" hangingPunct="1">
              <a:buFont typeface="Wingdings" panose="05000000000000000000" pitchFamily="2" charset="2"/>
              <a:buNone/>
            </a:pPr>
            <a:r>
              <a:rPr lang="fr-FR" altLang="fr-FR" sz="1800" dirty="0" smtClean="0">
                <a:latin typeface="Arial" panose="020B0604020202020204" pitchFamily="34" charset="0"/>
                <a:cs typeface="Arial" panose="020B0604020202020204" pitchFamily="34" charset="0"/>
              </a:rPr>
              <a:t>6 à 10 - De retour au bureau je m’inscris à la prochaine conférence sur les marchés…</a:t>
            </a:r>
          </a:p>
        </p:txBody>
      </p:sp>
      <p:sp>
        <p:nvSpPr>
          <p:cNvPr id="24" name="Espace réservé du contenu 23"/>
          <p:cNvSpPr>
            <a:spLocks noGrp="1"/>
          </p:cNvSpPr>
          <p:nvPr>
            <p:ph sz="quarter" idx="4294967295"/>
          </p:nvPr>
        </p:nvSpPr>
        <p:spPr>
          <a:xfrm>
            <a:off x="539750" y="4154343"/>
            <a:ext cx="4040188" cy="936625"/>
          </a:xfrm>
          <a:ln w="28575">
            <a:solidFill>
              <a:schemeClr val="tx1"/>
            </a:solidFill>
            <a:miter lim="800000"/>
            <a:headEnd/>
            <a:tailEnd/>
          </a:ln>
        </p:spPr>
        <p:txBody>
          <a:bodyPr/>
          <a:lstStyle/>
          <a:p>
            <a:pPr marL="411163" eaLnBrk="1" hangingPunct="1">
              <a:lnSpc>
                <a:spcPct val="90000"/>
              </a:lnSpc>
              <a:buFont typeface="Wingdings" panose="05000000000000000000" pitchFamily="2" charset="2"/>
              <a:buNone/>
            </a:pPr>
            <a:r>
              <a:rPr lang="fr-FR" altLang="fr-FR" sz="1800" dirty="0" smtClean="0">
                <a:latin typeface="Arial" panose="020B0604020202020204" pitchFamily="34" charset="0"/>
                <a:cs typeface="Arial" panose="020B0604020202020204" pitchFamily="34" charset="0"/>
              </a:rPr>
              <a:t>11 à 14 : C’est décidé, je vais postuler pour un service achats en collectivité</a:t>
            </a:r>
          </a:p>
        </p:txBody>
      </p:sp>
      <p:sp>
        <p:nvSpPr>
          <p:cNvPr id="132102" name="Espace réservé du contenu 25"/>
          <p:cNvSpPr>
            <a:spLocks noGrp="1"/>
          </p:cNvSpPr>
          <p:nvPr>
            <p:ph sz="quarter" idx="4294967295"/>
          </p:nvPr>
        </p:nvSpPr>
        <p:spPr>
          <a:xfrm>
            <a:off x="4608513" y="4154342"/>
            <a:ext cx="4279900" cy="936625"/>
          </a:xfrm>
          <a:ln w="28575">
            <a:solidFill>
              <a:schemeClr val="tx1"/>
            </a:solidFill>
            <a:miter lim="800000"/>
            <a:headEnd/>
            <a:tailEnd/>
          </a:ln>
        </p:spPr>
        <p:txBody>
          <a:bodyPr/>
          <a:lstStyle/>
          <a:p>
            <a:pPr marL="411163" eaLnBrk="1" hangingPunct="1">
              <a:buFont typeface="Wingdings" panose="05000000000000000000" pitchFamily="2" charset="2"/>
              <a:buNone/>
            </a:pPr>
            <a:r>
              <a:rPr lang="fr-FR" altLang="fr-FR" sz="1800" smtClean="0">
                <a:latin typeface="Arial" panose="020B0604020202020204" pitchFamily="34" charset="0"/>
                <a:cs typeface="Arial" panose="020B0604020202020204" pitchFamily="34" charset="0"/>
              </a:rPr>
              <a:t>15 à 20 : Dès demain, je peux commencer en collectivité, même pas peur…</a:t>
            </a:r>
          </a:p>
        </p:txBody>
      </p:sp>
      <p:pic>
        <p:nvPicPr>
          <p:cNvPr id="1136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404813"/>
            <a:ext cx="1282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210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210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P spid="132100" grpId="0" build="p"/>
      <p:bldP spid="24" grpId="0" build="p"/>
      <p:bldP spid="132102"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p:txBody>
          <a:bodyPr/>
          <a:lstStyle/>
          <a:p>
            <a:pPr eaLnBrk="1" hangingPunct="1"/>
            <a:r>
              <a:rPr lang="fr-FR" altLang="fr-FR" sz="5400" smtClean="0"/>
              <a:t>MERCI DE VOTRE ATTENTION</a:t>
            </a:r>
          </a:p>
        </p:txBody>
      </p:sp>
      <p:sp>
        <p:nvSpPr>
          <p:cNvPr id="140291" name="Rectangle 3"/>
          <p:cNvSpPr>
            <a:spLocks noGrp="1" noChangeArrowheads="1"/>
          </p:cNvSpPr>
          <p:nvPr>
            <p:ph type="subTitle" idx="1"/>
          </p:nvPr>
        </p:nvSpPr>
        <p:spPr/>
        <p:txBody>
          <a:bodyPr rtlCol="0">
            <a:normAutofit/>
          </a:bodyPr>
          <a:lstStyle/>
          <a:p>
            <a:pPr eaLnBrk="1" fontAlgn="auto" hangingPunct="1">
              <a:spcAft>
                <a:spcPts val="0"/>
              </a:spcAft>
              <a:defRPr/>
            </a:pPr>
            <a:r>
              <a:rPr lang="fr-FR" i="1" smtClean="0"/>
              <a:t>Bonjour chez vous</a:t>
            </a:r>
            <a:r>
              <a:rPr lang="fr-FR" smtClean="0"/>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eaLnBrk="1" hangingPunct="1"/>
            <a:r>
              <a:rPr lang="fr-FR" altLang="fr-FR" smtClean="0"/>
              <a:t>Introduction</a:t>
            </a:r>
          </a:p>
        </p:txBody>
      </p:sp>
      <p:sp>
        <p:nvSpPr>
          <p:cNvPr id="15363" name="Rectangle 3"/>
          <p:cNvSpPr>
            <a:spLocks noGrp="1" noChangeArrowheads="1"/>
          </p:cNvSpPr>
          <p:nvPr>
            <p:ph idx="1"/>
          </p:nvPr>
        </p:nvSpPr>
        <p:spPr/>
        <p:txBody>
          <a:bodyPr/>
          <a:lstStyle/>
          <a:p>
            <a:pPr eaLnBrk="1" hangingPunct="1">
              <a:buFont typeface="Wingdings" panose="05000000000000000000" pitchFamily="2" charset="2"/>
              <a:buNone/>
            </a:pPr>
            <a:r>
              <a:rPr lang="fr-FR" altLang="fr-FR" dirty="0" smtClean="0"/>
              <a:t>L’achat public c’est :</a:t>
            </a:r>
          </a:p>
          <a:p>
            <a:pPr eaLnBrk="1" hangingPunct="1">
              <a:buFont typeface="Wingdings" panose="05000000000000000000" pitchFamily="2" charset="2"/>
              <a:buNone/>
            </a:pPr>
            <a:endParaRPr lang="fr-FR" altLang="fr-FR" dirty="0" smtClean="0"/>
          </a:p>
          <a:p>
            <a:pPr eaLnBrk="1" hangingPunct="1">
              <a:buFontTx/>
              <a:buChar char="-"/>
            </a:pPr>
            <a:r>
              <a:rPr lang="fr-FR" altLang="fr-FR" dirty="0" smtClean="0"/>
              <a:t>L’achat mixte</a:t>
            </a:r>
          </a:p>
          <a:p>
            <a:pPr algn="just" eaLnBrk="1" hangingPunct="1"/>
            <a:r>
              <a:rPr lang="fr-FR" altLang="fr-FR" sz="2000" dirty="0" smtClean="0"/>
              <a:t> </a:t>
            </a:r>
            <a:r>
              <a:rPr lang="fr-FR" sz="2000" dirty="0"/>
              <a:t>Lorsqu'un marché porte sur des travaux et sur des fournitures ou des services, il est un marché de travaux si son objet principal est de réaliser des </a:t>
            </a:r>
            <a:r>
              <a:rPr lang="fr-FR" sz="2000" dirty="0" smtClean="0"/>
              <a:t>travaux</a:t>
            </a:r>
            <a:r>
              <a:rPr lang="fr-FR" altLang="fr-FR" sz="2000" dirty="0" smtClean="0"/>
              <a:t>.</a:t>
            </a:r>
          </a:p>
          <a:p>
            <a:pPr algn="just" eaLnBrk="1" hangingPunct="1"/>
            <a:r>
              <a:rPr lang="fr-FR" sz="2000" dirty="0"/>
              <a:t>Lorsqu'un marché a pour objet des services et des fournitures, il est un marché de services si la valeur de ceux-ci dépasse celle des fournitures achetées</a:t>
            </a:r>
            <a:r>
              <a:rPr lang="fr-FR" sz="2000" dirty="0" smtClean="0"/>
              <a:t>.</a:t>
            </a:r>
            <a:r>
              <a:rPr lang="fr-FR" altLang="fr-FR" sz="2000" dirty="0" smtClean="0"/>
              <a:t> </a:t>
            </a:r>
            <a:r>
              <a:rPr lang="fr-FR" altLang="fr-FR" sz="1600" i="1" dirty="0" smtClean="0"/>
              <a:t>(CCP 1111-5)</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pPr eaLnBrk="1" hangingPunct="1"/>
            <a:r>
              <a:rPr lang="fr-FR" altLang="fr-FR" smtClean="0"/>
              <a:t>Introduction</a:t>
            </a:r>
          </a:p>
        </p:txBody>
      </p:sp>
      <p:sp>
        <p:nvSpPr>
          <p:cNvPr id="16387" name="Rectangle 3"/>
          <p:cNvSpPr>
            <a:spLocks noGrp="1" noChangeArrowheads="1"/>
          </p:cNvSpPr>
          <p:nvPr>
            <p:ph idx="1"/>
          </p:nvPr>
        </p:nvSpPr>
        <p:spPr/>
        <p:txBody>
          <a:bodyPr/>
          <a:lstStyle/>
          <a:p>
            <a:pPr eaLnBrk="1" hangingPunct="1">
              <a:buFont typeface="Wingdings" panose="05000000000000000000" pitchFamily="2" charset="2"/>
              <a:buNone/>
            </a:pPr>
            <a:r>
              <a:rPr lang="fr-FR" altLang="fr-FR" smtClean="0"/>
              <a:t>L’achat public est encadré par :</a:t>
            </a:r>
          </a:p>
          <a:p>
            <a:pPr eaLnBrk="1" hangingPunct="1">
              <a:buFont typeface="Wingdings" panose="05000000000000000000" pitchFamily="2" charset="2"/>
              <a:buNone/>
            </a:pPr>
            <a:endParaRPr lang="fr-FR" altLang="fr-FR" smtClean="0"/>
          </a:p>
          <a:p>
            <a:pPr eaLnBrk="1" hangingPunct="1">
              <a:buFontTx/>
              <a:buChar char="-"/>
            </a:pPr>
            <a:r>
              <a:rPr lang="fr-FR" altLang="fr-FR" smtClean="0"/>
              <a:t>Les directives européennes (2014)</a:t>
            </a:r>
          </a:p>
          <a:p>
            <a:pPr eaLnBrk="1" hangingPunct="1">
              <a:buFontTx/>
              <a:buChar char="-"/>
            </a:pPr>
            <a:r>
              <a:rPr lang="fr-FR" altLang="fr-FR" smtClean="0"/>
              <a:t>Le code de la commande publique (2019)</a:t>
            </a:r>
          </a:p>
          <a:p>
            <a:pPr eaLnBrk="1" hangingPunct="1">
              <a:buFontTx/>
              <a:buChar char="-"/>
            </a:pPr>
            <a:r>
              <a:rPr lang="fr-FR" altLang="fr-FR" smtClean="0"/>
              <a:t>Les jurisprudences</a:t>
            </a:r>
          </a:p>
          <a:p>
            <a:pPr eaLnBrk="1" hangingPunct="1">
              <a:buFontTx/>
              <a:buChar char="-"/>
            </a:pPr>
            <a:r>
              <a:rPr lang="fr-FR" altLang="fr-FR" smtClean="0"/>
              <a:t>Les avis de doctrine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eaLnBrk="1" hangingPunct="1"/>
            <a:r>
              <a:rPr lang="fr-FR" altLang="fr-FR" smtClean="0"/>
              <a:t>Introduction</a:t>
            </a:r>
          </a:p>
        </p:txBody>
      </p:sp>
      <p:sp>
        <p:nvSpPr>
          <p:cNvPr id="17411" name="Rectangle 3"/>
          <p:cNvSpPr>
            <a:spLocks noGrp="1" noChangeArrowheads="1"/>
          </p:cNvSpPr>
          <p:nvPr>
            <p:ph idx="1"/>
          </p:nvPr>
        </p:nvSpPr>
        <p:spPr/>
        <p:txBody>
          <a:bodyPr/>
          <a:lstStyle/>
          <a:p>
            <a:pPr eaLnBrk="1" hangingPunct="1">
              <a:buFont typeface="Wingdings" panose="05000000000000000000" pitchFamily="2" charset="2"/>
              <a:buNone/>
            </a:pPr>
            <a:r>
              <a:rPr lang="fr-FR" altLang="fr-FR" smtClean="0"/>
              <a:t>L’achat public est encadré par :</a:t>
            </a:r>
          </a:p>
          <a:p>
            <a:pPr eaLnBrk="1" hangingPunct="1">
              <a:buFont typeface="Wingdings" panose="05000000000000000000" pitchFamily="2" charset="2"/>
              <a:buNone/>
            </a:pPr>
            <a:endParaRPr lang="fr-FR" altLang="fr-FR" smtClean="0"/>
          </a:p>
          <a:p>
            <a:pPr eaLnBrk="1" hangingPunct="1">
              <a:buFontTx/>
              <a:buChar char="-"/>
            </a:pPr>
            <a:r>
              <a:rPr lang="fr-FR" altLang="fr-FR" smtClean="0"/>
              <a:t>Les directives européennes</a:t>
            </a:r>
          </a:p>
          <a:p>
            <a:pPr eaLnBrk="1" hangingPunct="1">
              <a:buFontTx/>
              <a:buNone/>
            </a:pPr>
            <a:r>
              <a:rPr lang="fr-FR" altLang="fr-FR" smtClean="0"/>
              <a:t>		- fixent les principes généraux</a:t>
            </a:r>
          </a:p>
          <a:p>
            <a:pPr eaLnBrk="1" hangingPunct="1">
              <a:buFontTx/>
              <a:buNone/>
            </a:pPr>
            <a:r>
              <a:rPr lang="fr-FR" altLang="fr-FR" smtClean="0"/>
              <a:t>		- déterminent les orientations</a:t>
            </a:r>
          </a:p>
          <a:p>
            <a:pPr eaLnBrk="1" hangingPunct="1">
              <a:buFontTx/>
              <a:buNone/>
            </a:pPr>
            <a:r>
              <a:rPr lang="fr-FR" altLang="fr-FR" smtClean="0"/>
              <a:t>		- garantissent la libre circulation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pPr eaLnBrk="1" hangingPunct="1"/>
            <a:r>
              <a:rPr lang="fr-FR" altLang="fr-FR" smtClean="0"/>
              <a:t>Introduction</a:t>
            </a:r>
          </a:p>
        </p:txBody>
      </p:sp>
      <p:sp>
        <p:nvSpPr>
          <p:cNvPr id="91139" name="Rectangle 3"/>
          <p:cNvSpPr>
            <a:spLocks noGrp="1" noChangeArrowheads="1"/>
          </p:cNvSpPr>
          <p:nvPr>
            <p:ph idx="1"/>
          </p:nvPr>
        </p:nvSpPr>
        <p:spPr/>
        <p:txBody>
          <a:bodyPr rtlCol="0">
            <a:normAutofit lnSpcReduction="10000"/>
          </a:bodyPr>
          <a:lstStyle/>
          <a:p>
            <a:pPr eaLnBrk="1" fontAlgn="auto" hangingPunct="1">
              <a:spcAft>
                <a:spcPts val="0"/>
              </a:spcAft>
              <a:buFont typeface="Wingdings" pitchFamily="2" charset="2"/>
              <a:buNone/>
              <a:defRPr/>
            </a:pPr>
            <a:r>
              <a:rPr lang="fr-FR" dirty="0" smtClean="0"/>
              <a:t>L’achat public est encadré par :</a:t>
            </a:r>
          </a:p>
          <a:p>
            <a:pPr eaLnBrk="1" fontAlgn="auto" hangingPunct="1">
              <a:spcAft>
                <a:spcPts val="0"/>
              </a:spcAft>
              <a:buFont typeface="Wingdings" pitchFamily="2" charset="2"/>
              <a:buNone/>
              <a:defRPr/>
            </a:pPr>
            <a:endParaRPr lang="fr-FR" dirty="0" smtClean="0"/>
          </a:p>
          <a:p>
            <a:pPr eaLnBrk="1" fontAlgn="auto" hangingPunct="1">
              <a:spcAft>
                <a:spcPts val="0"/>
              </a:spcAft>
              <a:buFontTx/>
              <a:buChar char="-"/>
              <a:defRPr/>
            </a:pPr>
            <a:r>
              <a:rPr lang="fr-FR" dirty="0" smtClean="0"/>
              <a:t>Le code de la commande publique</a:t>
            </a:r>
          </a:p>
          <a:p>
            <a:pPr eaLnBrk="1" fontAlgn="auto" hangingPunct="1">
              <a:spcAft>
                <a:spcPts val="0"/>
              </a:spcAft>
              <a:buFontTx/>
              <a:buNone/>
              <a:defRPr/>
            </a:pPr>
            <a:r>
              <a:rPr lang="fr-FR" dirty="0" smtClean="0"/>
              <a:t>		</a:t>
            </a:r>
            <a:r>
              <a:rPr lang="fr-FR" sz="2800" dirty="0" smtClean="0"/>
              <a:t>- fixe les règles internes (ne peuvent pas être plus souples que les règles définies par les directives européennes)</a:t>
            </a:r>
          </a:p>
          <a:p>
            <a:pPr eaLnBrk="1" fontAlgn="auto" hangingPunct="1">
              <a:spcAft>
                <a:spcPts val="0"/>
              </a:spcAft>
              <a:buFontTx/>
              <a:buNone/>
              <a:defRPr/>
            </a:pPr>
            <a:r>
              <a:rPr lang="fr-FR" sz="2800" dirty="0" smtClean="0"/>
              <a:t>		- précise les procédures (en particulier formalisées)</a:t>
            </a:r>
          </a:p>
          <a:p>
            <a:pPr eaLnBrk="1" fontAlgn="auto" hangingPunct="1">
              <a:spcAft>
                <a:spcPts val="0"/>
              </a:spcAft>
              <a:buFontTx/>
              <a:buNone/>
              <a:defRPr/>
            </a:pPr>
            <a:r>
              <a:rPr lang="fr-FR" sz="2800" dirty="0" smtClean="0"/>
              <a:t>		- est un outil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pPr eaLnBrk="1" hangingPunct="1"/>
            <a:r>
              <a:rPr lang="fr-FR" altLang="fr-FR" smtClean="0"/>
              <a:t>Introduction</a:t>
            </a:r>
          </a:p>
        </p:txBody>
      </p:sp>
      <p:sp>
        <p:nvSpPr>
          <p:cNvPr id="19459" name="Rectangle 3"/>
          <p:cNvSpPr>
            <a:spLocks noGrp="1" noChangeArrowheads="1"/>
          </p:cNvSpPr>
          <p:nvPr>
            <p:ph idx="1"/>
          </p:nvPr>
        </p:nvSpPr>
        <p:spPr/>
        <p:txBody>
          <a:bodyPr/>
          <a:lstStyle/>
          <a:p>
            <a:pPr eaLnBrk="1" hangingPunct="1">
              <a:buFont typeface="Wingdings" panose="05000000000000000000" pitchFamily="2" charset="2"/>
              <a:buNone/>
            </a:pPr>
            <a:r>
              <a:rPr lang="fr-FR" altLang="fr-FR" smtClean="0"/>
              <a:t>L’achat public est encadré par :</a:t>
            </a:r>
          </a:p>
          <a:p>
            <a:pPr eaLnBrk="1" hangingPunct="1">
              <a:buFont typeface="Wingdings" panose="05000000000000000000" pitchFamily="2" charset="2"/>
              <a:buNone/>
            </a:pPr>
            <a:endParaRPr lang="fr-FR" altLang="fr-FR" smtClean="0"/>
          </a:p>
          <a:p>
            <a:pPr eaLnBrk="1" hangingPunct="1">
              <a:buFontTx/>
              <a:buChar char="-"/>
            </a:pPr>
            <a:r>
              <a:rPr lang="fr-FR" altLang="fr-FR" smtClean="0"/>
              <a:t>Les jurisprudences</a:t>
            </a:r>
          </a:p>
          <a:p>
            <a:pPr eaLnBrk="1" hangingPunct="1">
              <a:buFontTx/>
              <a:buNone/>
            </a:pPr>
            <a:r>
              <a:rPr lang="fr-FR" altLang="fr-FR" smtClean="0"/>
              <a:t>		- règlent les litiges</a:t>
            </a:r>
          </a:p>
          <a:p>
            <a:pPr eaLnBrk="1" hangingPunct="1">
              <a:buFontTx/>
              <a:buNone/>
            </a:pPr>
            <a:r>
              <a:rPr lang="fr-FR" altLang="fr-FR" smtClean="0"/>
              <a:t>		- précisent les règles</a:t>
            </a:r>
          </a:p>
          <a:p>
            <a:pPr eaLnBrk="1" hangingPunct="1">
              <a:buFontTx/>
              <a:buNone/>
            </a:pPr>
            <a:r>
              <a:rPr lang="fr-FR" altLang="fr-FR" smtClean="0"/>
              <a:t>		- sont un </a:t>
            </a:r>
            <a:r>
              <a:rPr lang="fr-FR" altLang="fr-FR" i="1" smtClean="0"/>
              <a:t>complément</a:t>
            </a:r>
            <a:r>
              <a:rPr lang="fr-FR" altLang="fr-FR" smtClean="0"/>
              <a:t> du code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pPr eaLnBrk="1" hangingPunct="1"/>
            <a:r>
              <a:rPr lang="fr-FR" altLang="fr-FR" smtClean="0"/>
              <a:t>Introduction</a:t>
            </a:r>
          </a:p>
        </p:txBody>
      </p:sp>
      <p:sp>
        <p:nvSpPr>
          <p:cNvPr id="20483" name="Rectangle 3"/>
          <p:cNvSpPr>
            <a:spLocks noGrp="1" noChangeArrowheads="1"/>
          </p:cNvSpPr>
          <p:nvPr>
            <p:ph idx="1"/>
          </p:nvPr>
        </p:nvSpPr>
        <p:spPr/>
        <p:txBody>
          <a:bodyPr/>
          <a:lstStyle/>
          <a:p>
            <a:pPr eaLnBrk="1" hangingPunct="1">
              <a:buFont typeface="Wingdings" panose="05000000000000000000" pitchFamily="2" charset="2"/>
              <a:buNone/>
            </a:pPr>
            <a:r>
              <a:rPr lang="fr-FR" altLang="fr-FR" smtClean="0"/>
              <a:t>L’achat public est encadré par :</a:t>
            </a:r>
          </a:p>
          <a:p>
            <a:pPr eaLnBrk="1" hangingPunct="1">
              <a:buFont typeface="Wingdings" panose="05000000000000000000" pitchFamily="2" charset="2"/>
              <a:buNone/>
            </a:pPr>
            <a:endParaRPr lang="fr-FR" altLang="fr-FR" smtClean="0"/>
          </a:p>
          <a:p>
            <a:pPr eaLnBrk="1" hangingPunct="1">
              <a:buFontTx/>
              <a:buChar char="-"/>
            </a:pPr>
            <a:r>
              <a:rPr lang="fr-FR" altLang="fr-FR" smtClean="0"/>
              <a:t>Les avis de doctrine</a:t>
            </a:r>
          </a:p>
          <a:p>
            <a:pPr eaLnBrk="1" hangingPunct="1">
              <a:buFontTx/>
              <a:buNone/>
            </a:pPr>
            <a:r>
              <a:rPr lang="fr-FR" altLang="fr-FR" smtClean="0"/>
              <a:t>		- analysent les règles</a:t>
            </a:r>
          </a:p>
          <a:p>
            <a:pPr eaLnBrk="1" hangingPunct="1">
              <a:buFontTx/>
              <a:buNone/>
            </a:pPr>
            <a:r>
              <a:rPr lang="fr-FR" altLang="fr-FR" smtClean="0"/>
              <a:t>		- proposent des évolutions</a:t>
            </a:r>
          </a:p>
          <a:p>
            <a:pPr eaLnBrk="1" hangingPunct="1">
              <a:buFontTx/>
              <a:buNone/>
            </a:pPr>
            <a:r>
              <a:rPr lang="fr-FR" altLang="fr-FR" smtClean="0"/>
              <a:t>		- sont un </a:t>
            </a:r>
            <a:r>
              <a:rPr lang="fr-FR" altLang="fr-FR" i="1" smtClean="0"/>
              <a:t>complément</a:t>
            </a:r>
            <a:r>
              <a:rPr lang="fr-FR" altLang="fr-FR" smtClean="0"/>
              <a:t> du code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685800" y="2130425"/>
            <a:ext cx="7772400" cy="3530600"/>
          </a:xfrm>
        </p:spPr>
        <p:txBody>
          <a:bodyPr/>
          <a:lstStyle/>
          <a:p>
            <a:pPr eaLnBrk="1" hangingPunct="1"/>
            <a:r>
              <a:rPr lang="fr-FR" altLang="fr-FR" sz="5400" smtClean="0"/>
              <a:t>I – Les grands principes et principales procédures du code de la commande publique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 name="Rectangle 40"/>
          <p:cNvSpPr>
            <a:spLocks noGrp="1" noRot="1" noChangeArrowheads="1"/>
          </p:cNvSpPr>
          <p:nvPr>
            <p:ph type="title"/>
          </p:nvPr>
        </p:nvSpPr>
        <p:spPr/>
        <p:txBody>
          <a:bodyPr rtlCol="0">
            <a:normAutofit fontScale="90000"/>
          </a:bodyPr>
          <a:lstStyle/>
          <a:p>
            <a:pPr eaLnBrk="1" fontAlgn="auto" hangingPunct="1">
              <a:spcAft>
                <a:spcPts val="0"/>
              </a:spcAft>
              <a:defRPr/>
            </a:pPr>
            <a:r>
              <a:rPr lang="fr-FR" sz="4000" dirty="0" smtClean="0"/>
              <a:t>I – Les grands principes et principales procédures du CCP</a:t>
            </a:r>
          </a:p>
        </p:txBody>
      </p:sp>
      <p:sp>
        <p:nvSpPr>
          <p:cNvPr id="22531" name="Rectangle 41"/>
          <p:cNvSpPr>
            <a:spLocks noGrp="1" noChangeArrowheads="1"/>
          </p:cNvSpPr>
          <p:nvPr>
            <p:ph idx="1"/>
          </p:nvPr>
        </p:nvSpPr>
        <p:spPr/>
        <p:txBody>
          <a:bodyPr/>
          <a:lstStyle/>
          <a:p>
            <a:pPr eaLnBrk="1" hangingPunct="1"/>
            <a:endParaRPr lang="fr-FR" altLang="fr-FR" smtClean="0"/>
          </a:p>
          <a:p>
            <a:pPr eaLnBrk="1" hangingPunct="1"/>
            <a:endParaRPr lang="fr-FR" altLang="fr-FR" smtClean="0"/>
          </a:p>
          <a:p>
            <a:pPr eaLnBrk="1" hangingPunct="1"/>
            <a:r>
              <a:rPr lang="fr-FR" altLang="fr-FR" smtClean="0"/>
              <a:t>A – Les grands principes</a:t>
            </a:r>
          </a:p>
          <a:p>
            <a:pPr eaLnBrk="1" hangingPunct="1"/>
            <a:endParaRPr lang="fr-FR" altLang="fr-FR" smtClean="0"/>
          </a:p>
          <a:p>
            <a:pPr eaLnBrk="1" hangingPunct="1"/>
            <a:r>
              <a:rPr lang="fr-FR" altLang="fr-FR" smtClean="0"/>
              <a:t>B – Les principales procédures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404813"/>
            <a:ext cx="6227763" cy="622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4"/>
          <p:cNvSpPr>
            <a:spLocks noGrp="1"/>
          </p:cNvSpPr>
          <p:nvPr>
            <p:ph type="title"/>
          </p:nvPr>
        </p:nvSpPr>
        <p:spPr>
          <a:xfrm>
            <a:off x="0" y="274638"/>
            <a:ext cx="9144000" cy="1143000"/>
          </a:xfrm>
        </p:spPr>
        <p:txBody>
          <a:bodyPr/>
          <a:lstStyle/>
          <a:p>
            <a:pPr eaLnBrk="1" hangingPunct="1"/>
            <a:r>
              <a:rPr lang="fr-FR" altLang="fr-FR" sz="3200" smtClean="0"/>
              <a:t>Association des Acheteurs Publics</a:t>
            </a:r>
          </a:p>
        </p:txBody>
      </p:sp>
      <p:sp>
        <p:nvSpPr>
          <p:cNvPr id="6147" name="Rectangle 2"/>
          <p:cNvSpPr>
            <a:spLocks noChangeArrowheads="1"/>
          </p:cNvSpPr>
          <p:nvPr/>
        </p:nvSpPr>
        <p:spPr bwMode="auto">
          <a:xfrm>
            <a:off x="328613" y="2141538"/>
            <a:ext cx="6192837"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2000" b="1">
                <a:latin typeface="Garamond" panose="02020404030301010803" pitchFamily="18" charset="0"/>
              </a:rPr>
              <a:t>Association créée en 1992 : 30 ans !</a:t>
            </a:r>
          </a:p>
          <a:p>
            <a:pPr eaLnBrk="1" hangingPunct="1">
              <a:spcBef>
                <a:spcPct val="0"/>
              </a:spcBef>
              <a:buFontTx/>
              <a:buNone/>
            </a:pPr>
            <a:endParaRPr lang="fr-FR" altLang="fr-FR" sz="2000">
              <a:latin typeface="Garamond" panose="02020404030301010803" pitchFamily="18" charset="0"/>
            </a:endParaRPr>
          </a:p>
          <a:p>
            <a:pPr eaLnBrk="1" hangingPunct="1">
              <a:spcBef>
                <a:spcPct val="0"/>
              </a:spcBef>
              <a:buFontTx/>
              <a:buNone/>
            </a:pPr>
            <a:r>
              <a:rPr lang="fr-FR" altLang="fr-FR" sz="2000" b="1">
                <a:latin typeface="Garamond" panose="02020404030301010803" pitchFamily="18" charset="0"/>
              </a:rPr>
              <a:t>Objectifs : </a:t>
            </a:r>
            <a:r>
              <a:rPr lang="fr-FR" altLang="fr-FR" sz="2000">
                <a:latin typeface="Garamond" panose="02020404030301010803" pitchFamily="18" charset="0"/>
              </a:rPr>
              <a:t>favoriser les échanges et réflexions entre acheteurs des collectivités territoriales (communes, départements, régions), établissements publics territoriaux, directions et services de l’État et opérateurs économiques en vue d'optimiser le métier d'acheteur et les pratiques de l’achat public.</a:t>
            </a:r>
          </a:p>
        </p:txBody>
      </p:sp>
      <p:sp>
        <p:nvSpPr>
          <p:cNvPr id="6148" name="ZoneTexte 5"/>
          <p:cNvSpPr txBox="1">
            <a:spLocks noChangeArrowheads="1"/>
          </p:cNvSpPr>
          <p:nvPr/>
        </p:nvSpPr>
        <p:spPr bwMode="auto">
          <a:xfrm>
            <a:off x="6521450" y="4076700"/>
            <a:ext cx="2447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2400" b="1">
                <a:latin typeface="Garamond" panose="02020404030301010803" pitchFamily="18" charset="0"/>
              </a:rPr>
              <a:t>www.aapasso.fr</a:t>
            </a:r>
          </a:p>
        </p:txBody>
      </p:sp>
      <p:pic>
        <p:nvPicPr>
          <p:cNvPr id="6149"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54800" y="2147888"/>
            <a:ext cx="2181225"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Titre 21"/>
          <p:cNvSpPr>
            <a:spLocks noGrp="1"/>
          </p:cNvSpPr>
          <p:nvPr>
            <p:ph type="title" idx="4294967295"/>
          </p:nvPr>
        </p:nvSpPr>
        <p:spPr>
          <a:xfrm>
            <a:off x="1371600" y="1928813"/>
            <a:ext cx="7772400" cy="773112"/>
          </a:xfrm>
          <a:extLst/>
        </p:spPr>
        <p:txBody>
          <a:bodyPr rtlCol="0" anchor="t">
            <a:normAutofit fontScale="90000"/>
          </a:bodyPr>
          <a:lstStyle/>
          <a:p>
            <a:pPr eaLnBrk="1" fontAlgn="auto" hangingPunct="1">
              <a:spcAft>
                <a:spcPts val="0"/>
              </a:spcAft>
              <a:defRPr/>
            </a:pPr>
            <a:r>
              <a:rPr lang="fr-FR" altLang="fr-FR" sz="2400" smtClean="0">
                <a:latin typeface="Arial" charset="0"/>
                <a:cs typeface="Arial" charset="0"/>
              </a:rPr>
              <a:t>1* - Avant toute procédure de commande je m’assure que…</a:t>
            </a:r>
          </a:p>
        </p:txBody>
      </p:sp>
      <p:sp>
        <p:nvSpPr>
          <p:cNvPr id="106499" name="Espace réservé du texte 22"/>
          <p:cNvSpPr>
            <a:spLocks noGrp="1"/>
          </p:cNvSpPr>
          <p:nvPr>
            <p:ph type="body" idx="4294967295"/>
          </p:nvPr>
        </p:nvSpPr>
        <p:spPr>
          <a:xfrm>
            <a:off x="458788" y="3213100"/>
            <a:ext cx="4040187" cy="639763"/>
          </a:xfrm>
          <a:ln w="28575">
            <a:solidFill>
              <a:schemeClr val="tx1"/>
            </a:solidFill>
            <a:miter lim="800000"/>
            <a:headEnd/>
            <a:tailEnd/>
          </a:ln>
        </p:spPr>
        <p:txBody>
          <a:bodyPr/>
          <a:lstStyle/>
          <a:p>
            <a:pPr marL="411163" eaLnBrk="1" hangingPunct="1">
              <a:buFont typeface="Wingdings" panose="05000000000000000000" pitchFamily="2" charset="2"/>
              <a:buNone/>
            </a:pPr>
            <a:r>
              <a:rPr lang="fr-FR" altLang="fr-FR" sz="2000" smtClean="0">
                <a:latin typeface="Arial" panose="020B0604020202020204" pitchFamily="34" charset="0"/>
                <a:cs typeface="Arial" panose="020B0604020202020204" pitchFamily="34" charset="0"/>
              </a:rPr>
              <a:t>A - Mon horoscope est favorable</a:t>
            </a:r>
          </a:p>
        </p:txBody>
      </p:sp>
      <p:sp>
        <p:nvSpPr>
          <p:cNvPr id="25" name="Espace réservé du texte 24"/>
          <p:cNvSpPr>
            <a:spLocks noGrp="1"/>
          </p:cNvSpPr>
          <p:nvPr>
            <p:ph type="body" sz="half" idx="4294967295"/>
          </p:nvPr>
        </p:nvSpPr>
        <p:spPr>
          <a:xfrm>
            <a:off x="4500563" y="3213100"/>
            <a:ext cx="4279900" cy="633413"/>
          </a:xfrm>
          <a:ln w="28575">
            <a:solidFill>
              <a:schemeClr val="tx1"/>
            </a:solidFill>
          </a:ln>
          <a:extLst/>
        </p:spPr>
        <p:txBody>
          <a:bodyPr rtlCol="0">
            <a:normAutofit lnSpcReduction="10000"/>
          </a:bodyPr>
          <a:lstStyle/>
          <a:p>
            <a:pPr marL="411163" eaLnBrk="1" fontAlgn="auto" hangingPunct="1">
              <a:lnSpc>
                <a:spcPct val="90000"/>
              </a:lnSpc>
              <a:spcAft>
                <a:spcPts val="0"/>
              </a:spcAft>
              <a:buFont typeface="Wingdings" pitchFamily="2" charset="2"/>
              <a:buNone/>
              <a:defRPr/>
            </a:pPr>
            <a:r>
              <a:rPr lang="fr-FR" altLang="fr-FR" sz="2000" smtClean="0">
                <a:latin typeface="Arial" charset="0"/>
                <a:cs typeface="Arial" charset="0"/>
              </a:rPr>
              <a:t>B - J’ai de l’argent prévu dans mon budget</a:t>
            </a:r>
          </a:p>
        </p:txBody>
      </p:sp>
      <p:sp>
        <p:nvSpPr>
          <p:cNvPr id="106501" name="Espace réservé du contenu 23"/>
          <p:cNvSpPr>
            <a:spLocks noGrp="1"/>
          </p:cNvSpPr>
          <p:nvPr>
            <p:ph sz="quarter" idx="4294967295"/>
          </p:nvPr>
        </p:nvSpPr>
        <p:spPr>
          <a:xfrm>
            <a:off x="458788" y="3862388"/>
            <a:ext cx="4040187" cy="684212"/>
          </a:xfrm>
          <a:ln w="28575">
            <a:solidFill>
              <a:schemeClr val="tx1"/>
            </a:solidFill>
            <a:miter lim="800000"/>
            <a:headEnd/>
            <a:tailEnd/>
          </a:ln>
        </p:spPr>
        <p:txBody>
          <a:bodyPr/>
          <a:lstStyle/>
          <a:p>
            <a:pPr marL="411163" eaLnBrk="1" hangingPunct="1">
              <a:buFont typeface="Wingdings" panose="05000000000000000000" pitchFamily="2" charset="2"/>
              <a:buNone/>
            </a:pPr>
            <a:r>
              <a:rPr lang="fr-FR" altLang="fr-FR" sz="2000" smtClean="0">
                <a:latin typeface="Arial" panose="020B0604020202020204" pitchFamily="34" charset="0"/>
                <a:cs typeface="Arial" panose="020B0604020202020204" pitchFamily="34" charset="0"/>
              </a:rPr>
              <a:t>C - J’ai des crédits</a:t>
            </a:r>
          </a:p>
        </p:txBody>
      </p:sp>
      <p:sp>
        <p:nvSpPr>
          <p:cNvPr id="106502" name="Espace réservé du contenu 25"/>
          <p:cNvSpPr>
            <a:spLocks noGrp="1"/>
          </p:cNvSpPr>
          <p:nvPr>
            <p:ph sz="quarter" idx="4294967295"/>
          </p:nvPr>
        </p:nvSpPr>
        <p:spPr>
          <a:xfrm>
            <a:off x="4500563" y="3860800"/>
            <a:ext cx="4279900" cy="676275"/>
          </a:xfrm>
          <a:ln w="28575">
            <a:solidFill>
              <a:schemeClr val="tx1"/>
            </a:solidFill>
            <a:miter lim="800000"/>
            <a:headEnd/>
            <a:tailEnd/>
          </a:ln>
        </p:spPr>
        <p:txBody>
          <a:bodyPr/>
          <a:lstStyle/>
          <a:p>
            <a:pPr marL="411163" eaLnBrk="1" hangingPunct="1">
              <a:buFont typeface="Wingdings" panose="05000000000000000000" pitchFamily="2" charset="2"/>
              <a:buNone/>
            </a:pPr>
            <a:r>
              <a:rPr lang="fr-FR" altLang="fr-FR" sz="2000" smtClean="0">
                <a:latin typeface="Arial" panose="020B0604020202020204" pitchFamily="34" charset="0"/>
                <a:cs typeface="Arial" panose="020B0604020202020204" pitchFamily="34" charset="0"/>
              </a:rPr>
              <a:t>D - Le produit existe</a:t>
            </a:r>
          </a:p>
        </p:txBody>
      </p:sp>
      <p:pic>
        <p:nvPicPr>
          <p:cNvPr id="245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404813"/>
            <a:ext cx="1282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6501">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650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p:bldP spid="25" grpId="0" build="p"/>
      <p:bldP spid="106501" grpId="0" build="p"/>
      <p:bldP spid="106502"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Titre 21"/>
          <p:cNvSpPr>
            <a:spLocks noGrp="1"/>
          </p:cNvSpPr>
          <p:nvPr>
            <p:ph type="title" idx="4294967295"/>
          </p:nvPr>
        </p:nvSpPr>
        <p:spPr>
          <a:xfrm>
            <a:off x="1371600" y="1928813"/>
            <a:ext cx="7772400" cy="773112"/>
          </a:xfrm>
        </p:spPr>
        <p:txBody>
          <a:bodyPr anchor="t"/>
          <a:lstStyle/>
          <a:p>
            <a:pPr eaLnBrk="1" hangingPunct="1"/>
            <a:r>
              <a:rPr lang="fr-FR" altLang="fr-FR" sz="2400" smtClean="0">
                <a:latin typeface="Arial" panose="020B0604020202020204" pitchFamily="34" charset="0"/>
                <a:cs typeface="Arial" panose="020B0604020202020204" pitchFamily="34" charset="0"/>
              </a:rPr>
              <a:t>2 - Suite à un besoin urgent, je reçois un devis par courriel, je le signe …</a:t>
            </a:r>
          </a:p>
        </p:txBody>
      </p:sp>
      <p:sp>
        <p:nvSpPr>
          <p:cNvPr id="108547" name="Espace réservé du texte 22"/>
          <p:cNvSpPr>
            <a:spLocks noGrp="1"/>
          </p:cNvSpPr>
          <p:nvPr>
            <p:ph type="body" idx="4294967295"/>
          </p:nvPr>
        </p:nvSpPr>
        <p:spPr>
          <a:xfrm>
            <a:off x="690563" y="3213100"/>
            <a:ext cx="4040187" cy="639763"/>
          </a:xfrm>
          <a:ln w="28575">
            <a:solidFill>
              <a:schemeClr val="tx1"/>
            </a:solidFill>
            <a:miter lim="800000"/>
            <a:headEnd/>
            <a:tailEnd/>
          </a:ln>
        </p:spPr>
        <p:txBody>
          <a:bodyPr/>
          <a:lstStyle/>
          <a:p>
            <a:pPr marL="411163" eaLnBrk="1" hangingPunct="1">
              <a:buFont typeface="Wingdings" panose="05000000000000000000" pitchFamily="2" charset="2"/>
              <a:buNone/>
            </a:pPr>
            <a:r>
              <a:rPr lang="fr-FR" altLang="fr-FR" sz="2000" smtClean="0">
                <a:latin typeface="Arial" panose="020B0604020202020204" pitchFamily="34" charset="0"/>
                <a:cs typeface="Arial" panose="020B0604020202020204" pitchFamily="34" charset="0"/>
              </a:rPr>
              <a:t>A - Tout de suite</a:t>
            </a:r>
          </a:p>
        </p:txBody>
      </p:sp>
      <p:sp>
        <p:nvSpPr>
          <p:cNvPr id="108548" name="Espace réservé du texte 24"/>
          <p:cNvSpPr>
            <a:spLocks noGrp="1"/>
          </p:cNvSpPr>
          <p:nvPr>
            <p:ph type="body" sz="half" idx="4294967295"/>
          </p:nvPr>
        </p:nvSpPr>
        <p:spPr>
          <a:xfrm>
            <a:off x="4738688" y="3213100"/>
            <a:ext cx="4279900" cy="633413"/>
          </a:xfrm>
          <a:ln w="28575">
            <a:solidFill>
              <a:schemeClr val="tx1"/>
            </a:solidFill>
            <a:miter lim="800000"/>
            <a:headEnd/>
            <a:tailEnd/>
          </a:ln>
        </p:spPr>
        <p:txBody>
          <a:bodyPr/>
          <a:lstStyle/>
          <a:p>
            <a:pPr marL="411163" eaLnBrk="1" hangingPunct="1">
              <a:buFont typeface="Wingdings" panose="05000000000000000000" pitchFamily="2" charset="2"/>
              <a:buNone/>
            </a:pPr>
            <a:r>
              <a:rPr lang="fr-FR" altLang="fr-FR" sz="2000" smtClean="0">
                <a:latin typeface="Arial" panose="020B0604020202020204" pitchFamily="34" charset="0"/>
                <a:cs typeface="Arial" panose="020B0604020202020204" pitchFamily="34" charset="0"/>
              </a:rPr>
              <a:t>B - Avec un stylo bleu</a:t>
            </a:r>
          </a:p>
        </p:txBody>
      </p:sp>
      <p:sp>
        <p:nvSpPr>
          <p:cNvPr id="108549" name="Espace réservé du contenu 23"/>
          <p:cNvSpPr>
            <a:spLocks noGrp="1"/>
          </p:cNvSpPr>
          <p:nvPr>
            <p:ph sz="quarter" idx="4294967295"/>
          </p:nvPr>
        </p:nvSpPr>
        <p:spPr>
          <a:xfrm>
            <a:off x="690563" y="3862388"/>
            <a:ext cx="4040187" cy="684212"/>
          </a:xfrm>
          <a:ln w="28575">
            <a:solidFill>
              <a:schemeClr val="tx1"/>
            </a:solidFill>
            <a:miter lim="800000"/>
            <a:headEnd/>
            <a:tailEnd/>
          </a:ln>
        </p:spPr>
        <p:txBody>
          <a:bodyPr/>
          <a:lstStyle/>
          <a:p>
            <a:pPr marL="411163" eaLnBrk="1" hangingPunct="1">
              <a:buFont typeface="Wingdings" panose="05000000000000000000" pitchFamily="2" charset="2"/>
              <a:buNone/>
            </a:pPr>
            <a:r>
              <a:rPr lang="fr-FR" altLang="fr-FR" sz="2000" smtClean="0">
                <a:latin typeface="Arial" panose="020B0604020202020204" pitchFamily="34" charset="0"/>
                <a:cs typeface="Arial" panose="020B0604020202020204" pitchFamily="34" charset="0"/>
              </a:rPr>
              <a:t>C - Je ne signe pas le devis</a:t>
            </a:r>
          </a:p>
        </p:txBody>
      </p:sp>
      <p:sp>
        <p:nvSpPr>
          <p:cNvPr id="108550" name="Espace réservé du contenu 25"/>
          <p:cNvSpPr>
            <a:spLocks noGrp="1"/>
          </p:cNvSpPr>
          <p:nvPr>
            <p:ph sz="quarter" idx="4294967295"/>
          </p:nvPr>
        </p:nvSpPr>
        <p:spPr>
          <a:xfrm>
            <a:off x="4738688" y="3860800"/>
            <a:ext cx="4279900" cy="676275"/>
          </a:xfrm>
          <a:ln w="28575">
            <a:solidFill>
              <a:schemeClr val="tx1"/>
            </a:solidFill>
            <a:miter lim="800000"/>
            <a:headEnd/>
            <a:tailEnd/>
          </a:ln>
        </p:spPr>
        <p:txBody>
          <a:bodyPr/>
          <a:lstStyle/>
          <a:p>
            <a:pPr marL="411163" eaLnBrk="1" hangingPunct="1">
              <a:buFont typeface="Wingdings" panose="05000000000000000000" pitchFamily="2" charset="2"/>
              <a:buNone/>
            </a:pPr>
            <a:r>
              <a:rPr lang="fr-FR" altLang="fr-FR" sz="2000" smtClean="0">
                <a:latin typeface="Arial" panose="020B0604020202020204" pitchFamily="34" charset="0"/>
                <a:cs typeface="Arial" panose="020B0604020202020204" pitchFamily="34" charset="0"/>
              </a:rPr>
              <a:t>D - Et le renvoie par e-mail</a:t>
            </a:r>
          </a:p>
        </p:txBody>
      </p:sp>
      <p:pic>
        <p:nvPicPr>
          <p:cNvPr id="266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404813"/>
            <a:ext cx="1282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854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8549">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855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P spid="108548" grpId="0" build="p"/>
      <p:bldP spid="108549" grpId="0" build="p"/>
      <p:bldP spid="108550"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Titre 21"/>
          <p:cNvSpPr>
            <a:spLocks noGrp="1"/>
          </p:cNvSpPr>
          <p:nvPr>
            <p:ph type="title" idx="4294967295"/>
          </p:nvPr>
        </p:nvSpPr>
        <p:spPr>
          <a:xfrm>
            <a:off x="1371600" y="1928813"/>
            <a:ext cx="7772400" cy="773112"/>
          </a:xfrm>
        </p:spPr>
        <p:txBody>
          <a:bodyPr anchor="t"/>
          <a:lstStyle/>
          <a:p>
            <a:pPr eaLnBrk="1" hangingPunct="1"/>
            <a:r>
              <a:rPr lang="fr-FR" altLang="fr-FR" sz="2400" smtClean="0">
                <a:latin typeface="Arial" panose="020B0604020202020204" pitchFamily="34" charset="0"/>
                <a:cs typeface="Arial" panose="020B0604020202020204" pitchFamily="34" charset="0"/>
              </a:rPr>
              <a:t>3 - Pour pouvoir faire une commande, je…</a:t>
            </a:r>
          </a:p>
        </p:txBody>
      </p:sp>
      <p:sp>
        <p:nvSpPr>
          <p:cNvPr id="109571" name="Espace réservé du texte 22"/>
          <p:cNvSpPr>
            <a:spLocks noGrp="1"/>
          </p:cNvSpPr>
          <p:nvPr>
            <p:ph type="body" idx="4294967295"/>
          </p:nvPr>
        </p:nvSpPr>
        <p:spPr>
          <a:xfrm>
            <a:off x="539750" y="3213100"/>
            <a:ext cx="4040188" cy="639763"/>
          </a:xfrm>
          <a:ln w="28575">
            <a:solidFill>
              <a:schemeClr val="tx1"/>
            </a:solidFill>
            <a:miter lim="800000"/>
            <a:headEnd/>
            <a:tailEnd/>
          </a:ln>
        </p:spPr>
        <p:txBody>
          <a:bodyPr/>
          <a:lstStyle/>
          <a:p>
            <a:pPr marL="411163" eaLnBrk="1" hangingPunct="1">
              <a:buFont typeface="Wingdings" panose="05000000000000000000" pitchFamily="2" charset="2"/>
              <a:buNone/>
            </a:pPr>
            <a:r>
              <a:rPr lang="fr-FR" altLang="fr-FR" sz="2000" smtClean="0">
                <a:latin typeface="Arial" panose="020B0604020202020204" pitchFamily="34" charset="0"/>
                <a:cs typeface="Arial" panose="020B0604020202020204" pitchFamily="34" charset="0"/>
              </a:rPr>
              <a:t>A - Signe le contrat</a:t>
            </a:r>
          </a:p>
        </p:txBody>
      </p:sp>
      <p:sp>
        <p:nvSpPr>
          <p:cNvPr id="109572" name="Espace réservé du texte 24"/>
          <p:cNvSpPr>
            <a:spLocks noGrp="1"/>
          </p:cNvSpPr>
          <p:nvPr>
            <p:ph type="body" sz="half" idx="4294967295"/>
          </p:nvPr>
        </p:nvSpPr>
        <p:spPr>
          <a:xfrm>
            <a:off x="4572000" y="3213100"/>
            <a:ext cx="4279900" cy="633413"/>
          </a:xfrm>
          <a:ln w="28575">
            <a:solidFill>
              <a:schemeClr val="tx1"/>
            </a:solidFill>
            <a:miter lim="800000"/>
            <a:headEnd/>
            <a:tailEnd/>
          </a:ln>
        </p:spPr>
        <p:txBody>
          <a:bodyPr/>
          <a:lstStyle/>
          <a:p>
            <a:pPr marL="411163" eaLnBrk="1" hangingPunct="1">
              <a:buFont typeface="Wingdings" panose="05000000000000000000" pitchFamily="2" charset="2"/>
              <a:buNone/>
            </a:pPr>
            <a:r>
              <a:rPr lang="fr-FR" altLang="fr-FR" sz="2000" smtClean="0">
                <a:latin typeface="Arial" panose="020B0604020202020204" pitchFamily="34" charset="0"/>
                <a:cs typeface="Arial" panose="020B0604020202020204" pitchFamily="34" charset="0"/>
              </a:rPr>
              <a:t>B - Décroche mon téléphone</a:t>
            </a:r>
          </a:p>
        </p:txBody>
      </p:sp>
      <p:sp>
        <p:nvSpPr>
          <p:cNvPr id="24" name="Espace réservé du contenu 23"/>
          <p:cNvSpPr>
            <a:spLocks noGrp="1"/>
          </p:cNvSpPr>
          <p:nvPr>
            <p:ph sz="quarter" idx="4294967295"/>
          </p:nvPr>
        </p:nvSpPr>
        <p:spPr>
          <a:xfrm>
            <a:off x="539750" y="3862388"/>
            <a:ext cx="4040188" cy="684212"/>
          </a:xfrm>
          <a:ln w="28575">
            <a:solidFill>
              <a:schemeClr val="tx1"/>
            </a:solidFill>
            <a:miter lim="800000"/>
            <a:headEnd/>
            <a:tailEnd/>
          </a:ln>
        </p:spPr>
        <p:txBody>
          <a:bodyPr/>
          <a:lstStyle/>
          <a:p>
            <a:pPr marL="411163" eaLnBrk="1" hangingPunct="1">
              <a:lnSpc>
                <a:spcPct val="90000"/>
              </a:lnSpc>
              <a:buFont typeface="Wingdings" panose="05000000000000000000" pitchFamily="2" charset="2"/>
              <a:buNone/>
            </a:pPr>
            <a:r>
              <a:rPr lang="fr-FR" altLang="fr-FR" sz="2000" smtClean="0">
                <a:latin typeface="Arial" panose="020B0604020202020204" pitchFamily="34" charset="0"/>
                <a:cs typeface="Arial" panose="020B0604020202020204" pitchFamily="34" charset="0"/>
              </a:rPr>
              <a:t>C - Fais un bon de commande</a:t>
            </a:r>
          </a:p>
        </p:txBody>
      </p:sp>
      <p:sp>
        <p:nvSpPr>
          <p:cNvPr id="26" name="Espace réservé du contenu 25"/>
          <p:cNvSpPr>
            <a:spLocks noGrp="1"/>
          </p:cNvSpPr>
          <p:nvPr>
            <p:ph sz="quarter" idx="4294967295"/>
          </p:nvPr>
        </p:nvSpPr>
        <p:spPr>
          <a:xfrm>
            <a:off x="4572000" y="3860800"/>
            <a:ext cx="4279900" cy="676275"/>
          </a:xfrm>
          <a:ln w="28575">
            <a:solidFill>
              <a:schemeClr val="tx1"/>
            </a:solidFill>
            <a:miter lim="800000"/>
            <a:headEnd/>
            <a:tailEnd/>
          </a:ln>
        </p:spPr>
        <p:txBody>
          <a:bodyPr/>
          <a:lstStyle/>
          <a:p>
            <a:pPr marL="411163" eaLnBrk="1" hangingPunct="1">
              <a:lnSpc>
                <a:spcPct val="90000"/>
              </a:lnSpc>
              <a:buFont typeface="Wingdings" panose="05000000000000000000" pitchFamily="2" charset="2"/>
              <a:buNone/>
            </a:pPr>
            <a:r>
              <a:rPr lang="fr-FR" altLang="fr-FR" sz="2000" smtClean="0">
                <a:latin typeface="Arial" panose="020B0604020202020204" pitchFamily="34" charset="0"/>
                <a:cs typeface="Arial" panose="020B0604020202020204" pitchFamily="34" charset="0"/>
              </a:rPr>
              <a:t>D - Serre la main du commercial en lui disant « top la »</a:t>
            </a:r>
          </a:p>
        </p:txBody>
      </p:sp>
      <p:pic>
        <p:nvPicPr>
          <p:cNvPr id="276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404813"/>
            <a:ext cx="1282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57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p:bldP spid="109572" grpId="0" build="p"/>
      <p:bldP spid="24" grpId="0" build="p"/>
      <p:bldP spid="2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pPr eaLnBrk="1" hangingPunct="1"/>
            <a:r>
              <a:rPr lang="fr-FR" altLang="fr-FR" smtClean="0"/>
              <a:t>A – Les grands principes</a:t>
            </a:r>
          </a:p>
        </p:txBody>
      </p:sp>
      <p:sp>
        <p:nvSpPr>
          <p:cNvPr id="28675" name="Rectangle 3"/>
          <p:cNvSpPr>
            <a:spLocks noGrp="1" noChangeArrowheads="1"/>
          </p:cNvSpPr>
          <p:nvPr>
            <p:ph idx="1"/>
          </p:nvPr>
        </p:nvSpPr>
        <p:spPr/>
        <p:txBody>
          <a:bodyPr/>
          <a:lstStyle/>
          <a:p>
            <a:pPr eaLnBrk="1" hangingPunct="1"/>
            <a:endParaRPr lang="fr-FR" altLang="fr-FR" sz="2800" smtClean="0"/>
          </a:p>
          <a:p>
            <a:pPr eaLnBrk="1" hangingPunct="1"/>
            <a:r>
              <a:rPr lang="fr-FR" altLang="fr-FR" sz="2800" smtClean="0"/>
              <a:t>Liberté d’accès à la commande publique</a:t>
            </a:r>
          </a:p>
          <a:p>
            <a:pPr lvl="1" eaLnBrk="1" hangingPunct="1"/>
            <a:r>
              <a:rPr lang="fr-FR" altLang="fr-FR" sz="2400" i="1" smtClean="0"/>
              <a:t>Qui se traduit par la non-discrimination des fournisseurs potentiels et une libre concurrence</a:t>
            </a:r>
            <a:endParaRPr lang="fr-FR" altLang="fr-FR" sz="2400" smtClean="0"/>
          </a:p>
          <a:p>
            <a:pPr eaLnBrk="1" hangingPunct="1"/>
            <a:r>
              <a:rPr lang="fr-FR" altLang="fr-FR" sz="2800" smtClean="0"/>
              <a:t>Egalité de traitement des candidats</a:t>
            </a:r>
          </a:p>
          <a:p>
            <a:pPr lvl="1" eaLnBrk="1" hangingPunct="1"/>
            <a:r>
              <a:rPr lang="fr-FR" altLang="fr-FR" sz="2400" i="1" smtClean="0"/>
              <a:t>Qui se traduit par une information pure et parfaite entre tous les candidats</a:t>
            </a:r>
            <a:endParaRPr lang="fr-FR" altLang="fr-FR" sz="2400" smtClean="0"/>
          </a:p>
          <a:p>
            <a:pPr eaLnBrk="1" hangingPunct="1"/>
            <a:r>
              <a:rPr lang="fr-FR" altLang="fr-FR" sz="2800" smtClean="0"/>
              <a:t>Transparence des procédures</a:t>
            </a:r>
          </a:p>
          <a:p>
            <a:pPr lvl="1" eaLnBrk="1" hangingPunct="1"/>
            <a:r>
              <a:rPr lang="fr-FR" altLang="fr-FR" sz="2400" i="1" smtClean="0"/>
              <a:t>Communication des documents relatifs aux marchés publics et information à chaque étape de toute procédure</a:t>
            </a:r>
            <a:endParaRPr lang="fr-FR" altLang="fr-FR" sz="24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lstStyle/>
          <a:p>
            <a:pPr eaLnBrk="1" hangingPunct="1"/>
            <a:r>
              <a:rPr lang="fr-FR" altLang="fr-FR" smtClean="0"/>
              <a:t>A – Les grands principes</a:t>
            </a:r>
          </a:p>
        </p:txBody>
      </p:sp>
      <p:sp>
        <p:nvSpPr>
          <p:cNvPr id="29699" name="Rectangle 3"/>
          <p:cNvSpPr>
            <a:spLocks noGrp="1" noChangeArrowheads="1"/>
          </p:cNvSpPr>
          <p:nvPr>
            <p:ph idx="1"/>
          </p:nvPr>
        </p:nvSpPr>
        <p:spPr>
          <a:xfrm>
            <a:off x="457200" y="1600200"/>
            <a:ext cx="8229600" cy="5068888"/>
          </a:xfrm>
        </p:spPr>
        <p:txBody>
          <a:bodyPr/>
          <a:lstStyle/>
          <a:p>
            <a:pPr eaLnBrk="1" hangingPunct="1"/>
            <a:r>
              <a:rPr lang="fr-FR" altLang="fr-FR" sz="2800" smtClean="0"/>
              <a:t>Bonne utilisation des deniers publics</a:t>
            </a:r>
          </a:p>
          <a:p>
            <a:pPr lvl="1" eaLnBrk="1" hangingPunct="1"/>
            <a:r>
              <a:rPr lang="fr-FR" altLang="fr-FR" sz="2400" i="1" smtClean="0"/>
              <a:t>Participant à une bonne gestion budgétaire</a:t>
            </a:r>
            <a:endParaRPr lang="fr-FR" altLang="fr-FR" sz="2400" smtClean="0"/>
          </a:p>
          <a:p>
            <a:pPr eaLnBrk="1" hangingPunct="1"/>
            <a:r>
              <a:rPr lang="fr-FR" altLang="fr-FR" sz="2800" smtClean="0"/>
              <a:t>Définition préalable des besoins</a:t>
            </a:r>
          </a:p>
          <a:p>
            <a:pPr lvl="1" eaLnBrk="1" hangingPunct="1"/>
            <a:r>
              <a:rPr lang="fr-FR" altLang="fr-FR" sz="2400" i="1" smtClean="0"/>
              <a:t>L’analyse du besoin est le garant d’une mise en concurrence optimale afin d’obtenir la prestation souhaitée au meilleur rapport qualité/prix</a:t>
            </a:r>
            <a:endParaRPr lang="fr-FR" altLang="fr-FR" sz="2400" smtClean="0"/>
          </a:p>
          <a:p>
            <a:pPr eaLnBrk="1" hangingPunct="1"/>
            <a:r>
              <a:rPr lang="fr-FR" altLang="fr-FR" sz="2800" smtClean="0"/>
              <a:t>Mise en concurrence</a:t>
            </a:r>
          </a:p>
          <a:p>
            <a:pPr lvl="1" eaLnBrk="1" hangingPunct="1"/>
            <a:r>
              <a:rPr lang="fr-FR" altLang="fr-FR" sz="2400" i="1" smtClean="0"/>
              <a:t>Publicité et procédures formalisées</a:t>
            </a:r>
            <a:endParaRPr lang="fr-FR" altLang="fr-FR" sz="2400" smtClean="0"/>
          </a:p>
          <a:p>
            <a:pPr eaLnBrk="1" hangingPunct="1"/>
            <a:r>
              <a:rPr lang="fr-FR" altLang="fr-FR" sz="2800" smtClean="0"/>
              <a:t>Choix de l’offre économiquement la plus avantageuse</a:t>
            </a:r>
          </a:p>
          <a:p>
            <a:pPr lvl="1" eaLnBrk="1" hangingPunct="1"/>
            <a:r>
              <a:rPr lang="fr-FR" altLang="fr-FR" sz="2400" i="1" smtClean="0"/>
              <a:t>Des critères de choix objectifs respectant les grands principes</a:t>
            </a:r>
            <a:endParaRPr lang="fr-FR" altLang="fr-FR" sz="24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a:lstStyle/>
          <a:p>
            <a:pPr eaLnBrk="1" hangingPunct="1"/>
            <a:r>
              <a:rPr lang="fr-FR" altLang="fr-FR" smtClean="0"/>
              <a:t>B – Les principales procédures</a:t>
            </a:r>
          </a:p>
        </p:txBody>
      </p:sp>
      <p:sp>
        <p:nvSpPr>
          <p:cNvPr id="30723" name="Rectangle 3"/>
          <p:cNvSpPr>
            <a:spLocks noGrp="1" noChangeArrowheads="1"/>
          </p:cNvSpPr>
          <p:nvPr>
            <p:ph idx="1"/>
          </p:nvPr>
        </p:nvSpPr>
        <p:spPr/>
        <p:txBody>
          <a:bodyPr/>
          <a:lstStyle/>
          <a:p>
            <a:pPr marL="0" indent="0" eaLnBrk="1" hangingPunct="1">
              <a:buFont typeface="Wingdings" panose="05000000000000000000" pitchFamily="2" charset="2"/>
              <a:buNone/>
            </a:pPr>
            <a:r>
              <a:rPr lang="fr-FR" altLang="fr-FR" smtClean="0"/>
              <a:t>Pour déterminer la procédure de marché à lancer, il faut au préalable :</a:t>
            </a:r>
          </a:p>
          <a:p>
            <a:pPr marL="0" indent="0" eaLnBrk="1" hangingPunct="1">
              <a:buFont typeface="Wingdings" panose="05000000000000000000" pitchFamily="2" charset="2"/>
              <a:buNone/>
            </a:pPr>
            <a:endParaRPr lang="fr-FR" altLang="fr-FR" smtClean="0"/>
          </a:p>
          <a:p>
            <a:pPr marL="0" indent="0" eaLnBrk="1" hangingPunct="1"/>
            <a:r>
              <a:rPr lang="fr-FR" altLang="fr-FR" smtClean="0"/>
              <a:t> Analyser les besoins</a:t>
            </a:r>
          </a:p>
          <a:p>
            <a:pPr marL="0" indent="0" eaLnBrk="1" hangingPunct="1"/>
            <a:r>
              <a:rPr lang="fr-FR" altLang="fr-FR" smtClean="0"/>
              <a:t> Identifier la notion d’opération</a:t>
            </a:r>
          </a:p>
          <a:p>
            <a:pPr marL="0" indent="0" eaLnBrk="1" hangingPunct="1"/>
            <a:r>
              <a:rPr lang="fr-FR" altLang="fr-FR" smtClean="0"/>
              <a:t> Définir une estimation financière</a:t>
            </a:r>
          </a:p>
        </p:txBody>
      </p:sp>
      <p:pic>
        <p:nvPicPr>
          <p:cNvPr id="19464" name="Picture 8"/>
          <p:cNvPicPr>
            <a:picLocks noChangeAspect="1" noChangeArrowheads="1"/>
          </p:cNvPicPr>
          <p:nvPr/>
        </p:nvPicPr>
        <p:blipFill>
          <a:blip r:embed="rId2"/>
          <a:srcRect/>
          <a:stretch>
            <a:fillRect/>
          </a:stretch>
        </p:blipFill>
        <p:spPr bwMode="auto">
          <a:xfrm>
            <a:off x="6786578" y="2786058"/>
            <a:ext cx="1428750" cy="200977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pPr eaLnBrk="1" hangingPunct="1"/>
            <a:r>
              <a:rPr lang="fr-FR" altLang="fr-FR" smtClean="0"/>
              <a:t>B – Les principales procédures</a:t>
            </a:r>
          </a:p>
        </p:txBody>
      </p:sp>
      <p:sp>
        <p:nvSpPr>
          <p:cNvPr id="31747" name="Rectangle 3"/>
          <p:cNvSpPr>
            <a:spLocks noGrp="1" noChangeArrowheads="1"/>
          </p:cNvSpPr>
          <p:nvPr>
            <p:ph idx="1"/>
          </p:nvPr>
        </p:nvSpPr>
        <p:spPr/>
        <p:txBody>
          <a:bodyPr/>
          <a:lstStyle/>
          <a:p>
            <a:pPr eaLnBrk="1" hangingPunct="1">
              <a:buFont typeface="Wingdings" panose="05000000000000000000" pitchFamily="2" charset="2"/>
              <a:buNone/>
            </a:pPr>
            <a:endParaRPr lang="fr-FR" altLang="fr-FR" sz="2800" smtClean="0"/>
          </a:p>
          <a:p>
            <a:pPr eaLnBrk="1" hangingPunct="1"/>
            <a:r>
              <a:rPr lang="fr-FR" altLang="fr-FR" sz="2800" smtClean="0"/>
              <a:t>Analyser les besoins : méthode QQCC</a:t>
            </a:r>
          </a:p>
          <a:p>
            <a:pPr lvl="1" eaLnBrk="1" hangingPunct="1"/>
            <a:r>
              <a:rPr lang="fr-FR" altLang="fr-FR" sz="2400" smtClean="0"/>
              <a:t>Identification du client : élu, usager, service – </a:t>
            </a:r>
            <a:r>
              <a:rPr lang="fr-FR" altLang="fr-FR" sz="2400" i="1" smtClean="0"/>
              <a:t>Pour Qui ?</a:t>
            </a:r>
          </a:p>
          <a:p>
            <a:pPr lvl="1" eaLnBrk="1" hangingPunct="1"/>
            <a:r>
              <a:rPr lang="fr-FR" altLang="fr-FR" sz="2400" smtClean="0"/>
              <a:t>Interview des acteurs : formalisation des besoins - </a:t>
            </a:r>
            <a:r>
              <a:rPr lang="fr-FR" altLang="fr-FR" sz="2400" i="1" smtClean="0"/>
              <a:t>Passage de la demande au besoin : Quoi ?</a:t>
            </a:r>
          </a:p>
          <a:p>
            <a:pPr lvl="1" eaLnBrk="1" hangingPunct="1"/>
            <a:r>
              <a:rPr lang="fr-FR" altLang="fr-FR" sz="2400" smtClean="0"/>
              <a:t>Analyse technico-commerciale : connaissance des matériels et observatoire des prix – </a:t>
            </a:r>
            <a:r>
              <a:rPr lang="fr-FR" altLang="fr-FR" sz="2400" i="1" smtClean="0"/>
              <a:t>Réponse au besoin : Comment ?</a:t>
            </a:r>
          </a:p>
          <a:p>
            <a:pPr lvl="1" eaLnBrk="1" hangingPunct="1"/>
            <a:r>
              <a:rPr lang="fr-FR" altLang="fr-FR" sz="2400" smtClean="0"/>
              <a:t>Analyse financière : étude des coûts – </a:t>
            </a:r>
            <a:r>
              <a:rPr lang="fr-FR" altLang="fr-FR" sz="2400" i="1" smtClean="0"/>
              <a:t>Faisabilité financière : Combien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lstStyle/>
          <a:p>
            <a:pPr eaLnBrk="1" hangingPunct="1"/>
            <a:r>
              <a:rPr lang="fr-FR" altLang="fr-FR" smtClean="0"/>
              <a:t>B – Les principales procédures</a:t>
            </a:r>
          </a:p>
        </p:txBody>
      </p:sp>
      <p:sp>
        <p:nvSpPr>
          <p:cNvPr id="32771" name="Rectangle 3"/>
          <p:cNvSpPr>
            <a:spLocks noGrp="1" noChangeArrowheads="1"/>
          </p:cNvSpPr>
          <p:nvPr>
            <p:ph idx="1"/>
          </p:nvPr>
        </p:nvSpPr>
        <p:spPr/>
        <p:txBody>
          <a:bodyPr/>
          <a:lstStyle/>
          <a:p>
            <a:pPr eaLnBrk="1" hangingPunct="1"/>
            <a:r>
              <a:rPr lang="fr-FR" altLang="fr-FR" smtClean="0"/>
              <a:t>Identifier la notion d’opération : méthode des faisceaux d’indices</a:t>
            </a:r>
          </a:p>
          <a:p>
            <a:pPr lvl="1" eaLnBrk="1" hangingPunct="1"/>
            <a:r>
              <a:rPr lang="fr-FR" altLang="fr-FR" smtClean="0"/>
              <a:t>Le contenu même des prestations</a:t>
            </a:r>
          </a:p>
          <a:p>
            <a:pPr lvl="1" eaLnBrk="1" hangingPunct="1"/>
            <a:r>
              <a:rPr lang="fr-FR" altLang="fr-FR" smtClean="0"/>
              <a:t>La similitude de leurs modalités de réalisation</a:t>
            </a:r>
          </a:p>
          <a:p>
            <a:pPr lvl="1" eaLnBrk="1" hangingPunct="1"/>
            <a:r>
              <a:rPr lang="fr-FR" altLang="fr-FR" smtClean="0"/>
              <a:t>La concomitance des décisions d’achats</a:t>
            </a:r>
          </a:p>
          <a:p>
            <a:pPr eaLnBrk="1" hangingPunct="1"/>
            <a:r>
              <a:rPr lang="fr-FR" altLang="fr-FR" sz="2800" smtClean="0"/>
              <a:t>Des prestations connexes, se rattachant à un même ensemble, et dont l’achat a fait l’objet d’un projet global, sont donc considérées comme relevant d’une même opération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pPr eaLnBrk="1" hangingPunct="1"/>
            <a:r>
              <a:rPr lang="fr-FR" altLang="fr-FR" smtClean="0"/>
              <a:t>B – Les principales procédures</a:t>
            </a:r>
          </a:p>
        </p:txBody>
      </p:sp>
      <p:sp>
        <p:nvSpPr>
          <p:cNvPr id="33795" name="Rectangle 3"/>
          <p:cNvSpPr>
            <a:spLocks noGrp="1" noChangeArrowheads="1"/>
          </p:cNvSpPr>
          <p:nvPr>
            <p:ph idx="1"/>
          </p:nvPr>
        </p:nvSpPr>
        <p:spPr/>
        <p:txBody>
          <a:bodyPr/>
          <a:lstStyle/>
          <a:p>
            <a:pPr eaLnBrk="1" hangingPunct="1">
              <a:buFont typeface="Wingdings" panose="05000000000000000000" pitchFamily="2" charset="2"/>
              <a:buNone/>
            </a:pPr>
            <a:endParaRPr lang="fr-FR" altLang="fr-FR" smtClean="0"/>
          </a:p>
          <a:p>
            <a:pPr eaLnBrk="1" hangingPunct="1"/>
            <a:r>
              <a:rPr lang="fr-FR" altLang="fr-FR" smtClean="0"/>
              <a:t>Définir une estimation financière : méthode</a:t>
            </a:r>
          </a:p>
          <a:p>
            <a:pPr lvl="1" eaLnBrk="1" hangingPunct="1"/>
            <a:r>
              <a:rPr lang="fr-FR" altLang="fr-FR" smtClean="0"/>
              <a:t>Issue de l’analyse technico-commerciale</a:t>
            </a:r>
          </a:p>
          <a:p>
            <a:pPr lvl="1" eaLnBrk="1" hangingPunct="1"/>
            <a:r>
              <a:rPr lang="fr-FR" altLang="fr-FR" smtClean="0"/>
              <a:t>Après étude préalable spécifique</a:t>
            </a:r>
          </a:p>
          <a:p>
            <a:pPr lvl="1" eaLnBrk="1" hangingPunct="1"/>
            <a:r>
              <a:rPr lang="fr-FR" altLang="fr-FR" smtClean="0"/>
              <a:t>Permet l’inscription budgétaire</a:t>
            </a:r>
          </a:p>
          <a:p>
            <a:pPr lvl="1" eaLnBrk="1" hangingPunct="1"/>
            <a:r>
              <a:rPr lang="fr-FR" altLang="fr-FR" smtClean="0"/>
              <a:t>Sert à la définition de la procédure a engager</a:t>
            </a:r>
          </a:p>
          <a:p>
            <a:pPr eaLnBrk="1" hangingPunct="1"/>
            <a:endParaRPr lang="fr-FR" altLang="fr-FR" smtClean="0"/>
          </a:p>
          <a:p>
            <a:pPr eaLnBrk="1" hangingPunct="1"/>
            <a:endParaRPr lang="fr-FR" altLang="fr-FR"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pPr eaLnBrk="1" hangingPunct="1"/>
            <a:r>
              <a:rPr lang="fr-FR" altLang="fr-FR" smtClean="0"/>
              <a:t>B – Les principales procédures</a:t>
            </a:r>
          </a:p>
        </p:txBody>
      </p:sp>
      <p:sp>
        <p:nvSpPr>
          <p:cNvPr id="34819" name="Rectangle 3"/>
          <p:cNvSpPr>
            <a:spLocks noGrp="1" noChangeArrowheads="1"/>
          </p:cNvSpPr>
          <p:nvPr>
            <p:ph idx="1"/>
          </p:nvPr>
        </p:nvSpPr>
        <p:spPr/>
        <p:txBody>
          <a:bodyPr/>
          <a:lstStyle/>
          <a:p>
            <a:pPr eaLnBrk="1" hangingPunct="1"/>
            <a:endParaRPr lang="fr-FR" altLang="fr-FR" smtClean="0"/>
          </a:p>
          <a:p>
            <a:pPr eaLnBrk="1" hangingPunct="1"/>
            <a:r>
              <a:rPr lang="fr-FR" altLang="fr-FR" smtClean="0"/>
              <a:t>Les procédures adaptées</a:t>
            </a:r>
          </a:p>
          <a:p>
            <a:pPr lvl="1" eaLnBrk="1" hangingPunct="1"/>
            <a:r>
              <a:rPr lang="fr-FR" altLang="fr-FR" smtClean="0"/>
              <a:t>La lettre de consultation</a:t>
            </a:r>
          </a:p>
          <a:p>
            <a:pPr lvl="1" eaLnBrk="1" hangingPunct="1"/>
            <a:r>
              <a:rPr lang="fr-FR" altLang="fr-FR" smtClean="0"/>
              <a:t>Le marché adapté</a:t>
            </a:r>
          </a:p>
          <a:p>
            <a:pPr eaLnBrk="1" hangingPunct="1">
              <a:buFont typeface="Wingdings" panose="05000000000000000000" pitchFamily="2" charset="2"/>
              <a:buNone/>
            </a:pPr>
            <a:r>
              <a:rPr lang="fr-FR" altLang="fr-FR" smtClean="0"/>
              <a:t>	</a:t>
            </a:r>
          </a:p>
          <a:p>
            <a:pPr eaLnBrk="1" hangingPunct="1"/>
            <a:r>
              <a:rPr lang="fr-FR" altLang="fr-FR" smtClean="0"/>
              <a:t>Les procédures formalisées</a:t>
            </a:r>
            <a:endParaRPr lang="fr-FR" altLang="fr-FR" sz="1600" i="1" smtClean="0"/>
          </a:p>
          <a:p>
            <a:pPr lvl="1" eaLnBrk="1" hangingPunct="1"/>
            <a:r>
              <a:rPr lang="fr-FR" altLang="fr-FR" smtClean="0"/>
              <a:t>marché négocié</a:t>
            </a:r>
          </a:p>
          <a:p>
            <a:pPr lvl="1" eaLnBrk="1" hangingPunct="1"/>
            <a:r>
              <a:rPr lang="fr-FR" altLang="fr-FR" smtClean="0"/>
              <a:t>L’appel d’offres ouvert</a:t>
            </a:r>
          </a:p>
        </p:txBody>
      </p:sp>
      <p:pic>
        <p:nvPicPr>
          <p:cNvPr id="4" name="Picture 4"/>
          <p:cNvPicPr>
            <a:picLocks noChangeAspect="1" noChangeArrowheads="1"/>
          </p:cNvPicPr>
          <p:nvPr/>
        </p:nvPicPr>
        <p:blipFill>
          <a:blip r:embed="rId2"/>
          <a:srcRect/>
          <a:stretch>
            <a:fillRect/>
          </a:stretch>
        </p:blipFill>
        <p:spPr bwMode="auto">
          <a:xfrm>
            <a:off x="6715140" y="1643050"/>
            <a:ext cx="1899463" cy="18573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457200" y="1214438"/>
            <a:ext cx="8229600" cy="4911725"/>
          </a:xfrm>
        </p:spPr>
        <p:txBody>
          <a:bodyPr/>
          <a:lstStyle/>
          <a:p>
            <a:pPr algn="ctr" eaLnBrk="1" hangingPunct="1">
              <a:buFont typeface="Wingdings" panose="05000000000000000000" pitchFamily="2" charset="2"/>
              <a:buNone/>
            </a:pPr>
            <a:r>
              <a:rPr lang="fr-FR" altLang="fr-FR" sz="9600" b="1" smtClean="0"/>
              <a:t>Merci !</a:t>
            </a:r>
          </a:p>
          <a:p>
            <a:pPr algn="ctr" eaLnBrk="1" hangingPunct="1">
              <a:buFont typeface="Wingdings" panose="05000000000000000000" pitchFamily="2" charset="2"/>
              <a:buNone/>
            </a:pPr>
            <a:endParaRPr lang="fr-FR" altLang="fr-FR" sz="1800" b="1" smtClean="0"/>
          </a:p>
        </p:txBody>
      </p:sp>
      <p:pic>
        <p:nvPicPr>
          <p:cNvPr id="3076" name="Picture 4"/>
          <p:cNvPicPr>
            <a:picLocks noChangeAspect="1" noChangeArrowheads="1"/>
          </p:cNvPicPr>
          <p:nvPr/>
        </p:nvPicPr>
        <p:blipFill>
          <a:blip r:embed="rId2"/>
          <a:srcRect/>
          <a:stretch>
            <a:fillRect/>
          </a:stretch>
        </p:blipFill>
        <p:spPr bwMode="auto">
          <a:xfrm>
            <a:off x="3357554" y="3143248"/>
            <a:ext cx="2571768" cy="2571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p:txBody>
          <a:bodyPr/>
          <a:lstStyle/>
          <a:p>
            <a:pPr eaLnBrk="1" hangingPunct="1"/>
            <a:r>
              <a:rPr lang="fr-FR" altLang="fr-FR" smtClean="0"/>
              <a:t>B – Les principales procédures</a:t>
            </a:r>
          </a:p>
        </p:txBody>
      </p:sp>
      <p:sp>
        <p:nvSpPr>
          <p:cNvPr id="35843" name="Rectangle 3"/>
          <p:cNvSpPr>
            <a:spLocks noGrp="1" noChangeArrowheads="1"/>
          </p:cNvSpPr>
          <p:nvPr>
            <p:ph idx="1"/>
          </p:nvPr>
        </p:nvSpPr>
        <p:spPr/>
        <p:txBody>
          <a:bodyPr/>
          <a:lstStyle/>
          <a:p>
            <a:pPr eaLnBrk="1" hangingPunct="1"/>
            <a:endParaRPr lang="fr-FR" altLang="fr-FR" smtClean="0"/>
          </a:p>
          <a:p>
            <a:pPr eaLnBrk="1" hangingPunct="1"/>
            <a:r>
              <a:rPr lang="fr-FR" altLang="fr-FR" smtClean="0"/>
              <a:t>Le marché adapté : </a:t>
            </a:r>
            <a:r>
              <a:rPr lang="fr-FR" altLang="fr-FR" i="1" smtClean="0"/>
              <a:t>dès le premier euro</a:t>
            </a:r>
          </a:p>
          <a:p>
            <a:pPr eaLnBrk="1" hangingPunct="1">
              <a:buFont typeface="Wingdings" panose="05000000000000000000" pitchFamily="2" charset="2"/>
              <a:buNone/>
            </a:pPr>
            <a:endParaRPr lang="fr-FR" altLang="fr-FR" smtClean="0"/>
          </a:p>
          <a:p>
            <a:pPr eaLnBrk="1" hangingPunct="1"/>
            <a:r>
              <a:rPr lang="fr-FR" altLang="fr-FR" smtClean="0"/>
              <a:t>Le marché négocié : </a:t>
            </a:r>
            <a:r>
              <a:rPr lang="fr-FR" altLang="fr-FR" i="1" smtClean="0"/>
              <a:t>dès le premier euro</a:t>
            </a:r>
            <a:endParaRPr lang="fr-FR" altLang="fr-FR" smtClean="0"/>
          </a:p>
          <a:p>
            <a:pPr eaLnBrk="1" hangingPunct="1">
              <a:buFont typeface="Wingdings" panose="05000000000000000000" pitchFamily="2" charset="2"/>
              <a:buNone/>
            </a:pPr>
            <a:endParaRPr lang="fr-FR" altLang="fr-FR" smtClean="0"/>
          </a:p>
          <a:p>
            <a:pPr eaLnBrk="1" hangingPunct="1"/>
            <a:r>
              <a:rPr lang="fr-FR" altLang="fr-FR" smtClean="0"/>
              <a:t>L’appel d’offres ouvert : </a:t>
            </a:r>
            <a:r>
              <a:rPr lang="fr-FR" altLang="fr-FR" i="1" smtClean="0"/>
              <a:t>dès le premier euro</a:t>
            </a:r>
            <a:endParaRPr lang="fr-FR" altLang="fr-FR"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p:txBody>
          <a:bodyPr/>
          <a:lstStyle/>
          <a:p>
            <a:pPr eaLnBrk="1" hangingPunct="1"/>
            <a:r>
              <a:rPr lang="fr-FR" altLang="fr-FR" smtClean="0"/>
              <a:t>B – Les principales procédures</a:t>
            </a:r>
          </a:p>
        </p:txBody>
      </p:sp>
      <p:sp>
        <p:nvSpPr>
          <p:cNvPr id="36867" name="Rectangle 3"/>
          <p:cNvSpPr>
            <a:spLocks noGrp="1" noChangeArrowheads="1"/>
          </p:cNvSpPr>
          <p:nvPr>
            <p:ph idx="1"/>
          </p:nvPr>
        </p:nvSpPr>
        <p:spPr>
          <a:xfrm>
            <a:off x="539750" y="1395413"/>
            <a:ext cx="8229600" cy="5202237"/>
          </a:xfrm>
        </p:spPr>
        <p:txBody>
          <a:bodyPr/>
          <a:lstStyle/>
          <a:p>
            <a:pPr eaLnBrk="1" hangingPunct="1"/>
            <a:r>
              <a:rPr lang="fr-FR" altLang="fr-FR" smtClean="0"/>
              <a:t>Le marché adapté (FCS et travaux)</a:t>
            </a:r>
          </a:p>
          <a:p>
            <a:pPr lvl="1" eaLnBrk="1" hangingPunct="1"/>
            <a:r>
              <a:rPr lang="fr-FR" altLang="fr-FR" smtClean="0"/>
              <a:t>Pour tout besoin &lt; 215.000 euros HT</a:t>
            </a:r>
          </a:p>
          <a:p>
            <a:pPr lvl="1" eaLnBrk="1" hangingPunct="1"/>
            <a:r>
              <a:rPr lang="fr-FR" altLang="fr-FR" smtClean="0"/>
              <a:t>Pour tout travaux &lt; 5.382.000 euros HT</a:t>
            </a:r>
          </a:p>
          <a:p>
            <a:pPr lvl="1" eaLnBrk="1" hangingPunct="1"/>
            <a:r>
              <a:rPr lang="fr-FR" altLang="fr-FR" smtClean="0"/>
              <a:t>Délai d’un mois de procédure environ</a:t>
            </a:r>
          </a:p>
          <a:p>
            <a:pPr lvl="1" eaLnBrk="1" hangingPunct="1"/>
            <a:r>
              <a:rPr lang="fr-FR" altLang="fr-FR" smtClean="0"/>
              <a:t>Publicité au BOAMP</a:t>
            </a:r>
          </a:p>
          <a:p>
            <a:pPr lvl="1" eaLnBrk="1" hangingPunct="1"/>
            <a:r>
              <a:rPr lang="fr-FR" altLang="fr-FR" smtClean="0"/>
              <a:t>Cahier des charges en ligne</a:t>
            </a:r>
          </a:p>
          <a:p>
            <a:pPr lvl="1" eaLnBrk="1" hangingPunct="1"/>
            <a:r>
              <a:rPr lang="fr-FR" altLang="fr-FR" smtClean="0"/>
              <a:t>Négociation avec les candidats – Choix de l’exécutif</a:t>
            </a:r>
          </a:p>
          <a:p>
            <a:pPr lvl="1" eaLnBrk="1" hangingPunct="1"/>
            <a:r>
              <a:rPr lang="fr-FR" altLang="fr-FR" smtClean="0"/>
              <a:t>Signature du marché par l’exécutif (délégation)</a:t>
            </a:r>
          </a:p>
          <a:p>
            <a:pPr lvl="1" eaLnBrk="1" hangingPunct="1"/>
            <a:r>
              <a:rPr lang="fr-FR" altLang="fr-FR" smtClean="0"/>
              <a:t>Doit suivre les grands principes du code</a:t>
            </a:r>
          </a:p>
        </p:txBody>
      </p:sp>
      <p:pic>
        <p:nvPicPr>
          <p:cNvPr id="25604" name="Picture 4"/>
          <p:cNvPicPr>
            <a:picLocks noChangeAspect="1" noChangeArrowheads="1"/>
          </p:cNvPicPr>
          <p:nvPr/>
        </p:nvPicPr>
        <p:blipFill>
          <a:blip r:embed="rId2"/>
          <a:srcRect/>
          <a:stretch>
            <a:fillRect/>
          </a:stretch>
        </p:blipFill>
        <p:spPr bwMode="auto">
          <a:xfrm>
            <a:off x="7572396" y="1428736"/>
            <a:ext cx="1033463" cy="11053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lstStyle/>
          <a:p>
            <a:pPr eaLnBrk="1" hangingPunct="1"/>
            <a:r>
              <a:rPr lang="fr-FR" altLang="fr-FR" smtClean="0"/>
              <a:t>B – Les principales procédures</a:t>
            </a:r>
          </a:p>
        </p:txBody>
      </p:sp>
      <p:sp>
        <p:nvSpPr>
          <p:cNvPr id="37891" name="Rectangle 3"/>
          <p:cNvSpPr>
            <a:spLocks noGrp="1" noChangeArrowheads="1"/>
          </p:cNvSpPr>
          <p:nvPr>
            <p:ph idx="1"/>
          </p:nvPr>
        </p:nvSpPr>
        <p:spPr>
          <a:xfrm>
            <a:off x="446088" y="1417638"/>
            <a:ext cx="8229600" cy="5068887"/>
          </a:xfrm>
        </p:spPr>
        <p:txBody>
          <a:bodyPr/>
          <a:lstStyle/>
          <a:p>
            <a:pPr eaLnBrk="1" hangingPunct="1">
              <a:lnSpc>
                <a:spcPct val="90000"/>
              </a:lnSpc>
            </a:pPr>
            <a:r>
              <a:rPr lang="fr-FR" altLang="fr-FR" smtClean="0"/>
              <a:t>L’appel d’offres ouvert de fournitures et services</a:t>
            </a:r>
          </a:p>
          <a:p>
            <a:pPr lvl="1" eaLnBrk="1" hangingPunct="1">
              <a:lnSpc>
                <a:spcPct val="90000"/>
              </a:lnSpc>
            </a:pPr>
            <a:r>
              <a:rPr lang="fr-FR" altLang="fr-FR" smtClean="0"/>
              <a:t>Pour tout besoin &gt; 215.000 euros HT </a:t>
            </a:r>
          </a:p>
          <a:p>
            <a:pPr lvl="1" eaLnBrk="1" hangingPunct="1">
              <a:lnSpc>
                <a:spcPct val="90000"/>
              </a:lnSpc>
            </a:pPr>
            <a:r>
              <a:rPr lang="fr-FR" altLang="fr-FR" smtClean="0"/>
              <a:t>Délai de 2 à 4 mois de procédure environ</a:t>
            </a:r>
          </a:p>
          <a:p>
            <a:pPr lvl="1" eaLnBrk="1" hangingPunct="1">
              <a:lnSpc>
                <a:spcPct val="90000"/>
              </a:lnSpc>
            </a:pPr>
            <a:r>
              <a:rPr lang="fr-FR" altLang="fr-FR" smtClean="0"/>
              <a:t>Publicité au BOAMP et JOUE</a:t>
            </a:r>
          </a:p>
          <a:p>
            <a:pPr lvl="1" eaLnBrk="1" hangingPunct="1">
              <a:lnSpc>
                <a:spcPct val="90000"/>
              </a:lnSpc>
            </a:pPr>
            <a:r>
              <a:rPr lang="fr-FR" altLang="fr-FR" smtClean="0"/>
              <a:t>Cahier des charges et offre en ligne</a:t>
            </a:r>
          </a:p>
          <a:p>
            <a:pPr lvl="1" eaLnBrk="1" hangingPunct="1">
              <a:lnSpc>
                <a:spcPct val="90000"/>
              </a:lnSpc>
            </a:pPr>
            <a:r>
              <a:rPr lang="fr-FR" altLang="fr-FR" smtClean="0"/>
              <a:t>Pas de négociation avec les candidats – Choix par la CAO</a:t>
            </a:r>
          </a:p>
          <a:p>
            <a:pPr lvl="1" eaLnBrk="1" hangingPunct="1">
              <a:lnSpc>
                <a:spcPct val="90000"/>
              </a:lnSpc>
            </a:pPr>
            <a:r>
              <a:rPr lang="fr-FR" altLang="fr-FR" smtClean="0"/>
              <a:t>Autorisation de signature par l’assemblée délibérante (ou autorisation </a:t>
            </a:r>
            <a:r>
              <a:rPr lang="fr-FR" altLang="fr-FR" i="1" smtClean="0"/>
              <a:t>ex ante</a:t>
            </a:r>
            <a:r>
              <a:rPr lang="fr-FR" altLang="fr-FR" smtClean="0"/>
              <a:t>)</a:t>
            </a:r>
          </a:p>
          <a:p>
            <a:pPr lvl="1" eaLnBrk="1" hangingPunct="1">
              <a:lnSpc>
                <a:spcPct val="90000"/>
              </a:lnSpc>
            </a:pPr>
            <a:r>
              <a:rPr lang="fr-FR" altLang="fr-FR" smtClean="0"/>
              <a:t>Doit suivre la procédure décrite par le code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p:txBody>
          <a:bodyPr/>
          <a:lstStyle/>
          <a:p>
            <a:pPr eaLnBrk="1" hangingPunct="1"/>
            <a:r>
              <a:rPr lang="fr-FR" altLang="fr-FR" sz="5400" smtClean="0"/>
              <a:t>PAUSE</a:t>
            </a:r>
          </a:p>
        </p:txBody>
      </p:sp>
      <p:sp>
        <p:nvSpPr>
          <p:cNvPr id="131075" name="Rectangle 3"/>
          <p:cNvSpPr>
            <a:spLocks noGrp="1" noChangeArrowheads="1"/>
          </p:cNvSpPr>
          <p:nvPr>
            <p:ph type="subTitle" idx="1"/>
          </p:nvPr>
        </p:nvSpPr>
        <p:spPr/>
        <p:txBody>
          <a:bodyPr rtlCol="0">
            <a:normAutofit/>
          </a:bodyPr>
          <a:lstStyle/>
          <a:p>
            <a:pPr eaLnBrk="1" fontAlgn="auto" hangingPunct="1">
              <a:spcAft>
                <a:spcPts val="0"/>
              </a:spcAft>
              <a:defRPr/>
            </a:pPr>
            <a:r>
              <a:rPr lang="fr-FR" smtClean="0"/>
              <a:t>Reprise à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p:txBody>
          <a:bodyPr/>
          <a:lstStyle/>
          <a:p>
            <a:pPr eaLnBrk="1" hangingPunct="1"/>
            <a:r>
              <a:rPr lang="fr-FR" altLang="fr-FR" sz="5400" smtClean="0"/>
              <a:t>II – Les points remarquables du CCP</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404813"/>
            <a:ext cx="6227763" cy="622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Titre 21"/>
          <p:cNvSpPr>
            <a:spLocks noGrp="1"/>
          </p:cNvSpPr>
          <p:nvPr>
            <p:ph type="ctrTitle"/>
          </p:nvPr>
        </p:nvSpPr>
        <p:spPr>
          <a:xfrm>
            <a:off x="785813" y="1928813"/>
            <a:ext cx="7772400" cy="773112"/>
          </a:xfrm>
        </p:spPr>
        <p:txBody>
          <a:bodyPr anchor="t"/>
          <a:lstStyle/>
          <a:p>
            <a:pPr eaLnBrk="1" hangingPunct="1"/>
            <a:r>
              <a:rPr lang="fr-FR" altLang="fr-FR" sz="2400" smtClean="0">
                <a:latin typeface="Arial" panose="020B0604020202020204" pitchFamily="34" charset="0"/>
                <a:cs typeface="Arial" panose="020B0604020202020204" pitchFamily="34" charset="0"/>
              </a:rPr>
              <a:t>4* - Un commercial me propose de signer un contrat à titre gratuit…</a:t>
            </a:r>
          </a:p>
        </p:txBody>
      </p:sp>
      <p:sp>
        <p:nvSpPr>
          <p:cNvPr id="114691" name="Espace réservé du texte 22"/>
          <p:cNvSpPr>
            <a:spLocks noGrp="1"/>
          </p:cNvSpPr>
          <p:nvPr>
            <p:ph type="subTitle" idx="1"/>
          </p:nvPr>
        </p:nvSpPr>
        <p:spPr>
          <a:xfrm>
            <a:off x="646113" y="3214688"/>
            <a:ext cx="3965575" cy="639762"/>
          </a:xfrm>
          <a:ln w="28575">
            <a:solidFill>
              <a:schemeClr val="tx1"/>
            </a:solidFill>
            <a:miter lim="800000"/>
            <a:headEnd/>
            <a:tailEnd/>
          </a:ln>
        </p:spPr>
        <p:txBody>
          <a:bodyPr/>
          <a:lstStyle/>
          <a:p>
            <a:pPr marL="411163" indent="-342900" algn="l" eaLnBrk="1" hangingPunct="1">
              <a:buFont typeface="Wingdings" panose="05000000000000000000" pitchFamily="2" charset="2"/>
              <a:buNone/>
            </a:pPr>
            <a:r>
              <a:rPr lang="fr-FR" altLang="fr-FR" sz="2000" smtClean="0">
                <a:solidFill>
                  <a:schemeClr val="tx1"/>
                </a:solidFill>
                <a:latin typeface="Arial" panose="020B0604020202020204" pitchFamily="34" charset="0"/>
                <a:cs typeface="Arial" panose="020B0604020202020204" pitchFamily="34" charset="0"/>
              </a:rPr>
              <a:t>A - C’est où qu’je signe</a:t>
            </a:r>
          </a:p>
        </p:txBody>
      </p:sp>
      <p:sp>
        <p:nvSpPr>
          <p:cNvPr id="114692" name="Espace réservé du texte 24"/>
          <p:cNvSpPr>
            <a:spLocks noGrp="1"/>
          </p:cNvSpPr>
          <p:nvPr>
            <p:ph type="body" sz="half" idx="4294967295"/>
          </p:nvPr>
        </p:nvSpPr>
        <p:spPr>
          <a:xfrm>
            <a:off x="4611688" y="3214688"/>
            <a:ext cx="4279900" cy="639762"/>
          </a:xfrm>
          <a:ln w="28575">
            <a:solidFill>
              <a:schemeClr val="tx1"/>
            </a:solidFill>
            <a:miter lim="800000"/>
            <a:headEnd/>
            <a:tailEnd/>
          </a:ln>
        </p:spPr>
        <p:txBody>
          <a:bodyPr/>
          <a:lstStyle/>
          <a:p>
            <a:pPr marL="411163" eaLnBrk="1" hangingPunct="1">
              <a:buFont typeface="Wingdings" panose="05000000000000000000" pitchFamily="2" charset="2"/>
              <a:buNone/>
            </a:pPr>
            <a:r>
              <a:rPr lang="fr-FR" altLang="fr-FR" sz="2000" smtClean="0">
                <a:latin typeface="Arial" panose="020B0604020202020204" pitchFamily="34" charset="0"/>
                <a:cs typeface="Arial" panose="020B0604020202020204" pitchFamily="34" charset="0"/>
              </a:rPr>
              <a:t>B - C’est louche, rien n’est gratuit</a:t>
            </a:r>
          </a:p>
        </p:txBody>
      </p:sp>
      <p:sp>
        <p:nvSpPr>
          <p:cNvPr id="114693" name="Espace réservé du contenu 23"/>
          <p:cNvSpPr>
            <a:spLocks noGrp="1"/>
          </p:cNvSpPr>
          <p:nvPr>
            <p:ph sz="quarter" idx="4294967295"/>
          </p:nvPr>
        </p:nvSpPr>
        <p:spPr>
          <a:xfrm>
            <a:off x="646113" y="3860800"/>
            <a:ext cx="3965575" cy="993775"/>
          </a:xfrm>
          <a:ln w="28575">
            <a:solidFill>
              <a:schemeClr val="tx1"/>
            </a:solidFill>
            <a:miter lim="800000"/>
            <a:headEnd/>
            <a:tailEnd/>
          </a:ln>
        </p:spPr>
        <p:txBody>
          <a:bodyPr/>
          <a:lstStyle/>
          <a:p>
            <a:pPr marL="411163" eaLnBrk="1" hangingPunct="1">
              <a:buFont typeface="Wingdings" panose="05000000000000000000" pitchFamily="2" charset="2"/>
              <a:buNone/>
            </a:pPr>
            <a:r>
              <a:rPr lang="fr-FR" altLang="fr-FR" sz="2000" smtClean="0">
                <a:latin typeface="Arial" panose="020B0604020202020204" pitchFamily="34" charset="0"/>
                <a:cs typeface="Arial" panose="020B0604020202020204" pitchFamily="34" charset="0"/>
              </a:rPr>
              <a:t>C - Je vérifie s’il est nécessaire de lancer un marché public</a:t>
            </a:r>
          </a:p>
        </p:txBody>
      </p:sp>
      <p:sp>
        <p:nvSpPr>
          <p:cNvPr id="114694" name="Espace réservé du contenu 25"/>
          <p:cNvSpPr>
            <a:spLocks noGrp="1"/>
          </p:cNvSpPr>
          <p:nvPr>
            <p:ph sz="quarter" idx="4294967295"/>
          </p:nvPr>
        </p:nvSpPr>
        <p:spPr>
          <a:xfrm>
            <a:off x="4611688" y="3870325"/>
            <a:ext cx="4279900" cy="984250"/>
          </a:xfrm>
          <a:ln w="28575">
            <a:solidFill>
              <a:schemeClr val="tx1"/>
            </a:solidFill>
            <a:miter lim="800000"/>
            <a:headEnd/>
            <a:tailEnd/>
          </a:ln>
        </p:spPr>
        <p:txBody>
          <a:bodyPr/>
          <a:lstStyle/>
          <a:p>
            <a:pPr marL="411163" eaLnBrk="1" hangingPunct="1">
              <a:buFont typeface="Wingdings" panose="05000000000000000000" pitchFamily="2" charset="2"/>
              <a:buNone/>
            </a:pPr>
            <a:r>
              <a:rPr lang="fr-FR" altLang="fr-FR" sz="2000" smtClean="0">
                <a:latin typeface="Arial" panose="020B0604020202020204" pitchFamily="34" charset="0"/>
                <a:cs typeface="Arial" panose="020B0604020202020204" pitchFamily="34" charset="0"/>
              </a:rPr>
              <a:t>D - Je le propose à la signature du maire ou de l’élu(e) du secteur s’il en a délégation</a:t>
            </a:r>
          </a:p>
        </p:txBody>
      </p:sp>
      <p:pic>
        <p:nvPicPr>
          <p:cNvPr id="419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404813"/>
            <a:ext cx="1282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69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4693">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469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p:bldP spid="114692" grpId="0" build="p"/>
      <p:bldP spid="114694"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Titre 21"/>
          <p:cNvSpPr>
            <a:spLocks noGrp="1"/>
          </p:cNvSpPr>
          <p:nvPr>
            <p:ph type="ctrTitle"/>
          </p:nvPr>
        </p:nvSpPr>
        <p:spPr>
          <a:xfrm>
            <a:off x="785813" y="1928813"/>
            <a:ext cx="7772400" cy="773112"/>
          </a:xfrm>
        </p:spPr>
        <p:txBody>
          <a:bodyPr anchor="t"/>
          <a:lstStyle/>
          <a:p>
            <a:pPr eaLnBrk="1" hangingPunct="1"/>
            <a:r>
              <a:rPr lang="fr-FR" altLang="fr-FR" sz="2400" smtClean="0">
                <a:latin typeface="Arial" panose="020B0604020202020204" pitchFamily="34" charset="0"/>
                <a:cs typeface="Arial" panose="020B0604020202020204" pitchFamily="34" charset="0"/>
              </a:rPr>
              <a:t>5 - Un commercial me demande son règlement… je lui dis qu’il sera payé…</a:t>
            </a:r>
          </a:p>
        </p:txBody>
      </p:sp>
      <p:sp>
        <p:nvSpPr>
          <p:cNvPr id="113667" name="Espace réservé du texte 22"/>
          <p:cNvSpPr>
            <a:spLocks noGrp="1"/>
          </p:cNvSpPr>
          <p:nvPr>
            <p:ph type="subTitle" idx="1"/>
          </p:nvPr>
        </p:nvSpPr>
        <p:spPr>
          <a:xfrm>
            <a:off x="571500" y="3214688"/>
            <a:ext cx="4040188" cy="639762"/>
          </a:xfrm>
          <a:ln w="28575">
            <a:solidFill>
              <a:schemeClr val="tx1"/>
            </a:solidFill>
            <a:miter lim="800000"/>
            <a:headEnd/>
            <a:tailEnd/>
          </a:ln>
        </p:spPr>
        <p:txBody>
          <a:bodyPr/>
          <a:lstStyle/>
          <a:p>
            <a:pPr marL="411163" indent="-342900" algn="l" eaLnBrk="1" hangingPunct="1">
              <a:buFont typeface="Wingdings" panose="05000000000000000000" pitchFamily="2" charset="2"/>
              <a:buNone/>
            </a:pPr>
            <a:r>
              <a:rPr lang="fr-FR" altLang="fr-FR" sz="2000" smtClean="0">
                <a:solidFill>
                  <a:schemeClr val="tx1"/>
                </a:solidFill>
                <a:latin typeface="Arial" panose="020B0604020202020204" pitchFamily="34" charset="0"/>
                <a:cs typeface="Arial" panose="020B0604020202020204" pitchFamily="34" charset="0"/>
              </a:rPr>
              <a:t>A - Plus tard</a:t>
            </a:r>
          </a:p>
        </p:txBody>
      </p:sp>
      <p:sp>
        <p:nvSpPr>
          <p:cNvPr id="113668" name="Espace réservé du texte 24"/>
          <p:cNvSpPr>
            <a:spLocks noGrp="1"/>
          </p:cNvSpPr>
          <p:nvPr>
            <p:ph type="body" sz="half" idx="4294967295"/>
          </p:nvPr>
        </p:nvSpPr>
        <p:spPr>
          <a:xfrm>
            <a:off x="4611688" y="3213100"/>
            <a:ext cx="4279900" cy="633413"/>
          </a:xfrm>
          <a:ln w="28575">
            <a:solidFill>
              <a:schemeClr val="tx1"/>
            </a:solidFill>
            <a:miter lim="800000"/>
            <a:headEnd/>
            <a:tailEnd/>
          </a:ln>
        </p:spPr>
        <p:txBody>
          <a:bodyPr/>
          <a:lstStyle/>
          <a:p>
            <a:pPr marL="411163" eaLnBrk="1" hangingPunct="1">
              <a:buFont typeface="Wingdings" panose="05000000000000000000" pitchFamily="2" charset="2"/>
              <a:buNone/>
            </a:pPr>
            <a:r>
              <a:rPr lang="fr-FR" altLang="fr-FR" sz="2000" smtClean="0">
                <a:latin typeface="Arial" panose="020B0604020202020204" pitchFamily="34" charset="0"/>
                <a:cs typeface="Arial" panose="020B0604020202020204" pitchFamily="34" charset="0"/>
              </a:rPr>
              <a:t>B - Par chèque</a:t>
            </a:r>
          </a:p>
        </p:txBody>
      </p:sp>
      <p:sp>
        <p:nvSpPr>
          <p:cNvPr id="24" name="Espace réservé du contenu 23"/>
          <p:cNvSpPr>
            <a:spLocks noGrp="1"/>
          </p:cNvSpPr>
          <p:nvPr>
            <p:ph sz="quarter" idx="4294967295"/>
          </p:nvPr>
        </p:nvSpPr>
        <p:spPr>
          <a:xfrm>
            <a:off x="571500" y="3863975"/>
            <a:ext cx="4040188" cy="717550"/>
          </a:xfrm>
          <a:ln w="28575">
            <a:solidFill>
              <a:schemeClr val="tx1"/>
            </a:solidFill>
            <a:miter lim="800000"/>
            <a:headEnd/>
            <a:tailEnd/>
          </a:ln>
        </p:spPr>
        <p:txBody>
          <a:bodyPr/>
          <a:lstStyle/>
          <a:p>
            <a:pPr marL="411163" eaLnBrk="1" hangingPunct="1">
              <a:lnSpc>
                <a:spcPct val="90000"/>
              </a:lnSpc>
              <a:buFont typeface="Wingdings" panose="05000000000000000000" pitchFamily="2" charset="2"/>
              <a:buNone/>
            </a:pPr>
            <a:r>
              <a:rPr lang="fr-FR" altLang="fr-FR" sz="2000" smtClean="0">
                <a:latin typeface="Arial" panose="020B0604020202020204" pitchFamily="34" charset="0"/>
                <a:cs typeface="Arial" panose="020B0604020202020204" pitchFamily="34" charset="0"/>
              </a:rPr>
              <a:t>C - Par mandat administratif dans un délai global de 30 jours</a:t>
            </a:r>
          </a:p>
        </p:txBody>
      </p:sp>
      <p:sp>
        <p:nvSpPr>
          <p:cNvPr id="113670" name="Espace réservé du contenu 25"/>
          <p:cNvSpPr>
            <a:spLocks noGrp="1"/>
          </p:cNvSpPr>
          <p:nvPr>
            <p:ph sz="quarter" idx="4294967295"/>
          </p:nvPr>
        </p:nvSpPr>
        <p:spPr>
          <a:xfrm>
            <a:off x="4611688" y="3860800"/>
            <a:ext cx="4279900" cy="720725"/>
          </a:xfrm>
          <a:ln w="28575">
            <a:solidFill>
              <a:schemeClr val="tx1"/>
            </a:solidFill>
            <a:miter lim="800000"/>
            <a:headEnd/>
            <a:tailEnd/>
          </a:ln>
        </p:spPr>
        <p:txBody>
          <a:bodyPr/>
          <a:lstStyle/>
          <a:p>
            <a:pPr marL="411163" eaLnBrk="1" hangingPunct="1">
              <a:buFont typeface="Wingdings" panose="05000000000000000000" pitchFamily="2" charset="2"/>
              <a:buNone/>
            </a:pPr>
            <a:r>
              <a:rPr lang="fr-FR" altLang="fr-FR" sz="2000" smtClean="0">
                <a:latin typeface="Arial" panose="020B0604020202020204" pitchFamily="34" charset="0"/>
                <a:cs typeface="Arial" panose="020B0604020202020204" pitchFamily="34" charset="0"/>
              </a:rPr>
              <a:t>D - A la Saint Glinglin</a:t>
            </a:r>
          </a:p>
        </p:txBody>
      </p:sp>
      <p:pic>
        <p:nvPicPr>
          <p:cNvPr id="430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404813"/>
            <a:ext cx="1282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366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367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113670"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Titre 21"/>
          <p:cNvSpPr>
            <a:spLocks noGrp="1"/>
          </p:cNvSpPr>
          <p:nvPr>
            <p:ph type="ctrTitle"/>
          </p:nvPr>
        </p:nvSpPr>
        <p:spPr>
          <a:xfrm>
            <a:off x="785813" y="1928813"/>
            <a:ext cx="7772400" cy="773112"/>
          </a:xfrm>
        </p:spPr>
        <p:txBody>
          <a:bodyPr anchor="t"/>
          <a:lstStyle/>
          <a:p>
            <a:pPr eaLnBrk="1" hangingPunct="1"/>
            <a:r>
              <a:rPr lang="fr-FR" altLang="fr-FR" sz="2400" smtClean="0">
                <a:latin typeface="Arial" panose="020B0604020202020204" pitchFamily="34" charset="0"/>
                <a:cs typeface="Arial" panose="020B0604020202020204" pitchFamily="34" charset="0"/>
              </a:rPr>
              <a:t>6 - L’estimation initiale de mon besoin me sert à…</a:t>
            </a:r>
          </a:p>
        </p:txBody>
      </p:sp>
      <p:sp>
        <p:nvSpPr>
          <p:cNvPr id="23" name="Espace réservé du texte 22"/>
          <p:cNvSpPr>
            <a:spLocks noGrp="1"/>
          </p:cNvSpPr>
          <p:nvPr>
            <p:ph type="subTitle" idx="1"/>
          </p:nvPr>
        </p:nvSpPr>
        <p:spPr>
          <a:xfrm>
            <a:off x="682625" y="3206750"/>
            <a:ext cx="4024313" cy="639763"/>
          </a:xfrm>
          <a:ln w="28575">
            <a:solidFill>
              <a:schemeClr val="tx1"/>
            </a:solidFill>
            <a:miter lim="800000"/>
            <a:headEnd/>
            <a:tailEnd/>
          </a:ln>
        </p:spPr>
        <p:txBody>
          <a:bodyPr/>
          <a:lstStyle/>
          <a:p>
            <a:pPr marL="411163" indent="-342900" algn="l" eaLnBrk="1" hangingPunct="1">
              <a:lnSpc>
                <a:spcPct val="90000"/>
              </a:lnSpc>
              <a:buFont typeface="Wingdings" panose="05000000000000000000" pitchFamily="2" charset="2"/>
              <a:buNone/>
            </a:pPr>
            <a:r>
              <a:rPr lang="fr-FR" altLang="fr-FR" sz="2000" smtClean="0">
                <a:solidFill>
                  <a:schemeClr val="tx1"/>
                </a:solidFill>
                <a:latin typeface="Arial" panose="020B0604020202020204" pitchFamily="34" charset="0"/>
                <a:cs typeface="Arial" panose="020B0604020202020204" pitchFamily="34" charset="0"/>
              </a:rPr>
              <a:t>A - Analyser les offres des candidats</a:t>
            </a:r>
          </a:p>
        </p:txBody>
      </p:sp>
      <p:sp>
        <p:nvSpPr>
          <p:cNvPr id="25" name="Espace réservé du texte 24"/>
          <p:cNvSpPr>
            <a:spLocks noGrp="1"/>
          </p:cNvSpPr>
          <p:nvPr>
            <p:ph type="body" sz="half" idx="4294967295"/>
          </p:nvPr>
        </p:nvSpPr>
        <p:spPr>
          <a:xfrm>
            <a:off x="4727575" y="3205163"/>
            <a:ext cx="4279900" cy="633412"/>
          </a:xfrm>
          <a:ln w="28575">
            <a:solidFill>
              <a:schemeClr val="tx1"/>
            </a:solidFill>
            <a:miter lim="800000"/>
            <a:headEnd/>
            <a:tailEnd/>
          </a:ln>
        </p:spPr>
        <p:txBody>
          <a:bodyPr/>
          <a:lstStyle/>
          <a:p>
            <a:pPr marL="411163" eaLnBrk="1" hangingPunct="1">
              <a:lnSpc>
                <a:spcPct val="90000"/>
              </a:lnSpc>
              <a:buFont typeface="Wingdings" panose="05000000000000000000" pitchFamily="2" charset="2"/>
              <a:buNone/>
            </a:pPr>
            <a:r>
              <a:rPr lang="fr-FR" altLang="fr-FR" sz="2000" smtClean="0">
                <a:latin typeface="Arial" panose="020B0604020202020204" pitchFamily="34" charset="0"/>
                <a:cs typeface="Arial" panose="020B0604020202020204" pitchFamily="34" charset="0"/>
              </a:rPr>
              <a:t>B - Lancer la bonne procédure de marché</a:t>
            </a:r>
          </a:p>
        </p:txBody>
      </p:sp>
      <p:sp>
        <p:nvSpPr>
          <p:cNvPr id="120837" name="Espace réservé du contenu 23"/>
          <p:cNvSpPr>
            <a:spLocks noGrp="1"/>
          </p:cNvSpPr>
          <p:nvPr>
            <p:ph sz="quarter" idx="4294967295"/>
          </p:nvPr>
        </p:nvSpPr>
        <p:spPr>
          <a:xfrm>
            <a:off x="687388" y="3860800"/>
            <a:ext cx="4040187" cy="576263"/>
          </a:xfrm>
          <a:ln w="28575">
            <a:solidFill>
              <a:schemeClr val="tx1"/>
            </a:solidFill>
            <a:miter lim="800000"/>
            <a:headEnd/>
            <a:tailEnd/>
          </a:ln>
        </p:spPr>
        <p:txBody>
          <a:bodyPr/>
          <a:lstStyle/>
          <a:p>
            <a:pPr marL="411163" eaLnBrk="1" hangingPunct="1">
              <a:buFont typeface="Wingdings" panose="05000000000000000000" pitchFamily="2" charset="2"/>
              <a:buNone/>
            </a:pPr>
            <a:r>
              <a:rPr lang="fr-FR" altLang="fr-FR" sz="2000" smtClean="0">
                <a:latin typeface="Arial" panose="020B0604020202020204" pitchFamily="34" charset="0"/>
                <a:cs typeface="Arial" panose="020B0604020202020204" pitchFamily="34" charset="0"/>
              </a:rPr>
              <a:t>C - Négocier les prix</a:t>
            </a:r>
          </a:p>
        </p:txBody>
      </p:sp>
      <p:sp>
        <p:nvSpPr>
          <p:cNvPr id="120838" name="Espace réservé du contenu 25"/>
          <p:cNvSpPr>
            <a:spLocks noGrp="1"/>
          </p:cNvSpPr>
          <p:nvPr>
            <p:ph sz="quarter" idx="4294967295"/>
          </p:nvPr>
        </p:nvSpPr>
        <p:spPr>
          <a:xfrm>
            <a:off x="4727575" y="3868738"/>
            <a:ext cx="4279900" cy="568325"/>
          </a:xfrm>
          <a:ln w="28575">
            <a:solidFill>
              <a:schemeClr val="tx1"/>
            </a:solidFill>
            <a:miter lim="800000"/>
            <a:headEnd/>
            <a:tailEnd/>
          </a:ln>
        </p:spPr>
        <p:txBody>
          <a:bodyPr/>
          <a:lstStyle/>
          <a:p>
            <a:pPr marL="411163" eaLnBrk="1" hangingPunct="1">
              <a:buFont typeface="Wingdings" panose="05000000000000000000" pitchFamily="2" charset="2"/>
              <a:buNone/>
            </a:pPr>
            <a:r>
              <a:rPr lang="fr-FR" altLang="fr-FR" sz="2000" smtClean="0">
                <a:latin typeface="Arial" panose="020B0604020202020204" pitchFamily="34" charset="0"/>
                <a:cs typeface="Arial" panose="020B0604020202020204" pitchFamily="34" charset="0"/>
              </a:rPr>
              <a:t>D - Rien</a:t>
            </a:r>
          </a:p>
        </p:txBody>
      </p:sp>
      <p:pic>
        <p:nvPicPr>
          <p:cNvPr id="440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404813"/>
            <a:ext cx="1282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0837">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083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25" grpId="0" build="p"/>
      <p:bldP spid="120837" grpId="0" build="p"/>
      <p:bldP spid="120838"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idx="1"/>
          </p:nvPr>
        </p:nvSpPr>
        <p:spPr/>
        <p:txBody>
          <a:bodyPr/>
          <a:lstStyle/>
          <a:p>
            <a:pPr eaLnBrk="1" hangingPunct="1"/>
            <a:endParaRPr lang="fr-FR" altLang="fr-FR" smtClean="0"/>
          </a:p>
          <a:p>
            <a:pPr eaLnBrk="1" hangingPunct="1"/>
            <a:r>
              <a:rPr lang="fr-FR" altLang="fr-FR" smtClean="0"/>
              <a:t>A – Spécifications techniques, allotissement, clauses environnementales et critères de choix</a:t>
            </a:r>
          </a:p>
          <a:p>
            <a:pPr eaLnBrk="1" hangingPunct="1"/>
            <a:endParaRPr lang="fr-FR" altLang="fr-FR" smtClean="0"/>
          </a:p>
          <a:p>
            <a:pPr eaLnBrk="1" hangingPunct="1"/>
            <a:r>
              <a:rPr lang="fr-FR" altLang="fr-FR" smtClean="0"/>
              <a:t>B – Les seuils, la sélection des candidats, les accords-cadres, l’analyse des offres</a:t>
            </a:r>
          </a:p>
        </p:txBody>
      </p:sp>
      <p:sp>
        <p:nvSpPr>
          <p:cNvPr id="45059" name="Rectangle 2"/>
          <p:cNvSpPr>
            <a:spLocks noGrp="1" noRot="1" noChangeArrowheads="1"/>
          </p:cNvSpPr>
          <p:nvPr>
            <p:ph type="title"/>
          </p:nvPr>
        </p:nvSpPr>
        <p:spPr>
          <a:xfrm>
            <a:off x="0" y="274638"/>
            <a:ext cx="9144000" cy="1143000"/>
          </a:xfrm>
        </p:spPr>
        <p:txBody>
          <a:bodyPr/>
          <a:lstStyle/>
          <a:p>
            <a:pPr eaLnBrk="1" hangingPunct="1"/>
            <a:r>
              <a:rPr lang="fr-FR" altLang="fr-FR" sz="4000" smtClean="0"/>
              <a:t>II – Les points remarquables du CCP</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5"/>
          <p:cNvSpPr>
            <a:spLocks noGrp="1"/>
          </p:cNvSpPr>
          <p:nvPr>
            <p:ph type="title"/>
          </p:nvPr>
        </p:nvSpPr>
        <p:spPr>
          <a:xfrm>
            <a:off x="0" y="274638"/>
            <a:ext cx="9144000" cy="1143000"/>
          </a:xfrm>
        </p:spPr>
        <p:txBody>
          <a:bodyPr/>
          <a:lstStyle/>
          <a:p>
            <a:pPr eaLnBrk="1" hangingPunct="1"/>
            <a:r>
              <a:rPr lang="fr-FR" altLang="fr-FR" sz="1200" smtClean="0"/>
              <a:t>LETTRE QUE VAUBAN, AYANT A CONSTRUIRE POUR LE ROI DE FRANCE LES FORTS QUI LE RENDIRENT IMMORTEL, ECRIVAIT LE 17 JUILLET DE l'AN DE GRACE 1685 A MONSIEUR DE LOUVOIS</a:t>
            </a:r>
            <a:br>
              <a:rPr lang="fr-FR" altLang="fr-FR" sz="1200" smtClean="0"/>
            </a:br>
            <a:r>
              <a:rPr lang="fr-FR" altLang="fr-FR" sz="1200" i="1" smtClean="0"/>
              <a:t>(Elle conserve, plus de trois siècles plus tard, toute son actualité, en faisant la critique du "moins disant" dans le cadre des marchés publics.)</a:t>
            </a:r>
            <a:r>
              <a:rPr lang="fr-FR" altLang="fr-FR" sz="1200" smtClean="0"/>
              <a:t/>
            </a:r>
            <a:br>
              <a:rPr lang="fr-FR" altLang="fr-FR" sz="1200" smtClean="0"/>
            </a:br>
            <a:r>
              <a:rPr lang="fr-FR" altLang="fr-FR" sz="1200" smtClean="0"/>
              <a:t>François Michel Le Tellier, marquis de Louvois </a:t>
            </a:r>
            <a:r>
              <a:rPr lang="fr-FR" altLang="fr-FR" sz="1200" i="1" smtClean="0"/>
              <a:t>surintendant des Bâtiments, Arts et Manufactures de France</a:t>
            </a:r>
          </a:p>
        </p:txBody>
      </p:sp>
      <p:sp>
        <p:nvSpPr>
          <p:cNvPr id="7" name="Espace réservé du texte 6"/>
          <p:cNvSpPr>
            <a:spLocks noGrp="1"/>
          </p:cNvSpPr>
          <p:nvPr>
            <p:ph type="body" sz="half" idx="1"/>
          </p:nvPr>
        </p:nvSpPr>
        <p:spPr>
          <a:xfrm>
            <a:off x="323850" y="1484313"/>
            <a:ext cx="8569325" cy="5214937"/>
          </a:xfrm>
        </p:spPr>
        <p:txBody>
          <a:bodyPr rtlCol="0">
            <a:normAutofit lnSpcReduction="10000"/>
          </a:bodyPr>
          <a:lstStyle/>
          <a:p>
            <a:pPr algn="r" eaLnBrk="1" fontAlgn="auto" hangingPunct="1">
              <a:spcAft>
                <a:spcPts val="0"/>
              </a:spcAft>
              <a:buFont typeface="Wingdings" pitchFamily="2" charset="2"/>
              <a:buNone/>
              <a:defRPr/>
            </a:pPr>
            <a:r>
              <a:rPr lang="fr-FR" sz="1400" dirty="0" smtClean="0"/>
              <a:t>A Monsieur de Louvois en son Hôtel de Paris</a:t>
            </a:r>
          </a:p>
          <a:p>
            <a:pPr eaLnBrk="1" fontAlgn="auto" hangingPunct="1">
              <a:spcAft>
                <a:spcPts val="0"/>
              </a:spcAft>
              <a:buFont typeface="Wingdings" pitchFamily="2" charset="2"/>
              <a:buNone/>
              <a:defRPr/>
            </a:pPr>
            <a:r>
              <a:rPr lang="fr-FR" sz="1400" dirty="0" smtClean="0"/>
              <a:t>Monseigneur,</a:t>
            </a:r>
          </a:p>
          <a:p>
            <a:pPr algn="just" eaLnBrk="1" fontAlgn="auto" hangingPunct="1">
              <a:spcAft>
                <a:spcPts val="0"/>
              </a:spcAft>
              <a:buFont typeface="Wingdings" pitchFamily="2" charset="2"/>
              <a:buNone/>
              <a:defRPr/>
            </a:pPr>
            <a:r>
              <a:rPr lang="fr-FR" sz="1400" dirty="0" smtClean="0"/>
              <a:t>		Il y a quelques queues d'ouvrages des années dernières qui ne sont point finies et qui ne finiront point, et tout cela Monseigneur, par la confusion que causent les fréquents rabais qui se font dans vos ouvrages car il est certain que toutes ces ruptures de marchés, manquements de parole et renouvellements d'adjudications ne servent qu'à vous attirer comme entrepreneurs tous les misérables qui ne savent où donner de la tête, les fripons et les ignorants, et à faire fuir tous ceux qui ont de quoi et qui sont capables de conduire une entreprise.</a:t>
            </a:r>
          </a:p>
          <a:p>
            <a:pPr algn="just" eaLnBrk="1" fontAlgn="auto" hangingPunct="1">
              <a:spcAft>
                <a:spcPts val="0"/>
              </a:spcAft>
              <a:buFont typeface="Wingdings" pitchFamily="2" charset="2"/>
              <a:buNone/>
              <a:defRPr/>
            </a:pPr>
            <a:endParaRPr lang="fr-FR" sz="1400" dirty="0" smtClean="0"/>
          </a:p>
          <a:p>
            <a:pPr algn="just" eaLnBrk="1" fontAlgn="auto" hangingPunct="1">
              <a:spcAft>
                <a:spcPts val="0"/>
              </a:spcAft>
              <a:buFont typeface="Wingdings" pitchFamily="2" charset="2"/>
              <a:buNone/>
              <a:defRPr/>
            </a:pPr>
            <a:r>
              <a:rPr lang="fr-FR" sz="1400" dirty="0" smtClean="0"/>
              <a:t>		Je dis plus qu'elles retardent et renchérissent considérablement les ouvrages qui n'en sont que plus mauvais, car ces rabais et bons marchés tant recherchés sont imaginaires, d'autant qu'il est d'un entrepreneur qui se perd comme d'un homme qui se noie qui se prend à tout ce qu'il peut : or, se prendre à tout ce qu'on peut en matière d'entrepreneur, c'est ne pas payer les marchands chez qui il prend les matériaux, mal payer les ouvriers qu'il emploie, friponner ceux qu'il peut, n'avoir que les plus mauvais parce qu'ils se donnent à meilleur marché que les autres, n'employer que les plus méchants matériaux, chicaner sur toutes choses et toujours crier miséricorde contre celui-ci et celui-là.</a:t>
            </a:r>
          </a:p>
          <a:p>
            <a:pPr algn="just" eaLnBrk="1" fontAlgn="auto" hangingPunct="1">
              <a:spcAft>
                <a:spcPts val="0"/>
              </a:spcAft>
              <a:buFont typeface="Wingdings" pitchFamily="2" charset="2"/>
              <a:buNone/>
              <a:defRPr/>
            </a:pPr>
            <a:endParaRPr lang="fr-FR" sz="1400" dirty="0" smtClean="0"/>
          </a:p>
          <a:p>
            <a:pPr algn="just" eaLnBrk="1" fontAlgn="auto" hangingPunct="1">
              <a:spcAft>
                <a:spcPts val="0"/>
              </a:spcAft>
              <a:buFont typeface="Wingdings" pitchFamily="2" charset="2"/>
              <a:buNone/>
              <a:defRPr/>
            </a:pPr>
            <a:r>
              <a:rPr lang="fr-FR" sz="1400" dirty="0" smtClean="0"/>
              <a:t>		En voilà assez, Monseigneur, pour vous faire voir l'imperfection de cette conduite : quittez-là donc et, au nom de Dieu rétablissez la bonne foi, donnez le prix des ouvrages et ne refusez pas un honnête salaire à un entrepreneur qui s'acquittera de son devoir, ce sera toujours le meilleur marché que vous puissiez trouver.</a:t>
            </a:r>
          </a:p>
          <a:p>
            <a:pPr algn="just" eaLnBrk="1" fontAlgn="auto" hangingPunct="1">
              <a:spcAft>
                <a:spcPts val="0"/>
              </a:spcAft>
              <a:buFont typeface="Wingdings" pitchFamily="2" charset="2"/>
              <a:buNone/>
              <a:defRPr/>
            </a:pPr>
            <a:r>
              <a:rPr lang="fr-FR" sz="1400" dirty="0" smtClean="0"/>
              <a:t>		</a:t>
            </a:r>
          </a:p>
          <a:p>
            <a:pPr algn="just" eaLnBrk="1" fontAlgn="auto" hangingPunct="1">
              <a:spcAft>
                <a:spcPts val="0"/>
              </a:spcAft>
              <a:buFont typeface="Wingdings" pitchFamily="2" charset="2"/>
              <a:buNone/>
              <a:defRPr/>
            </a:pPr>
            <a:r>
              <a:rPr lang="fr-FR" sz="1400" dirty="0" smtClean="0"/>
              <a:t>	Quant à moi, Monseigneur, je reste assurément de tout cœur votre très humble et très obéissant serviteur.</a:t>
            </a:r>
          </a:p>
          <a:p>
            <a:pPr algn="r" eaLnBrk="1" fontAlgn="auto" hangingPunct="1">
              <a:spcAft>
                <a:spcPts val="0"/>
              </a:spcAft>
              <a:buFont typeface="Wingdings" pitchFamily="2" charset="2"/>
              <a:buNone/>
              <a:defRPr/>
            </a:pPr>
            <a:r>
              <a:rPr lang="fr-FR" sz="1400" dirty="0" smtClean="0"/>
              <a:t>	Vauban</a:t>
            </a:r>
            <a:endParaRPr lang="fr-FR" sz="1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a:xfrm>
            <a:off x="0" y="274638"/>
            <a:ext cx="9144000" cy="1143000"/>
          </a:xfrm>
        </p:spPr>
        <p:txBody>
          <a:bodyPr/>
          <a:lstStyle/>
          <a:p>
            <a:pPr eaLnBrk="1" hangingPunct="1"/>
            <a:r>
              <a:rPr lang="fr-FR" altLang="fr-FR" sz="4000" smtClean="0"/>
              <a:t>II – Les points remarquables du CCP</a:t>
            </a:r>
          </a:p>
        </p:txBody>
      </p:sp>
      <p:sp>
        <p:nvSpPr>
          <p:cNvPr id="46083" name="Rectangle 3"/>
          <p:cNvSpPr>
            <a:spLocks noGrp="1" noChangeArrowheads="1"/>
          </p:cNvSpPr>
          <p:nvPr>
            <p:ph idx="1"/>
          </p:nvPr>
        </p:nvSpPr>
        <p:spPr/>
        <p:txBody>
          <a:bodyPr/>
          <a:lstStyle/>
          <a:p>
            <a:pPr eaLnBrk="1" hangingPunct="1"/>
            <a:endParaRPr lang="fr-FR" altLang="fr-FR" smtClean="0"/>
          </a:p>
          <a:p>
            <a:pPr eaLnBrk="1" hangingPunct="1"/>
            <a:endParaRPr lang="fr-FR" altLang="fr-FR" smtClean="0"/>
          </a:p>
          <a:p>
            <a:pPr eaLnBrk="1" hangingPunct="1"/>
            <a:r>
              <a:rPr lang="fr-FR" altLang="fr-FR" smtClean="0"/>
              <a:t>Spécifications techniques, allotissement, clauses environnementales et critères de choix</a:t>
            </a:r>
          </a:p>
          <a:p>
            <a:pPr eaLnBrk="1" hangingPunct="1">
              <a:buFont typeface="Wingdings" panose="05000000000000000000" pitchFamily="2" charset="2"/>
              <a:buNone/>
            </a:pPr>
            <a:endParaRPr lang="fr-FR" altLang="fr-FR"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1"/>
          </p:nvPr>
        </p:nvSpPr>
        <p:spPr/>
        <p:txBody>
          <a:bodyPr/>
          <a:lstStyle/>
          <a:p>
            <a:pPr eaLnBrk="1" hangingPunct="1"/>
            <a:endParaRPr lang="fr-FR" altLang="fr-FR" smtClean="0"/>
          </a:p>
          <a:p>
            <a:pPr eaLnBrk="1" hangingPunct="1"/>
            <a:r>
              <a:rPr lang="fr-FR" altLang="fr-FR" smtClean="0"/>
              <a:t>Spécifications techniques</a:t>
            </a:r>
          </a:p>
          <a:p>
            <a:pPr lvl="1" eaLnBrk="1" hangingPunct="1"/>
            <a:r>
              <a:rPr lang="fr-FR" altLang="fr-FR" smtClean="0"/>
              <a:t>Description fonctionnelle du besoin</a:t>
            </a:r>
          </a:p>
          <a:p>
            <a:pPr lvl="1" eaLnBrk="1" hangingPunct="1"/>
            <a:r>
              <a:rPr lang="fr-FR" altLang="fr-FR" smtClean="0"/>
              <a:t>Référence à des normes</a:t>
            </a:r>
          </a:p>
          <a:p>
            <a:pPr lvl="1" eaLnBrk="1" hangingPunct="1"/>
            <a:r>
              <a:rPr lang="fr-FR" altLang="fr-FR" smtClean="0"/>
              <a:t>Définition des procédés</a:t>
            </a:r>
          </a:p>
          <a:p>
            <a:pPr lvl="1" eaLnBrk="1" hangingPunct="1"/>
            <a:r>
              <a:rPr lang="fr-FR" altLang="fr-FR" smtClean="0"/>
              <a:t>Description de l’existant</a:t>
            </a:r>
          </a:p>
        </p:txBody>
      </p:sp>
      <p:sp>
        <p:nvSpPr>
          <p:cNvPr id="47107" name="Rectangle 2"/>
          <p:cNvSpPr>
            <a:spLocks noGrp="1" noRot="1" noChangeArrowheads="1"/>
          </p:cNvSpPr>
          <p:nvPr>
            <p:ph type="title"/>
          </p:nvPr>
        </p:nvSpPr>
        <p:spPr>
          <a:xfrm>
            <a:off x="0" y="274638"/>
            <a:ext cx="9144000" cy="1143000"/>
          </a:xfrm>
        </p:spPr>
        <p:txBody>
          <a:bodyPr/>
          <a:lstStyle/>
          <a:p>
            <a:pPr eaLnBrk="1" hangingPunct="1"/>
            <a:r>
              <a:rPr lang="fr-FR" altLang="fr-FR" sz="4000" smtClean="0"/>
              <a:t>II – Les points remarquables du CCP</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p:txBody>
          <a:bodyPr/>
          <a:lstStyle/>
          <a:p>
            <a:pPr eaLnBrk="1" hangingPunct="1"/>
            <a:endParaRPr lang="fr-FR" altLang="fr-FR" smtClean="0"/>
          </a:p>
          <a:p>
            <a:pPr eaLnBrk="1" hangingPunct="1"/>
            <a:r>
              <a:rPr lang="fr-FR" altLang="fr-FR" smtClean="0"/>
              <a:t>Allotissement</a:t>
            </a:r>
          </a:p>
          <a:p>
            <a:pPr lvl="1" eaLnBrk="1" hangingPunct="1"/>
            <a:r>
              <a:rPr lang="fr-FR" altLang="fr-FR" smtClean="0"/>
              <a:t>Tout marché doit être alloti (motivation si non)</a:t>
            </a:r>
          </a:p>
          <a:p>
            <a:pPr lvl="1" eaLnBrk="1" hangingPunct="1"/>
            <a:r>
              <a:rPr lang="fr-FR" altLang="fr-FR" smtClean="0"/>
              <a:t>Chaque lot est un marché</a:t>
            </a:r>
          </a:p>
          <a:p>
            <a:pPr lvl="1" eaLnBrk="1" hangingPunct="1"/>
            <a:r>
              <a:rPr lang="fr-FR" altLang="fr-FR" smtClean="0"/>
              <a:t>L’ensemble du marché a un objectif</a:t>
            </a:r>
          </a:p>
          <a:p>
            <a:pPr lvl="1" eaLnBrk="1" hangingPunct="1"/>
            <a:r>
              <a:rPr lang="fr-FR" altLang="fr-FR" smtClean="0"/>
              <a:t>Le marché participe à une opération</a:t>
            </a:r>
          </a:p>
          <a:p>
            <a:pPr lvl="1" eaLnBrk="1" hangingPunct="1"/>
            <a:r>
              <a:rPr lang="fr-FR" altLang="fr-FR" smtClean="0"/>
              <a:t>Les délais et critères peuvent être différents</a:t>
            </a:r>
          </a:p>
        </p:txBody>
      </p:sp>
      <p:sp>
        <p:nvSpPr>
          <p:cNvPr id="48131" name="Rectangle 2"/>
          <p:cNvSpPr>
            <a:spLocks noGrp="1" noRot="1" noChangeArrowheads="1"/>
          </p:cNvSpPr>
          <p:nvPr>
            <p:ph type="title"/>
          </p:nvPr>
        </p:nvSpPr>
        <p:spPr>
          <a:xfrm>
            <a:off x="0" y="274638"/>
            <a:ext cx="9144000" cy="1143000"/>
          </a:xfrm>
        </p:spPr>
        <p:txBody>
          <a:bodyPr/>
          <a:lstStyle/>
          <a:p>
            <a:pPr eaLnBrk="1" hangingPunct="1"/>
            <a:r>
              <a:rPr lang="fr-FR" altLang="fr-FR" sz="4000" smtClean="0"/>
              <a:t>II – Les points remarquables du CCP</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rrowheads="1"/>
          </p:cNvSpPr>
          <p:nvPr>
            <p:ph type="title"/>
          </p:nvPr>
        </p:nvSpPr>
        <p:spPr/>
        <p:txBody>
          <a:bodyPr/>
          <a:lstStyle/>
          <a:p>
            <a:pPr eaLnBrk="1" hangingPunct="1"/>
            <a:r>
              <a:rPr lang="fr-FR" altLang="fr-FR" sz="4000" smtClean="0"/>
              <a:t>II – Les points remarquables du CCP</a:t>
            </a:r>
          </a:p>
        </p:txBody>
      </p:sp>
      <p:sp>
        <p:nvSpPr>
          <p:cNvPr id="54275" name="Rectangle 3"/>
          <p:cNvSpPr>
            <a:spLocks noGrp="1" noChangeArrowheads="1"/>
          </p:cNvSpPr>
          <p:nvPr>
            <p:ph idx="1"/>
          </p:nvPr>
        </p:nvSpPr>
        <p:spPr/>
        <p:txBody>
          <a:bodyPr/>
          <a:lstStyle/>
          <a:p>
            <a:pPr eaLnBrk="1" hangingPunct="1">
              <a:defRPr/>
            </a:pPr>
            <a:endParaRPr lang="fr-FR" altLang="fr-FR" dirty="0" smtClean="0"/>
          </a:p>
          <a:p>
            <a:pPr eaLnBrk="1" hangingPunct="1">
              <a:defRPr/>
            </a:pPr>
            <a:r>
              <a:rPr lang="fr-FR" altLang="fr-FR" dirty="0" smtClean="0"/>
              <a:t>Clauses environnementales et sociales</a:t>
            </a:r>
          </a:p>
          <a:p>
            <a:pPr marL="0" indent="0" eaLnBrk="1" hangingPunct="1">
              <a:buFont typeface="Arial" panose="020B0604020202020204" pitchFamily="34" charset="0"/>
              <a:buNone/>
              <a:defRPr/>
            </a:pPr>
            <a:endParaRPr lang="fr-FR" altLang="fr-FR" dirty="0" smtClean="0"/>
          </a:p>
          <a:p>
            <a:pPr lvl="1" eaLnBrk="1" hangingPunct="1">
              <a:defRPr/>
            </a:pPr>
            <a:r>
              <a:rPr lang="fr-FR" altLang="fr-FR" dirty="0" smtClean="0"/>
              <a:t>Clauses d’exécution</a:t>
            </a:r>
          </a:p>
          <a:p>
            <a:pPr lvl="1" eaLnBrk="1" hangingPunct="1">
              <a:defRPr/>
            </a:pPr>
            <a:r>
              <a:rPr lang="fr-FR" altLang="fr-FR" dirty="0" smtClean="0"/>
              <a:t>Critères de choix</a:t>
            </a:r>
          </a:p>
          <a:p>
            <a:pPr lvl="1" eaLnBrk="1" hangingPunct="1">
              <a:defRPr/>
            </a:pPr>
            <a:r>
              <a:rPr lang="fr-FR" altLang="fr-FR" dirty="0" smtClean="0"/>
              <a:t>Contrôles et pénalités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idx="1"/>
          </p:nvPr>
        </p:nvSpPr>
        <p:spPr/>
        <p:txBody>
          <a:bodyPr/>
          <a:lstStyle/>
          <a:p>
            <a:pPr eaLnBrk="1" hangingPunct="1"/>
            <a:r>
              <a:rPr lang="fr-FR" altLang="fr-FR" smtClean="0"/>
              <a:t>Critères de choix</a:t>
            </a:r>
          </a:p>
          <a:p>
            <a:pPr lvl="1" eaLnBrk="1" hangingPunct="1"/>
            <a:r>
              <a:rPr lang="fr-FR" altLang="fr-FR" smtClean="0"/>
              <a:t>Les critères se définissent lors de l’analyse du besoin</a:t>
            </a:r>
          </a:p>
          <a:p>
            <a:pPr lvl="1" eaLnBrk="1" hangingPunct="1"/>
            <a:r>
              <a:rPr lang="fr-FR" altLang="fr-FR" smtClean="0"/>
              <a:t>La pondération garantie une analyse objective</a:t>
            </a:r>
          </a:p>
          <a:p>
            <a:pPr lvl="1" eaLnBrk="1" hangingPunct="1"/>
            <a:r>
              <a:rPr lang="fr-FR" altLang="fr-FR" smtClean="0"/>
              <a:t>L’existence de sous critères</a:t>
            </a:r>
          </a:p>
          <a:p>
            <a:pPr lvl="1" eaLnBrk="1" hangingPunct="1"/>
            <a:r>
              <a:rPr lang="fr-FR" altLang="fr-FR" smtClean="0"/>
              <a:t>La grille d’analyse ou le détail estimatif ?</a:t>
            </a:r>
          </a:p>
          <a:p>
            <a:pPr lvl="1" eaLnBrk="1" hangingPunct="1"/>
            <a:r>
              <a:rPr lang="fr-FR" altLang="fr-FR" smtClean="0"/>
              <a:t>Quelle est la place de l’estimation initiale ?</a:t>
            </a:r>
          </a:p>
        </p:txBody>
      </p:sp>
      <p:sp>
        <p:nvSpPr>
          <p:cNvPr id="50179" name="Rectangle 2"/>
          <p:cNvSpPr>
            <a:spLocks noGrp="1" noRot="1" noChangeArrowheads="1"/>
          </p:cNvSpPr>
          <p:nvPr>
            <p:ph type="title"/>
          </p:nvPr>
        </p:nvSpPr>
        <p:spPr>
          <a:xfrm>
            <a:off x="0" y="274638"/>
            <a:ext cx="9144000" cy="1143000"/>
          </a:xfrm>
        </p:spPr>
        <p:txBody>
          <a:bodyPr/>
          <a:lstStyle/>
          <a:p>
            <a:pPr eaLnBrk="1" hangingPunct="1"/>
            <a:r>
              <a:rPr lang="fr-FR" altLang="fr-FR" sz="4000" smtClean="0"/>
              <a:t>II – Les points remarquables du CCP</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idx="1"/>
          </p:nvPr>
        </p:nvSpPr>
        <p:spPr/>
        <p:txBody>
          <a:bodyPr/>
          <a:lstStyle/>
          <a:p>
            <a:pPr eaLnBrk="1" hangingPunct="1"/>
            <a:endParaRPr lang="fr-FR" altLang="fr-FR" smtClean="0"/>
          </a:p>
          <a:p>
            <a:pPr eaLnBrk="1" hangingPunct="1"/>
            <a:endParaRPr lang="fr-FR" altLang="fr-FR" smtClean="0"/>
          </a:p>
          <a:p>
            <a:pPr eaLnBrk="1" hangingPunct="1"/>
            <a:r>
              <a:rPr lang="fr-FR" altLang="fr-FR" smtClean="0"/>
              <a:t>B – Les seuils, la sélection des candidats, les accords-cadres, l’analyse des offres</a:t>
            </a:r>
          </a:p>
        </p:txBody>
      </p:sp>
      <p:sp>
        <p:nvSpPr>
          <p:cNvPr id="51203" name="Rectangle 2"/>
          <p:cNvSpPr>
            <a:spLocks noGrp="1" noRot="1" noChangeArrowheads="1"/>
          </p:cNvSpPr>
          <p:nvPr>
            <p:ph type="title"/>
          </p:nvPr>
        </p:nvSpPr>
        <p:spPr>
          <a:xfrm>
            <a:off x="0" y="274638"/>
            <a:ext cx="9144000" cy="1143000"/>
          </a:xfrm>
        </p:spPr>
        <p:txBody>
          <a:bodyPr/>
          <a:lstStyle/>
          <a:p>
            <a:pPr eaLnBrk="1" hangingPunct="1"/>
            <a:r>
              <a:rPr lang="fr-FR" altLang="fr-FR" sz="4000" smtClean="0"/>
              <a:t>II – Les points remarquables du CCP</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9" name="Rectangle 3"/>
          <p:cNvSpPr>
            <a:spLocks noGrp="1" noChangeArrowheads="1"/>
          </p:cNvSpPr>
          <p:nvPr>
            <p:ph type="body" sz="half" idx="1"/>
          </p:nvPr>
        </p:nvSpPr>
        <p:spPr>
          <a:xfrm>
            <a:off x="457200" y="1600200"/>
            <a:ext cx="8229600" cy="5068888"/>
          </a:xfrm>
        </p:spPr>
        <p:txBody>
          <a:bodyPr/>
          <a:lstStyle/>
          <a:p>
            <a:pPr eaLnBrk="1" hangingPunct="1"/>
            <a:endParaRPr lang="fr-FR" altLang="fr-FR" sz="2800" smtClean="0"/>
          </a:p>
          <a:p>
            <a:pPr eaLnBrk="1" hangingPunct="1"/>
            <a:endParaRPr lang="fr-FR" altLang="fr-FR" sz="2800" smtClean="0"/>
          </a:p>
          <a:p>
            <a:pPr eaLnBrk="1" hangingPunct="1"/>
            <a:r>
              <a:rPr lang="fr-FR" altLang="fr-FR" sz="2800" smtClean="0"/>
              <a:t>Les seuils</a:t>
            </a:r>
          </a:p>
          <a:p>
            <a:pPr lvl="1" eaLnBrk="1" hangingPunct="1"/>
            <a:r>
              <a:rPr lang="fr-FR" altLang="fr-FR" sz="2400" smtClean="0"/>
              <a:t>Les seuils des procédures</a:t>
            </a:r>
          </a:p>
          <a:p>
            <a:pPr lvl="2" eaLnBrk="1" hangingPunct="1"/>
            <a:r>
              <a:rPr lang="fr-FR" altLang="fr-FR" sz="2000" smtClean="0"/>
              <a:t>Fournitures courantes et services</a:t>
            </a:r>
          </a:p>
          <a:p>
            <a:pPr lvl="2" eaLnBrk="1" hangingPunct="1"/>
            <a:endParaRPr lang="fr-FR" altLang="fr-FR" sz="2000" smtClean="0"/>
          </a:p>
          <a:p>
            <a:pPr lvl="2" eaLnBrk="1" hangingPunct="1"/>
            <a:endParaRPr lang="fr-FR" altLang="fr-FR" sz="2000" smtClean="0"/>
          </a:p>
          <a:p>
            <a:pPr lvl="2" eaLnBrk="1" hangingPunct="1"/>
            <a:endParaRPr lang="fr-FR" altLang="fr-FR" sz="2000" smtClean="0"/>
          </a:p>
        </p:txBody>
      </p:sp>
      <p:sp>
        <p:nvSpPr>
          <p:cNvPr id="106574" name="Oval 78"/>
          <p:cNvSpPr>
            <a:spLocks noChangeArrowheads="1"/>
          </p:cNvSpPr>
          <p:nvPr/>
        </p:nvSpPr>
        <p:spPr bwMode="auto">
          <a:xfrm>
            <a:off x="3133725" y="4587875"/>
            <a:ext cx="1443038" cy="1365250"/>
          </a:xfrm>
          <a:prstGeom prst="ellipse">
            <a:avLst/>
          </a:pr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fr-FR" altLang="fr-FR" sz="1800">
              <a:latin typeface="Garamond" panose="02020404030301010803" pitchFamily="18" charset="0"/>
            </a:endParaRPr>
          </a:p>
        </p:txBody>
      </p:sp>
      <p:sp>
        <p:nvSpPr>
          <p:cNvPr id="106575" name="Rectangle 79"/>
          <p:cNvSpPr>
            <a:spLocks noChangeArrowheads="1"/>
          </p:cNvSpPr>
          <p:nvPr/>
        </p:nvSpPr>
        <p:spPr bwMode="auto">
          <a:xfrm>
            <a:off x="3560763" y="5148263"/>
            <a:ext cx="6302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a:latin typeface="Garamond" panose="02020404030301010803" pitchFamily="18" charset="0"/>
              </a:rPr>
              <a:t>MAPA</a:t>
            </a:r>
          </a:p>
        </p:txBody>
      </p:sp>
      <p:sp>
        <p:nvSpPr>
          <p:cNvPr id="106576" name="Freeform 80"/>
          <p:cNvSpPr>
            <a:spLocks/>
          </p:cNvSpPr>
          <p:nvPr/>
        </p:nvSpPr>
        <p:spPr bwMode="auto">
          <a:xfrm>
            <a:off x="2990850" y="4370388"/>
            <a:ext cx="3025775" cy="1800225"/>
          </a:xfrm>
          <a:custGeom>
            <a:avLst/>
            <a:gdLst>
              <a:gd name="T0" fmla="*/ 2147483646 w 1906"/>
              <a:gd name="T1" fmla="*/ 0 h 1134"/>
              <a:gd name="T2" fmla="*/ 0 w 1906"/>
              <a:gd name="T3" fmla="*/ 2147483646 h 1134"/>
              <a:gd name="T4" fmla="*/ 2147483646 w 1906"/>
              <a:gd name="T5" fmla="*/ 2147483646 h 1134"/>
              <a:gd name="T6" fmla="*/ 2147483646 w 1906"/>
              <a:gd name="T7" fmla="*/ 2147483646 h 1134"/>
              <a:gd name="T8" fmla="*/ 2147483646 w 1906"/>
              <a:gd name="T9" fmla="*/ 0 h 1134"/>
              <a:gd name="T10" fmla="*/ 0 60000 65536"/>
              <a:gd name="T11" fmla="*/ 0 60000 65536"/>
              <a:gd name="T12" fmla="*/ 0 60000 65536"/>
              <a:gd name="T13" fmla="*/ 0 60000 65536"/>
              <a:gd name="T14" fmla="*/ 0 60000 65536"/>
              <a:gd name="T15" fmla="*/ 0 w 1906"/>
              <a:gd name="T16" fmla="*/ 0 h 1134"/>
              <a:gd name="T17" fmla="*/ 1906 w 1906"/>
              <a:gd name="T18" fmla="*/ 1134 h 1134"/>
            </a:gdLst>
            <a:ahLst/>
            <a:cxnLst>
              <a:cxn ang="T10">
                <a:pos x="T0" y="T1"/>
              </a:cxn>
              <a:cxn ang="T11">
                <a:pos x="T2" y="T3"/>
              </a:cxn>
              <a:cxn ang="T12">
                <a:pos x="T4" y="T5"/>
              </a:cxn>
              <a:cxn ang="T13">
                <a:pos x="T6" y="T7"/>
              </a:cxn>
              <a:cxn ang="T14">
                <a:pos x="T8" y="T9"/>
              </a:cxn>
            </a:cxnLst>
            <a:rect l="T15" t="T16" r="T17" b="T18"/>
            <a:pathLst>
              <a:path w="1906" h="1134">
                <a:moveTo>
                  <a:pt x="953" y="0"/>
                </a:moveTo>
                <a:cubicBezTo>
                  <a:pt x="427" y="0"/>
                  <a:pt x="0" y="254"/>
                  <a:pt x="0" y="566"/>
                </a:cubicBezTo>
                <a:cubicBezTo>
                  <a:pt x="0" y="880"/>
                  <a:pt x="427" y="1134"/>
                  <a:pt x="953" y="1134"/>
                </a:cubicBezTo>
                <a:cubicBezTo>
                  <a:pt x="1479" y="1134"/>
                  <a:pt x="1906" y="880"/>
                  <a:pt x="1906" y="566"/>
                </a:cubicBezTo>
                <a:cubicBezTo>
                  <a:pt x="1906" y="254"/>
                  <a:pt x="1479" y="0"/>
                  <a:pt x="953" y="0"/>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06577" name="Rectangle 81"/>
          <p:cNvSpPr>
            <a:spLocks noChangeArrowheads="1"/>
          </p:cNvSpPr>
          <p:nvPr/>
        </p:nvSpPr>
        <p:spPr bwMode="auto">
          <a:xfrm>
            <a:off x="4787900" y="5013325"/>
            <a:ext cx="10080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a:latin typeface="Garamond" panose="02020404030301010803" pitchFamily="18" charset="0"/>
              </a:rPr>
              <a:t>Appel d’offres </a:t>
            </a:r>
          </a:p>
        </p:txBody>
      </p:sp>
      <p:sp>
        <p:nvSpPr>
          <p:cNvPr id="52231" name="Rectangle 85"/>
          <p:cNvSpPr>
            <a:spLocks noChangeArrowheads="1"/>
          </p:cNvSpPr>
          <p:nvPr/>
        </p:nvSpPr>
        <p:spPr bwMode="auto">
          <a:xfrm>
            <a:off x="3856038" y="4730750"/>
            <a:ext cx="1314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fr-FR" altLang="fr-FR" sz="1800">
              <a:latin typeface="Garamond" panose="02020404030301010803" pitchFamily="18" charset="0"/>
            </a:endParaRPr>
          </a:p>
        </p:txBody>
      </p:sp>
      <p:sp>
        <p:nvSpPr>
          <p:cNvPr id="106582" name="Rectangle 86"/>
          <p:cNvSpPr>
            <a:spLocks noChangeArrowheads="1"/>
          </p:cNvSpPr>
          <p:nvPr/>
        </p:nvSpPr>
        <p:spPr bwMode="auto">
          <a:xfrm>
            <a:off x="3971925" y="4786313"/>
            <a:ext cx="1079500"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latin typeface="Garamond" panose="02020404030301010803" pitchFamily="18" charset="0"/>
              </a:rPr>
              <a:t>215.000 euros HT</a:t>
            </a:r>
            <a:endParaRPr lang="fr-FR" altLang="fr-FR" sz="1800">
              <a:latin typeface="Garamond" panose="02020404030301010803" pitchFamily="18" charset="0"/>
            </a:endParaRPr>
          </a:p>
        </p:txBody>
      </p:sp>
      <p:pic>
        <p:nvPicPr>
          <p:cNvPr id="36874" name="Picture 10"/>
          <p:cNvPicPr>
            <a:picLocks noChangeAspect="1" noChangeArrowheads="1"/>
          </p:cNvPicPr>
          <p:nvPr/>
        </p:nvPicPr>
        <p:blipFill>
          <a:blip r:embed="rId2"/>
          <a:srcRect/>
          <a:stretch>
            <a:fillRect/>
          </a:stretch>
        </p:blipFill>
        <p:spPr bwMode="auto">
          <a:xfrm>
            <a:off x="6715140" y="1928802"/>
            <a:ext cx="1428750" cy="1333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2234" name="Rectangle 2"/>
          <p:cNvSpPr>
            <a:spLocks noGrp="1" noRot="1" noChangeArrowheads="1"/>
          </p:cNvSpPr>
          <p:nvPr>
            <p:ph type="title"/>
          </p:nvPr>
        </p:nvSpPr>
        <p:spPr>
          <a:xfrm>
            <a:off x="0" y="274638"/>
            <a:ext cx="9144000" cy="1143000"/>
          </a:xfrm>
        </p:spPr>
        <p:txBody>
          <a:bodyPr/>
          <a:lstStyle/>
          <a:p>
            <a:pPr eaLnBrk="1" hangingPunct="1"/>
            <a:r>
              <a:rPr lang="fr-FR" altLang="fr-FR" sz="4000" smtClean="0"/>
              <a:t>II – Les points remarquables du CCP</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499">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499">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6499">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6574"/>
                                        </p:tgtEl>
                                        <p:attrNameLst>
                                          <p:attrName>style.visibility</p:attrName>
                                        </p:attrNameLst>
                                      </p:cBhvr>
                                      <p:to>
                                        <p:strVal val="visible"/>
                                      </p:to>
                                    </p:set>
                                    <p:anim calcmode="lin" valueType="num">
                                      <p:cBhvr additive="base">
                                        <p:cTn id="15" dur="500" fill="hold"/>
                                        <p:tgtEl>
                                          <p:spTgt spid="106574"/>
                                        </p:tgtEl>
                                        <p:attrNameLst>
                                          <p:attrName>ppt_x</p:attrName>
                                        </p:attrNameLst>
                                      </p:cBhvr>
                                      <p:tavLst>
                                        <p:tav tm="0">
                                          <p:val>
                                            <p:strVal val="#ppt_x"/>
                                          </p:val>
                                        </p:tav>
                                        <p:tav tm="100000">
                                          <p:val>
                                            <p:strVal val="#ppt_x"/>
                                          </p:val>
                                        </p:tav>
                                      </p:tavLst>
                                    </p:anim>
                                    <p:anim calcmode="lin" valueType="num">
                                      <p:cBhvr additive="base">
                                        <p:cTn id="16" dur="500" fill="hold"/>
                                        <p:tgtEl>
                                          <p:spTgt spid="106574"/>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6575"/>
                                        </p:tgtEl>
                                        <p:attrNameLst>
                                          <p:attrName>style.visibility</p:attrName>
                                        </p:attrNameLst>
                                      </p:cBhvr>
                                      <p:to>
                                        <p:strVal val="visible"/>
                                      </p:to>
                                    </p:set>
                                    <p:anim calcmode="lin" valueType="num">
                                      <p:cBhvr additive="base">
                                        <p:cTn id="21" dur="500" fill="hold"/>
                                        <p:tgtEl>
                                          <p:spTgt spid="106575"/>
                                        </p:tgtEl>
                                        <p:attrNameLst>
                                          <p:attrName>ppt_x</p:attrName>
                                        </p:attrNameLst>
                                      </p:cBhvr>
                                      <p:tavLst>
                                        <p:tav tm="0">
                                          <p:val>
                                            <p:strVal val="#ppt_x"/>
                                          </p:val>
                                        </p:tav>
                                        <p:tav tm="100000">
                                          <p:val>
                                            <p:strVal val="#ppt_x"/>
                                          </p:val>
                                        </p:tav>
                                      </p:tavLst>
                                    </p:anim>
                                    <p:anim calcmode="lin" valueType="num">
                                      <p:cBhvr additive="base">
                                        <p:cTn id="22" dur="500" fill="hold"/>
                                        <p:tgtEl>
                                          <p:spTgt spid="106575"/>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6582"/>
                                        </p:tgtEl>
                                        <p:attrNameLst>
                                          <p:attrName>style.visibility</p:attrName>
                                        </p:attrNameLst>
                                      </p:cBhvr>
                                      <p:to>
                                        <p:strVal val="visible"/>
                                      </p:to>
                                    </p:set>
                                    <p:anim calcmode="lin" valueType="num">
                                      <p:cBhvr additive="base">
                                        <p:cTn id="27" dur="500" fill="hold"/>
                                        <p:tgtEl>
                                          <p:spTgt spid="106582"/>
                                        </p:tgtEl>
                                        <p:attrNameLst>
                                          <p:attrName>ppt_x</p:attrName>
                                        </p:attrNameLst>
                                      </p:cBhvr>
                                      <p:tavLst>
                                        <p:tav tm="0">
                                          <p:val>
                                            <p:strVal val="#ppt_x"/>
                                          </p:val>
                                        </p:tav>
                                        <p:tav tm="100000">
                                          <p:val>
                                            <p:strVal val="#ppt_x"/>
                                          </p:val>
                                        </p:tav>
                                      </p:tavLst>
                                    </p:anim>
                                    <p:anim calcmode="lin" valueType="num">
                                      <p:cBhvr additive="base">
                                        <p:cTn id="28" dur="500" fill="hold"/>
                                        <p:tgtEl>
                                          <p:spTgt spid="106582"/>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6576"/>
                                        </p:tgtEl>
                                        <p:attrNameLst>
                                          <p:attrName>style.visibility</p:attrName>
                                        </p:attrNameLst>
                                      </p:cBhvr>
                                      <p:to>
                                        <p:strVal val="visible"/>
                                      </p:to>
                                    </p:set>
                                    <p:anim calcmode="lin" valueType="num">
                                      <p:cBhvr additive="base">
                                        <p:cTn id="33" dur="500" fill="hold"/>
                                        <p:tgtEl>
                                          <p:spTgt spid="106576"/>
                                        </p:tgtEl>
                                        <p:attrNameLst>
                                          <p:attrName>ppt_x</p:attrName>
                                        </p:attrNameLst>
                                      </p:cBhvr>
                                      <p:tavLst>
                                        <p:tav tm="0">
                                          <p:val>
                                            <p:strVal val="#ppt_x"/>
                                          </p:val>
                                        </p:tav>
                                        <p:tav tm="100000">
                                          <p:val>
                                            <p:strVal val="#ppt_x"/>
                                          </p:val>
                                        </p:tav>
                                      </p:tavLst>
                                    </p:anim>
                                    <p:anim calcmode="lin" valueType="num">
                                      <p:cBhvr additive="base">
                                        <p:cTn id="34" dur="500" fill="hold"/>
                                        <p:tgtEl>
                                          <p:spTgt spid="106576"/>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6577"/>
                                        </p:tgtEl>
                                        <p:attrNameLst>
                                          <p:attrName>style.visibility</p:attrName>
                                        </p:attrNameLst>
                                      </p:cBhvr>
                                      <p:to>
                                        <p:strVal val="visible"/>
                                      </p:to>
                                    </p:set>
                                    <p:anim calcmode="lin" valueType="num">
                                      <p:cBhvr additive="base">
                                        <p:cTn id="39" dur="500" fill="hold"/>
                                        <p:tgtEl>
                                          <p:spTgt spid="106577"/>
                                        </p:tgtEl>
                                        <p:attrNameLst>
                                          <p:attrName>ppt_x</p:attrName>
                                        </p:attrNameLst>
                                      </p:cBhvr>
                                      <p:tavLst>
                                        <p:tav tm="0">
                                          <p:val>
                                            <p:strVal val="#ppt_x"/>
                                          </p:val>
                                        </p:tav>
                                        <p:tav tm="100000">
                                          <p:val>
                                            <p:strVal val="#ppt_x"/>
                                          </p:val>
                                        </p:tav>
                                      </p:tavLst>
                                    </p:anim>
                                    <p:anim calcmode="lin" valueType="num">
                                      <p:cBhvr additive="base">
                                        <p:cTn id="40" dur="500" fill="hold"/>
                                        <p:tgtEl>
                                          <p:spTgt spid="1065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p:bldP spid="106574" grpId="0" animBg="1"/>
      <p:bldP spid="106575" grpId="0"/>
      <p:bldP spid="106576" grpId="0" animBg="1"/>
      <p:bldP spid="106577" grpId="0"/>
      <p:bldP spid="106582"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7" name="Rectangle 3"/>
          <p:cNvSpPr>
            <a:spLocks noGrp="1" noChangeArrowheads="1"/>
          </p:cNvSpPr>
          <p:nvPr>
            <p:ph type="body" sz="half" idx="1"/>
          </p:nvPr>
        </p:nvSpPr>
        <p:spPr>
          <a:xfrm>
            <a:off x="457200" y="1600200"/>
            <a:ext cx="8229600" cy="5068888"/>
          </a:xfrm>
        </p:spPr>
        <p:txBody>
          <a:bodyPr/>
          <a:lstStyle/>
          <a:p>
            <a:pPr eaLnBrk="1" hangingPunct="1"/>
            <a:endParaRPr lang="fr-FR" altLang="fr-FR" sz="2800" smtClean="0"/>
          </a:p>
          <a:p>
            <a:pPr eaLnBrk="1" hangingPunct="1"/>
            <a:endParaRPr lang="fr-FR" altLang="fr-FR" sz="2800" smtClean="0"/>
          </a:p>
          <a:p>
            <a:pPr eaLnBrk="1" hangingPunct="1"/>
            <a:r>
              <a:rPr lang="fr-FR" altLang="fr-FR" sz="2800" smtClean="0"/>
              <a:t>Les seuils</a:t>
            </a:r>
          </a:p>
          <a:p>
            <a:pPr lvl="1" eaLnBrk="1" hangingPunct="1"/>
            <a:r>
              <a:rPr lang="fr-FR" altLang="fr-FR" sz="2400" smtClean="0"/>
              <a:t>Les seuils des procédures</a:t>
            </a:r>
          </a:p>
          <a:p>
            <a:pPr lvl="2" eaLnBrk="1" hangingPunct="1"/>
            <a:r>
              <a:rPr lang="fr-FR" altLang="fr-FR" sz="2000" smtClean="0"/>
              <a:t>Travaux</a:t>
            </a:r>
          </a:p>
          <a:p>
            <a:pPr lvl="2" eaLnBrk="1" hangingPunct="1"/>
            <a:endParaRPr lang="fr-FR" altLang="fr-FR" sz="2000" smtClean="0"/>
          </a:p>
          <a:p>
            <a:pPr lvl="2" eaLnBrk="1" hangingPunct="1"/>
            <a:endParaRPr lang="fr-FR" altLang="fr-FR" sz="2000" smtClean="0"/>
          </a:p>
          <a:p>
            <a:pPr lvl="2" eaLnBrk="1" hangingPunct="1"/>
            <a:endParaRPr lang="fr-FR" altLang="fr-FR" sz="2000" smtClean="0"/>
          </a:p>
        </p:txBody>
      </p:sp>
      <p:sp>
        <p:nvSpPr>
          <p:cNvPr id="113668" name="Oval 4"/>
          <p:cNvSpPr>
            <a:spLocks noChangeArrowheads="1"/>
          </p:cNvSpPr>
          <p:nvPr/>
        </p:nvSpPr>
        <p:spPr bwMode="auto">
          <a:xfrm>
            <a:off x="2917825" y="4587875"/>
            <a:ext cx="1443038" cy="1365250"/>
          </a:xfrm>
          <a:prstGeom prst="ellipse">
            <a:avLst/>
          </a:pr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fr-FR" altLang="fr-FR" sz="1800">
              <a:latin typeface="Garamond" panose="02020404030301010803" pitchFamily="18" charset="0"/>
            </a:endParaRPr>
          </a:p>
        </p:txBody>
      </p:sp>
      <p:sp>
        <p:nvSpPr>
          <p:cNvPr id="113669" name="Rectangle 5"/>
          <p:cNvSpPr>
            <a:spLocks noChangeArrowheads="1"/>
          </p:cNvSpPr>
          <p:nvPr/>
        </p:nvSpPr>
        <p:spPr bwMode="auto">
          <a:xfrm>
            <a:off x="3344863" y="5148263"/>
            <a:ext cx="6302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a:latin typeface="Garamond" panose="02020404030301010803" pitchFamily="18" charset="0"/>
              </a:rPr>
              <a:t>MAPA</a:t>
            </a:r>
          </a:p>
        </p:txBody>
      </p:sp>
      <p:sp>
        <p:nvSpPr>
          <p:cNvPr id="113670" name="Freeform 6"/>
          <p:cNvSpPr>
            <a:spLocks/>
          </p:cNvSpPr>
          <p:nvPr/>
        </p:nvSpPr>
        <p:spPr bwMode="auto">
          <a:xfrm>
            <a:off x="2774950" y="4370388"/>
            <a:ext cx="3025775" cy="1800225"/>
          </a:xfrm>
          <a:custGeom>
            <a:avLst/>
            <a:gdLst>
              <a:gd name="T0" fmla="*/ 2147483646 w 1906"/>
              <a:gd name="T1" fmla="*/ 0 h 1134"/>
              <a:gd name="T2" fmla="*/ 0 w 1906"/>
              <a:gd name="T3" fmla="*/ 2147483646 h 1134"/>
              <a:gd name="T4" fmla="*/ 2147483646 w 1906"/>
              <a:gd name="T5" fmla="*/ 2147483646 h 1134"/>
              <a:gd name="T6" fmla="*/ 2147483646 w 1906"/>
              <a:gd name="T7" fmla="*/ 2147483646 h 1134"/>
              <a:gd name="T8" fmla="*/ 2147483646 w 1906"/>
              <a:gd name="T9" fmla="*/ 0 h 1134"/>
              <a:gd name="T10" fmla="*/ 0 60000 65536"/>
              <a:gd name="T11" fmla="*/ 0 60000 65536"/>
              <a:gd name="T12" fmla="*/ 0 60000 65536"/>
              <a:gd name="T13" fmla="*/ 0 60000 65536"/>
              <a:gd name="T14" fmla="*/ 0 60000 65536"/>
              <a:gd name="T15" fmla="*/ 0 w 1906"/>
              <a:gd name="T16" fmla="*/ 0 h 1134"/>
              <a:gd name="T17" fmla="*/ 1906 w 1906"/>
              <a:gd name="T18" fmla="*/ 1134 h 1134"/>
            </a:gdLst>
            <a:ahLst/>
            <a:cxnLst>
              <a:cxn ang="T10">
                <a:pos x="T0" y="T1"/>
              </a:cxn>
              <a:cxn ang="T11">
                <a:pos x="T2" y="T3"/>
              </a:cxn>
              <a:cxn ang="T12">
                <a:pos x="T4" y="T5"/>
              </a:cxn>
              <a:cxn ang="T13">
                <a:pos x="T6" y="T7"/>
              </a:cxn>
              <a:cxn ang="T14">
                <a:pos x="T8" y="T9"/>
              </a:cxn>
            </a:cxnLst>
            <a:rect l="T15" t="T16" r="T17" b="T18"/>
            <a:pathLst>
              <a:path w="1906" h="1134">
                <a:moveTo>
                  <a:pt x="953" y="0"/>
                </a:moveTo>
                <a:cubicBezTo>
                  <a:pt x="427" y="0"/>
                  <a:pt x="0" y="254"/>
                  <a:pt x="0" y="566"/>
                </a:cubicBezTo>
                <a:cubicBezTo>
                  <a:pt x="0" y="880"/>
                  <a:pt x="427" y="1134"/>
                  <a:pt x="953" y="1134"/>
                </a:cubicBezTo>
                <a:cubicBezTo>
                  <a:pt x="1479" y="1134"/>
                  <a:pt x="1906" y="880"/>
                  <a:pt x="1906" y="566"/>
                </a:cubicBezTo>
                <a:cubicBezTo>
                  <a:pt x="1906" y="254"/>
                  <a:pt x="1479" y="0"/>
                  <a:pt x="953" y="0"/>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13671" name="Rectangle 7"/>
          <p:cNvSpPr>
            <a:spLocks noChangeArrowheads="1"/>
          </p:cNvSpPr>
          <p:nvPr/>
        </p:nvSpPr>
        <p:spPr bwMode="auto">
          <a:xfrm>
            <a:off x="4572000" y="5013325"/>
            <a:ext cx="10080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a:latin typeface="Garamond" panose="02020404030301010803" pitchFamily="18" charset="0"/>
              </a:rPr>
              <a:t>Marché adapté </a:t>
            </a:r>
          </a:p>
        </p:txBody>
      </p:sp>
      <p:sp>
        <p:nvSpPr>
          <p:cNvPr id="53255" name="Rectangle 8"/>
          <p:cNvSpPr>
            <a:spLocks noChangeArrowheads="1"/>
          </p:cNvSpPr>
          <p:nvPr/>
        </p:nvSpPr>
        <p:spPr bwMode="auto">
          <a:xfrm>
            <a:off x="3640138" y="4730750"/>
            <a:ext cx="1314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fr-FR" altLang="fr-FR" sz="1800">
              <a:latin typeface="Garamond" panose="02020404030301010803" pitchFamily="18" charset="0"/>
            </a:endParaRPr>
          </a:p>
        </p:txBody>
      </p:sp>
      <p:sp>
        <p:nvSpPr>
          <p:cNvPr id="113673" name="Rectangle 9"/>
          <p:cNvSpPr>
            <a:spLocks noChangeArrowheads="1"/>
          </p:cNvSpPr>
          <p:nvPr/>
        </p:nvSpPr>
        <p:spPr bwMode="auto">
          <a:xfrm>
            <a:off x="3756025" y="4786313"/>
            <a:ext cx="1079500"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latin typeface="Garamond" panose="02020404030301010803" pitchFamily="18" charset="0"/>
              </a:rPr>
              <a:t>215.000 euros HT</a:t>
            </a:r>
            <a:endParaRPr lang="fr-FR" altLang="fr-FR" sz="1800">
              <a:latin typeface="Garamond" panose="02020404030301010803" pitchFamily="18" charset="0"/>
            </a:endParaRPr>
          </a:p>
        </p:txBody>
      </p:sp>
      <p:sp>
        <p:nvSpPr>
          <p:cNvPr id="113674" name="Rectangle 10"/>
          <p:cNvSpPr>
            <a:spLocks noChangeArrowheads="1"/>
          </p:cNvSpPr>
          <p:nvPr/>
        </p:nvSpPr>
        <p:spPr bwMode="auto">
          <a:xfrm>
            <a:off x="5868988" y="5013325"/>
            <a:ext cx="10080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a:latin typeface="Garamond" panose="02020404030301010803" pitchFamily="18" charset="0"/>
              </a:rPr>
              <a:t>Appel d’offres </a:t>
            </a:r>
          </a:p>
        </p:txBody>
      </p:sp>
      <p:sp>
        <p:nvSpPr>
          <p:cNvPr id="113675" name="Freeform 11"/>
          <p:cNvSpPr>
            <a:spLocks/>
          </p:cNvSpPr>
          <p:nvPr/>
        </p:nvSpPr>
        <p:spPr bwMode="auto">
          <a:xfrm>
            <a:off x="2700338" y="4149725"/>
            <a:ext cx="4176712" cy="2232025"/>
          </a:xfrm>
          <a:custGeom>
            <a:avLst/>
            <a:gdLst>
              <a:gd name="T0" fmla="*/ 2147483646 w 1906"/>
              <a:gd name="T1" fmla="*/ 0 h 1134"/>
              <a:gd name="T2" fmla="*/ 0 w 1906"/>
              <a:gd name="T3" fmla="*/ 2147483646 h 1134"/>
              <a:gd name="T4" fmla="*/ 2147483646 w 1906"/>
              <a:gd name="T5" fmla="*/ 2147483646 h 1134"/>
              <a:gd name="T6" fmla="*/ 2147483646 w 1906"/>
              <a:gd name="T7" fmla="*/ 2147483646 h 1134"/>
              <a:gd name="T8" fmla="*/ 2147483646 w 1906"/>
              <a:gd name="T9" fmla="*/ 0 h 1134"/>
              <a:gd name="T10" fmla="*/ 0 60000 65536"/>
              <a:gd name="T11" fmla="*/ 0 60000 65536"/>
              <a:gd name="T12" fmla="*/ 0 60000 65536"/>
              <a:gd name="T13" fmla="*/ 0 60000 65536"/>
              <a:gd name="T14" fmla="*/ 0 60000 65536"/>
              <a:gd name="T15" fmla="*/ 0 w 1906"/>
              <a:gd name="T16" fmla="*/ 0 h 1134"/>
              <a:gd name="T17" fmla="*/ 1906 w 1906"/>
              <a:gd name="T18" fmla="*/ 1134 h 1134"/>
            </a:gdLst>
            <a:ahLst/>
            <a:cxnLst>
              <a:cxn ang="T10">
                <a:pos x="T0" y="T1"/>
              </a:cxn>
              <a:cxn ang="T11">
                <a:pos x="T2" y="T3"/>
              </a:cxn>
              <a:cxn ang="T12">
                <a:pos x="T4" y="T5"/>
              </a:cxn>
              <a:cxn ang="T13">
                <a:pos x="T6" y="T7"/>
              </a:cxn>
              <a:cxn ang="T14">
                <a:pos x="T8" y="T9"/>
              </a:cxn>
            </a:cxnLst>
            <a:rect l="T15" t="T16" r="T17" b="T18"/>
            <a:pathLst>
              <a:path w="1906" h="1134">
                <a:moveTo>
                  <a:pt x="953" y="0"/>
                </a:moveTo>
                <a:cubicBezTo>
                  <a:pt x="427" y="0"/>
                  <a:pt x="0" y="254"/>
                  <a:pt x="0" y="566"/>
                </a:cubicBezTo>
                <a:cubicBezTo>
                  <a:pt x="0" y="880"/>
                  <a:pt x="427" y="1134"/>
                  <a:pt x="953" y="1134"/>
                </a:cubicBezTo>
                <a:cubicBezTo>
                  <a:pt x="1479" y="1134"/>
                  <a:pt x="1906" y="880"/>
                  <a:pt x="1906" y="566"/>
                </a:cubicBezTo>
                <a:cubicBezTo>
                  <a:pt x="1906" y="254"/>
                  <a:pt x="1479" y="0"/>
                  <a:pt x="953" y="0"/>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13676" name="Rectangle 12"/>
          <p:cNvSpPr>
            <a:spLocks noChangeArrowheads="1"/>
          </p:cNvSpPr>
          <p:nvPr/>
        </p:nvSpPr>
        <p:spPr bwMode="auto">
          <a:xfrm>
            <a:off x="5097463" y="4797425"/>
            <a:ext cx="1185862"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latin typeface="Garamond" panose="02020404030301010803" pitchFamily="18" charset="0"/>
              </a:rPr>
              <a:t>5.382.000 euros HT</a:t>
            </a:r>
            <a:endParaRPr lang="fr-FR" altLang="fr-FR" sz="1800">
              <a:latin typeface="Garamond" panose="02020404030301010803" pitchFamily="18" charset="0"/>
            </a:endParaRPr>
          </a:p>
        </p:txBody>
      </p:sp>
      <p:sp>
        <p:nvSpPr>
          <p:cNvPr id="53260" name="Rectangle 2"/>
          <p:cNvSpPr>
            <a:spLocks noGrp="1" noRot="1" noChangeArrowheads="1"/>
          </p:cNvSpPr>
          <p:nvPr>
            <p:ph type="title"/>
          </p:nvPr>
        </p:nvSpPr>
        <p:spPr>
          <a:xfrm>
            <a:off x="0" y="274638"/>
            <a:ext cx="9144000" cy="1143000"/>
          </a:xfrm>
        </p:spPr>
        <p:txBody>
          <a:bodyPr/>
          <a:lstStyle/>
          <a:p>
            <a:pPr eaLnBrk="1" hangingPunct="1"/>
            <a:r>
              <a:rPr lang="fr-FR" altLang="fr-FR" sz="4000" smtClean="0"/>
              <a:t>II – Les points remarquables du CCP</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667">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3667">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366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3668"/>
                                        </p:tgtEl>
                                        <p:attrNameLst>
                                          <p:attrName>style.visibility</p:attrName>
                                        </p:attrNameLst>
                                      </p:cBhvr>
                                      <p:to>
                                        <p:strVal val="visible"/>
                                      </p:to>
                                    </p:set>
                                    <p:anim calcmode="lin" valueType="num">
                                      <p:cBhvr additive="base">
                                        <p:cTn id="15" dur="500" fill="hold"/>
                                        <p:tgtEl>
                                          <p:spTgt spid="113668"/>
                                        </p:tgtEl>
                                        <p:attrNameLst>
                                          <p:attrName>ppt_x</p:attrName>
                                        </p:attrNameLst>
                                      </p:cBhvr>
                                      <p:tavLst>
                                        <p:tav tm="0">
                                          <p:val>
                                            <p:strVal val="#ppt_x"/>
                                          </p:val>
                                        </p:tav>
                                        <p:tav tm="100000">
                                          <p:val>
                                            <p:strVal val="#ppt_x"/>
                                          </p:val>
                                        </p:tav>
                                      </p:tavLst>
                                    </p:anim>
                                    <p:anim calcmode="lin" valueType="num">
                                      <p:cBhvr additive="base">
                                        <p:cTn id="16" dur="500" fill="hold"/>
                                        <p:tgtEl>
                                          <p:spTgt spid="113668"/>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3669"/>
                                        </p:tgtEl>
                                        <p:attrNameLst>
                                          <p:attrName>style.visibility</p:attrName>
                                        </p:attrNameLst>
                                      </p:cBhvr>
                                      <p:to>
                                        <p:strVal val="visible"/>
                                      </p:to>
                                    </p:set>
                                    <p:anim calcmode="lin" valueType="num">
                                      <p:cBhvr additive="base">
                                        <p:cTn id="21" dur="500" fill="hold"/>
                                        <p:tgtEl>
                                          <p:spTgt spid="113669"/>
                                        </p:tgtEl>
                                        <p:attrNameLst>
                                          <p:attrName>ppt_x</p:attrName>
                                        </p:attrNameLst>
                                      </p:cBhvr>
                                      <p:tavLst>
                                        <p:tav tm="0">
                                          <p:val>
                                            <p:strVal val="#ppt_x"/>
                                          </p:val>
                                        </p:tav>
                                        <p:tav tm="100000">
                                          <p:val>
                                            <p:strVal val="#ppt_x"/>
                                          </p:val>
                                        </p:tav>
                                      </p:tavLst>
                                    </p:anim>
                                    <p:anim calcmode="lin" valueType="num">
                                      <p:cBhvr additive="base">
                                        <p:cTn id="22" dur="500" fill="hold"/>
                                        <p:tgtEl>
                                          <p:spTgt spid="113669"/>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3673"/>
                                        </p:tgtEl>
                                        <p:attrNameLst>
                                          <p:attrName>style.visibility</p:attrName>
                                        </p:attrNameLst>
                                      </p:cBhvr>
                                      <p:to>
                                        <p:strVal val="visible"/>
                                      </p:to>
                                    </p:set>
                                    <p:anim calcmode="lin" valueType="num">
                                      <p:cBhvr additive="base">
                                        <p:cTn id="27" dur="500" fill="hold"/>
                                        <p:tgtEl>
                                          <p:spTgt spid="113673"/>
                                        </p:tgtEl>
                                        <p:attrNameLst>
                                          <p:attrName>ppt_x</p:attrName>
                                        </p:attrNameLst>
                                      </p:cBhvr>
                                      <p:tavLst>
                                        <p:tav tm="0">
                                          <p:val>
                                            <p:strVal val="#ppt_x"/>
                                          </p:val>
                                        </p:tav>
                                        <p:tav tm="100000">
                                          <p:val>
                                            <p:strVal val="#ppt_x"/>
                                          </p:val>
                                        </p:tav>
                                      </p:tavLst>
                                    </p:anim>
                                    <p:anim calcmode="lin" valueType="num">
                                      <p:cBhvr additive="base">
                                        <p:cTn id="28" dur="500" fill="hold"/>
                                        <p:tgtEl>
                                          <p:spTgt spid="113673"/>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3670"/>
                                        </p:tgtEl>
                                        <p:attrNameLst>
                                          <p:attrName>style.visibility</p:attrName>
                                        </p:attrNameLst>
                                      </p:cBhvr>
                                      <p:to>
                                        <p:strVal val="visible"/>
                                      </p:to>
                                    </p:set>
                                    <p:anim calcmode="lin" valueType="num">
                                      <p:cBhvr additive="base">
                                        <p:cTn id="33" dur="500" fill="hold"/>
                                        <p:tgtEl>
                                          <p:spTgt spid="113670"/>
                                        </p:tgtEl>
                                        <p:attrNameLst>
                                          <p:attrName>ppt_x</p:attrName>
                                        </p:attrNameLst>
                                      </p:cBhvr>
                                      <p:tavLst>
                                        <p:tav tm="0">
                                          <p:val>
                                            <p:strVal val="#ppt_x"/>
                                          </p:val>
                                        </p:tav>
                                        <p:tav tm="100000">
                                          <p:val>
                                            <p:strVal val="#ppt_x"/>
                                          </p:val>
                                        </p:tav>
                                      </p:tavLst>
                                    </p:anim>
                                    <p:anim calcmode="lin" valueType="num">
                                      <p:cBhvr additive="base">
                                        <p:cTn id="34" dur="500" fill="hold"/>
                                        <p:tgtEl>
                                          <p:spTgt spid="113670"/>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3671"/>
                                        </p:tgtEl>
                                        <p:attrNameLst>
                                          <p:attrName>style.visibility</p:attrName>
                                        </p:attrNameLst>
                                      </p:cBhvr>
                                      <p:to>
                                        <p:strVal val="visible"/>
                                      </p:to>
                                    </p:set>
                                    <p:anim calcmode="lin" valueType="num">
                                      <p:cBhvr additive="base">
                                        <p:cTn id="39" dur="500" fill="hold"/>
                                        <p:tgtEl>
                                          <p:spTgt spid="113671"/>
                                        </p:tgtEl>
                                        <p:attrNameLst>
                                          <p:attrName>ppt_x</p:attrName>
                                        </p:attrNameLst>
                                      </p:cBhvr>
                                      <p:tavLst>
                                        <p:tav tm="0">
                                          <p:val>
                                            <p:strVal val="#ppt_x"/>
                                          </p:val>
                                        </p:tav>
                                        <p:tav tm="100000">
                                          <p:val>
                                            <p:strVal val="#ppt_x"/>
                                          </p:val>
                                        </p:tav>
                                      </p:tavLst>
                                    </p:anim>
                                    <p:anim calcmode="lin" valueType="num">
                                      <p:cBhvr additive="base">
                                        <p:cTn id="40" dur="500" fill="hold"/>
                                        <p:tgtEl>
                                          <p:spTgt spid="113671"/>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3676"/>
                                        </p:tgtEl>
                                        <p:attrNameLst>
                                          <p:attrName>style.visibility</p:attrName>
                                        </p:attrNameLst>
                                      </p:cBhvr>
                                      <p:to>
                                        <p:strVal val="visible"/>
                                      </p:to>
                                    </p:set>
                                    <p:anim calcmode="lin" valueType="num">
                                      <p:cBhvr additive="base">
                                        <p:cTn id="45" dur="500" fill="hold"/>
                                        <p:tgtEl>
                                          <p:spTgt spid="113676"/>
                                        </p:tgtEl>
                                        <p:attrNameLst>
                                          <p:attrName>ppt_x</p:attrName>
                                        </p:attrNameLst>
                                      </p:cBhvr>
                                      <p:tavLst>
                                        <p:tav tm="0">
                                          <p:val>
                                            <p:strVal val="#ppt_x"/>
                                          </p:val>
                                        </p:tav>
                                        <p:tav tm="100000">
                                          <p:val>
                                            <p:strVal val="#ppt_x"/>
                                          </p:val>
                                        </p:tav>
                                      </p:tavLst>
                                    </p:anim>
                                    <p:anim calcmode="lin" valueType="num">
                                      <p:cBhvr additive="base">
                                        <p:cTn id="46" dur="500" fill="hold"/>
                                        <p:tgtEl>
                                          <p:spTgt spid="113676"/>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13675"/>
                                        </p:tgtEl>
                                        <p:attrNameLst>
                                          <p:attrName>style.visibility</p:attrName>
                                        </p:attrNameLst>
                                      </p:cBhvr>
                                      <p:to>
                                        <p:strVal val="visible"/>
                                      </p:to>
                                    </p:set>
                                    <p:anim calcmode="lin" valueType="num">
                                      <p:cBhvr additive="base">
                                        <p:cTn id="51" dur="500" fill="hold"/>
                                        <p:tgtEl>
                                          <p:spTgt spid="113675"/>
                                        </p:tgtEl>
                                        <p:attrNameLst>
                                          <p:attrName>ppt_x</p:attrName>
                                        </p:attrNameLst>
                                      </p:cBhvr>
                                      <p:tavLst>
                                        <p:tav tm="0">
                                          <p:val>
                                            <p:strVal val="#ppt_x"/>
                                          </p:val>
                                        </p:tav>
                                        <p:tav tm="100000">
                                          <p:val>
                                            <p:strVal val="#ppt_x"/>
                                          </p:val>
                                        </p:tav>
                                      </p:tavLst>
                                    </p:anim>
                                    <p:anim calcmode="lin" valueType="num">
                                      <p:cBhvr additive="base">
                                        <p:cTn id="52" dur="500" fill="hold"/>
                                        <p:tgtEl>
                                          <p:spTgt spid="113675"/>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13674"/>
                                        </p:tgtEl>
                                        <p:attrNameLst>
                                          <p:attrName>style.visibility</p:attrName>
                                        </p:attrNameLst>
                                      </p:cBhvr>
                                      <p:to>
                                        <p:strVal val="visible"/>
                                      </p:to>
                                    </p:set>
                                    <p:anim calcmode="lin" valueType="num">
                                      <p:cBhvr additive="base">
                                        <p:cTn id="57" dur="500" fill="hold"/>
                                        <p:tgtEl>
                                          <p:spTgt spid="113674"/>
                                        </p:tgtEl>
                                        <p:attrNameLst>
                                          <p:attrName>ppt_x</p:attrName>
                                        </p:attrNameLst>
                                      </p:cBhvr>
                                      <p:tavLst>
                                        <p:tav tm="0">
                                          <p:val>
                                            <p:strVal val="#ppt_x"/>
                                          </p:val>
                                        </p:tav>
                                        <p:tav tm="100000">
                                          <p:val>
                                            <p:strVal val="#ppt_x"/>
                                          </p:val>
                                        </p:tav>
                                      </p:tavLst>
                                    </p:anim>
                                    <p:anim calcmode="lin" valueType="num">
                                      <p:cBhvr additive="base">
                                        <p:cTn id="58" dur="500" fill="hold"/>
                                        <p:tgtEl>
                                          <p:spTgt spid="1136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p:bldP spid="113668" grpId="0" animBg="1"/>
      <p:bldP spid="113669" grpId="0"/>
      <p:bldP spid="113670" grpId="0" animBg="1"/>
      <p:bldP spid="113671" grpId="0"/>
      <p:bldP spid="113673" grpId="0" animBg="1"/>
      <p:bldP spid="113674" grpId="0"/>
      <p:bldP spid="113675" grpId="0" animBg="1"/>
      <p:bldP spid="11367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idx="1"/>
          </p:nvPr>
        </p:nvSpPr>
        <p:spPr/>
        <p:txBody>
          <a:bodyPr/>
          <a:lstStyle/>
          <a:p>
            <a:pPr eaLnBrk="1" hangingPunct="1"/>
            <a:endParaRPr lang="fr-FR" altLang="fr-FR" smtClean="0"/>
          </a:p>
          <a:p>
            <a:pPr eaLnBrk="1" hangingPunct="1"/>
            <a:endParaRPr lang="fr-FR" altLang="fr-FR" smtClean="0"/>
          </a:p>
          <a:p>
            <a:pPr eaLnBrk="1" hangingPunct="1"/>
            <a:r>
              <a:rPr lang="fr-FR" altLang="fr-FR" smtClean="0"/>
              <a:t>Les seuils</a:t>
            </a:r>
          </a:p>
          <a:p>
            <a:pPr lvl="1" eaLnBrk="1" hangingPunct="1"/>
            <a:r>
              <a:rPr lang="fr-FR" altLang="fr-FR" smtClean="0"/>
              <a:t>Les seuils de publicité</a:t>
            </a:r>
          </a:p>
        </p:txBody>
      </p:sp>
      <p:sp>
        <p:nvSpPr>
          <p:cNvPr id="110603" name="Oval 11"/>
          <p:cNvSpPr>
            <a:spLocks noChangeArrowheads="1"/>
          </p:cNvSpPr>
          <p:nvPr/>
        </p:nvSpPr>
        <p:spPr bwMode="auto">
          <a:xfrm>
            <a:off x="2917825" y="4587875"/>
            <a:ext cx="1443038" cy="1365250"/>
          </a:xfrm>
          <a:prstGeom prst="ellipse">
            <a:avLst/>
          </a:pr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fr-FR" altLang="fr-FR" sz="1800">
              <a:latin typeface="Garamond" panose="02020404030301010803" pitchFamily="18" charset="0"/>
            </a:endParaRPr>
          </a:p>
        </p:txBody>
      </p:sp>
      <p:sp>
        <p:nvSpPr>
          <p:cNvPr id="110604" name="Rectangle 12"/>
          <p:cNvSpPr>
            <a:spLocks noChangeArrowheads="1"/>
          </p:cNvSpPr>
          <p:nvPr/>
        </p:nvSpPr>
        <p:spPr bwMode="auto">
          <a:xfrm>
            <a:off x="3344863" y="5148263"/>
            <a:ext cx="6302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a:latin typeface="Garamond" panose="02020404030301010803" pitchFamily="18" charset="0"/>
              </a:rPr>
              <a:t>MAPA </a:t>
            </a:r>
            <a:r>
              <a:rPr lang="fr-FR" altLang="fr-FR" sz="1000">
                <a:latin typeface="Garamond" panose="02020404030301010803" pitchFamily="18" charset="0"/>
              </a:rPr>
              <a:t>Guide  interne</a:t>
            </a:r>
          </a:p>
        </p:txBody>
      </p:sp>
      <p:sp>
        <p:nvSpPr>
          <p:cNvPr id="110605" name="Freeform 13"/>
          <p:cNvSpPr>
            <a:spLocks/>
          </p:cNvSpPr>
          <p:nvPr/>
        </p:nvSpPr>
        <p:spPr bwMode="auto">
          <a:xfrm>
            <a:off x="2774950" y="4370388"/>
            <a:ext cx="3025775" cy="1800225"/>
          </a:xfrm>
          <a:custGeom>
            <a:avLst/>
            <a:gdLst>
              <a:gd name="T0" fmla="*/ 2147483646 w 1906"/>
              <a:gd name="T1" fmla="*/ 0 h 1134"/>
              <a:gd name="T2" fmla="*/ 0 w 1906"/>
              <a:gd name="T3" fmla="*/ 2147483646 h 1134"/>
              <a:gd name="T4" fmla="*/ 2147483646 w 1906"/>
              <a:gd name="T5" fmla="*/ 2147483646 h 1134"/>
              <a:gd name="T6" fmla="*/ 2147483646 w 1906"/>
              <a:gd name="T7" fmla="*/ 2147483646 h 1134"/>
              <a:gd name="T8" fmla="*/ 2147483646 w 1906"/>
              <a:gd name="T9" fmla="*/ 0 h 1134"/>
              <a:gd name="T10" fmla="*/ 0 60000 65536"/>
              <a:gd name="T11" fmla="*/ 0 60000 65536"/>
              <a:gd name="T12" fmla="*/ 0 60000 65536"/>
              <a:gd name="T13" fmla="*/ 0 60000 65536"/>
              <a:gd name="T14" fmla="*/ 0 60000 65536"/>
              <a:gd name="T15" fmla="*/ 0 w 1906"/>
              <a:gd name="T16" fmla="*/ 0 h 1134"/>
              <a:gd name="T17" fmla="*/ 1906 w 1906"/>
              <a:gd name="T18" fmla="*/ 1134 h 1134"/>
            </a:gdLst>
            <a:ahLst/>
            <a:cxnLst>
              <a:cxn ang="T10">
                <a:pos x="T0" y="T1"/>
              </a:cxn>
              <a:cxn ang="T11">
                <a:pos x="T2" y="T3"/>
              </a:cxn>
              <a:cxn ang="T12">
                <a:pos x="T4" y="T5"/>
              </a:cxn>
              <a:cxn ang="T13">
                <a:pos x="T6" y="T7"/>
              </a:cxn>
              <a:cxn ang="T14">
                <a:pos x="T8" y="T9"/>
              </a:cxn>
            </a:cxnLst>
            <a:rect l="T15" t="T16" r="T17" b="T18"/>
            <a:pathLst>
              <a:path w="1906" h="1134">
                <a:moveTo>
                  <a:pt x="953" y="0"/>
                </a:moveTo>
                <a:cubicBezTo>
                  <a:pt x="427" y="0"/>
                  <a:pt x="0" y="254"/>
                  <a:pt x="0" y="566"/>
                </a:cubicBezTo>
                <a:cubicBezTo>
                  <a:pt x="0" y="880"/>
                  <a:pt x="427" y="1134"/>
                  <a:pt x="953" y="1134"/>
                </a:cubicBezTo>
                <a:cubicBezTo>
                  <a:pt x="1479" y="1134"/>
                  <a:pt x="1906" y="880"/>
                  <a:pt x="1906" y="566"/>
                </a:cubicBezTo>
                <a:cubicBezTo>
                  <a:pt x="1906" y="254"/>
                  <a:pt x="1479" y="0"/>
                  <a:pt x="953" y="0"/>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10606" name="Rectangle 14"/>
          <p:cNvSpPr>
            <a:spLocks noChangeArrowheads="1"/>
          </p:cNvSpPr>
          <p:nvPr/>
        </p:nvSpPr>
        <p:spPr bwMode="auto">
          <a:xfrm>
            <a:off x="4572000" y="5013325"/>
            <a:ext cx="10080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a:latin typeface="Garamond" panose="02020404030301010803" pitchFamily="18" charset="0"/>
              </a:rPr>
              <a:t>BOAMP et/ou JAL </a:t>
            </a:r>
          </a:p>
        </p:txBody>
      </p:sp>
      <p:sp>
        <p:nvSpPr>
          <p:cNvPr id="54279" name="Rectangle 15"/>
          <p:cNvSpPr>
            <a:spLocks noChangeArrowheads="1"/>
          </p:cNvSpPr>
          <p:nvPr/>
        </p:nvSpPr>
        <p:spPr bwMode="auto">
          <a:xfrm>
            <a:off x="3640138" y="4730750"/>
            <a:ext cx="1314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fr-FR" altLang="fr-FR" sz="1800">
              <a:latin typeface="Garamond" panose="02020404030301010803" pitchFamily="18" charset="0"/>
            </a:endParaRPr>
          </a:p>
        </p:txBody>
      </p:sp>
      <p:sp>
        <p:nvSpPr>
          <p:cNvPr id="110608" name="Rectangle 16"/>
          <p:cNvSpPr>
            <a:spLocks noChangeArrowheads="1"/>
          </p:cNvSpPr>
          <p:nvPr/>
        </p:nvSpPr>
        <p:spPr bwMode="auto">
          <a:xfrm>
            <a:off x="3790950" y="4786313"/>
            <a:ext cx="1008063"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latin typeface="Garamond" panose="02020404030301010803" pitchFamily="18" charset="0"/>
              </a:rPr>
              <a:t>90.000 euros HT</a:t>
            </a:r>
            <a:endParaRPr lang="fr-FR" altLang="fr-FR" sz="1800">
              <a:latin typeface="Garamond" panose="02020404030301010803" pitchFamily="18" charset="0"/>
            </a:endParaRPr>
          </a:p>
        </p:txBody>
      </p:sp>
      <p:sp>
        <p:nvSpPr>
          <p:cNvPr id="110609" name="Rectangle 17"/>
          <p:cNvSpPr>
            <a:spLocks noChangeArrowheads="1"/>
          </p:cNvSpPr>
          <p:nvPr/>
        </p:nvSpPr>
        <p:spPr bwMode="auto">
          <a:xfrm>
            <a:off x="5868988" y="5013325"/>
            <a:ext cx="10080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a:latin typeface="Garamond" panose="02020404030301010803" pitchFamily="18" charset="0"/>
              </a:rPr>
              <a:t>BOAMP et JOUE </a:t>
            </a:r>
          </a:p>
        </p:txBody>
      </p:sp>
      <p:sp>
        <p:nvSpPr>
          <p:cNvPr id="110610" name="Freeform 18"/>
          <p:cNvSpPr>
            <a:spLocks/>
          </p:cNvSpPr>
          <p:nvPr/>
        </p:nvSpPr>
        <p:spPr bwMode="auto">
          <a:xfrm>
            <a:off x="2700338" y="4149725"/>
            <a:ext cx="4300537" cy="2232025"/>
          </a:xfrm>
          <a:custGeom>
            <a:avLst/>
            <a:gdLst>
              <a:gd name="T0" fmla="*/ 2147483646 w 1906"/>
              <a:gd name="T1" fmla="*/ 0 h 1134"/>
              <a:gd name="T2" fmla="*/ 0 w 1906"/>
              <a:gd name="T3" fmla="*/ 2147483646 h 1134"/>
              <a:gd name="T4" fmla="*/ 2147483646 w 1906"/>
              <a:gd name="T5" fmla="*/ 2147483646 h 1134"/>
              <a:gd name="T6" fmla="*/ 2147483646 w 1906"/>
              <a:gd name="T7" fmla="*/ 2147483646 h 1134"/>
              <a:gd name="T8" fmla="*/ 2147483646 w 1906"/>
              <a:gd name="T9" fmla="*/ 0 h 1134"/>
              <a:gd name="T10" fmla="*/ 0 60000 65536"/>
              <a:gd name="T11" fmla="*/ 0 60000 65536"/>
              <a:gd name="T12" fmla="*/ 0 60000 65536"/>
              <a:gd name="T13" fmla="*/ 0 60000 65536"/>
              <a:gd name="T14" fmla="*/ 0 60000 65536"/>
              <a:gd name="T15" fmla="*/ 0 w 1906"/>
              <a:gd name="T16" fmla="*/ 0 h 1134"/>
              <a:gd name="T17" fmla="*/ 1906 w 1906"/>
              <a:gd name="T18" fmla="*/ 1134 h 1134"/>
            </a:gdLst>
            <a:ahLst/>
            <a:cxnLst>
              <a:cxn ang="T10">
                <a:pos x="T0" y="T1"/>
              </a:cxn>
              <a:cxn ang="T11">
                <a:pos x="T2" y="T3"/>
              </a:cxn>
              <a:cxn ang="T12">
                <a:pos x="T4" y="T5"/>
              </a:cxn>
              <a:cxn ang="T13">
                <a:pos x="T6" y="T7"/>
              </a:cxn>
              <a:cxn ang="T14">
                <a:pos x="T8" y="T9"/>
              </a:cxn>
            </a:cxnLst>
            <a:rect l="T15" t="T16" r="T17" b="T18"/>
            <a:pathLst>
              <a:path w="1906" h="1134">
                <a:moveTo>
                  <a:pt x="953" y="0"/>
                </a:moveTo>
                <a:cubicBezTo>
                  <a:pt x="427" y="0"/>
                  <a:pt x="0" y="254"/>
                  <a:pt x="0" y="566"/>
                </a:cubicBezTo>
                <a:cubicBezTo>
                  <a:pt x="0" y="880"/>
                  <a:pt x="427" y="1134"/>
                  <a:pt x="953" y="1134"/>
                </a:cubicBezTo>
                <a:cubicBezTo>
                  <a:pt x="1479" y="1134"/>
                  <a:pt x="1906" y="880"/>
                  <a:pt x="1906" y="566"/>
                </a:cubicBezTo>
                <a:cubicBezTo>
                  <a:pt x="1906" y="254"/>
                  <a:pt x="1479" y="0"/>
                  <a:pt x="953" y="0"/>
                </a:cubicBezTo>
              </a:path>
            </a:pathLst>
          </a:cu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10611" name="Rectangle 19"/>
          <p:cNvSpPr>
            <a:spLocks noChangeArrowheads="1"/>
          </p:cNvSpPr>
          <p:nvPr/>
        </p:nvSpPr>
        <p:spPr bwMode="auto">
          <a:xfrm>
            <a:off x="5097463" y="4581525"/>
            <a:ext cx="117475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latin typeface="Garamond" panose="02020404030301010803" pitchFamily="18" charset="0"/>
              </a:rPr>
              <a:t>215.000 euros HT</a:t>
            </a:r>
          </a:p>
          <a:p>
            <a:pPr algn="ctr" eaLnBrk="1" hangingPunct="1">
              <a:spcBef>
                <a:spcPct val="0"/>
              </a:spcBef>
              <a:buFontTx/>
              <a:buNone/>
            </a:pPr>
            <a:r>
              <a:rPr lang="fr-FR" altLang="fr-FR" sz="1200">
                <a:latin typeface="Garamond" panose="02020404030301010803" pitchFamily="18" charset="0"/>
              </a:rPr>
              <a:t>5.382.000 euros HT</a:t>
            </a:r>
            <a:endParaRPr lang="fr-FR" altLang="fr-FR" sz="1800">
              <a:latin typeface="Garamond" panose="02020404030301010803" pitchFamily="18" charset="0"/>
            </a:endParaRPr>
          </a:p>
        </p:txBody>
      </p:sp>
      <p:sp>
        <p:nvSpPr>
          <p:cNvPr id="54284" name="Rectangle 2"/>
          <p:cNvSpPr>
            <a:spLocks noGrp="1" noRot="1" noChangeArrowheads="1"/>
          </p:cNvSpPr>
          <p:nvPr>
            <p:ph type="title"/>
          </p:nvPr>
        </p:nvSpPr>
        <p:spPr>
          <a:xfrm>
            <a:off x="0" y="274638"/>
            <a:ext cx="9144000" cy="1143000"/>
          </a:xfrm>
        </p:spPr>
        <p:txBody>
          <a:bodyPr/>
          <a:lstStyle/>
          <a:p>
            <a:pPr eaLnBrk="1" hangingPunct="1"/>
            <a:r>
              <a:rPr lang="fr-FR" altLang="fr-FR" sz="4000" smtClean="0"/>
              <a:t>II – Les points remarquables du CCP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0595">
                                            <p:txEl>
                                              <p:pRg st="2" end="2"/>
                                            </p:txEl>
                                          </p:spTgt>
                                        </p:tgtEl>
                                        <p:attrNameLst>
                                          <p:attrName>style.visibility</p:attrName>
                                        </p:attrNameLst>
                                      </p:cBhvr>
                                      <p:to>
                                        <p:strVal val="visible"/>
                                      </p:to>
                                    </p:set>
                                    <p:anim calcmode="lin" valueType="num">
                                      <p:cBhvr additive="base">
                                        <p:cTn id="7" dur="500" fill="hold"/>
                                        <p:tgtEl>
                                          <p:spTgt spid="11059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59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0595">
                                            <p:txEl>
                                              <p:pRg st="3" end="3"/>
                                            </p:txEl>
                                          </p:spTgt>
                                        </p:tgtEl>
                                        <p:attrNameLst>
                                          <p:attrName>style.visibility</p:attrName>
                                        </p:attrNameLst>
                                      </p:cBhvr>
                                      <p:to>
                                        <p:strVal val="visible"/>
                                      </p:to>
                                    </p:set>
                                    <p:anim calcmode="lin" valueType="num">
                                      <p:cBhvr additive="base">
                                        <p:cTn id="11" dur="500" fill="hold"/>
                                        <p:tgtEl>
                                          <p:spTgt spid="11059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05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0603"/>
                                        </p:tgtEl>
                                        <p:attrNameLst>
                                          <p:attrName>style.visibility</p:attrName>
                                        </p:attrNameLst>
                                      </p:cBhvr>
                                      <p:to>
                                        <p:strVal val="visible"/>
                                      </p:to>
                                    </p:set>
                                    <p:anim calcmode="lin" valueType="num">
                                      <p:cBhvr additive="base">
                                        <p:cTn id="17" dur="500" fill="hold"/>
                                        <p:tgtEl>
                                          <p:spTgt spid="110603"/>
                                        </p:tgtEl>
                                        <p:attrNameLst>
                                          <p:attrName>ppt_x</p:attrName>
                                        </p:attrNameLst>
                                      </p:cBhvr>
                                      <p:tavLst>
                                        <p:tav tm="0">
                                          <p:val>
                                            <p:strVal val="#ppt_x"/>
                                          </p:val>
                                        </p:tav>
                                        <p:tav tm="100000">
                                          <p:val>
                                            <p:strVal val="#ppt_x"/>
                                          </p:val>
                                        </p:tav>
                                      </p:tavLst>
                                    </p:anim>
                                    <p:anim calcmode="lin" valueType="num">
                                      <p:cBhvr additive="base">
                                        <p:cTn id="18" dur="500" fill="hold"/>
                                        <p:tgtEl>
                                          <p:spTgt spid="110603"/>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0604"/>
                                        </p:tgtEl>
                                        <p:attrNameLst>
                                          <p:attrName>style.visibility</p:attrName>
                                        </p:attrNameLst>
                                      </p:cBhvr>
                                      <p:to>
                                        <p:strVal val="visible"/>
                                      </p:to>
                                    </p:set>
                                    <p:anim calcmode="lin" valueType="num">
                                      <p:cBhvr additive="base">
                                        <p:cTn id="23" dur="500" fill="hold"/>
                                        <p:tgtEl>
                                          <p:spTgt spid="110604"/>
                                        </p:tgtEl>
                                        <p:attrNameLst>
                                          <p:attrName>ppt_x</p:attrName>
                                        </p:attrNameLst>
                                      </p:cBhvr>
                                      <p:tavLst>
                                        <p:tav tm="0">
                                          <p:val>
                                            <p:strVal val="#ppt_x"/>
                                          </p:val>
                                        </p:tav>
                                        <p:tav tm="100000">
                                          <p:val>
                                            <p:strVal val="#ppt_x"/>
                                          </p:val>
                                        </p:tav>
                                      </p:tavLst>
                                    </p:anim>
                                    <p:anim calcmode="lin" valueType="num">
                                      <p:cBhvr additive="base">
                                        <p:cTn id="24" dur="500" fill="hold"/>
                                        <p:tgtEl>
                                          <p:spTgt spid="110604"/>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0608"/>
                                        </p:tgtEl>
                                        <p:attrNameLst>
                                          <p:attrName>style.visibility</p:attrName>
                                        </p:attrNameLst>
                                      </p:cBhvr>
                                      <p:to>
                                        <p:strVal val="visible"/>
                                      </p:to>
                                    </p:set>
                                    <p:anim calcmode="lin" valueType="num">
                                      <p:cBhvr additive="base">
                                        <p:cTn id="29" dur="500" fill="hold"/>
                                        <p:tgtEl>
                                          <p:spTgt spid="110608"/>
                                        </p:tgtEl>
                                        <p:attrNameLst>
                                          <p:attrName>ppt_x</p:attrName>
                                        </p:attrNameLst>
                                      </p:cBhvr>
                                      <p:tavLst>
                                        <p:tav tm="0">
                                          <p:val>
                                            <p:strVal val="#ppt_x"/>
                                          </p:val>
                                        </p:tav>
                                        <p:tav tm="100000">
                                          <p:val>
                                            <p:strVal val="#ppt_x"/>
                                          </p:val>
                                        </p:tav>
                                      </p:tavLst>
                                    </p:anim>
                                    <p:anim calcmode="lin" valueType="num">
                                      <p:cBhvr additive="base">
                                        <p:cTn id="30" dur="500" fill="hold"/>
                                        <p:tgtEl>
                                          <p:spTgt spid="110608"/>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0605"/>
                                        </p:tgtEl>
                                        <p:attrNameLst>
                                          <p:attrName>style.visibility</p:attrName>
                                        </p:attrNameLst>
                                      </p:cBhvr>
                                      <p:to>
                                        <p:strVal val="visible"/>
                                      </p:to>
                                    </p:set>
                                    <p:anim calcmode="lin" valueType="num">
                                      <p:cBhvr additive="base">
                                        <p:cTn id="35" dur="500" fill="hold"/>
                                        <p:tgtEl>
                                          <p:spTgt spid="110605"/>
                                        </p:tgtEl>
                                        <p:attrNameLst>
                                          <p:attrName>ppt_x</p:attrName>
                                        </p:attrNameLst>
                                      </p:cBhvr>
                                      <p:tavLst>
                                        <p:tav tm="0">
                                          <p:val>
                                            <p:strVal val="#ppt_x"/>
                                          </p:val>
                                        </p:tav>
                                        <p:tav tm="100000">
                                          <p:val>
                                            <p:strVal val="#ppt_x"/>
                                          </p:val>
                                        </p:tav>
                                      </p:tavLst>
                                    </p:anim>
                                    <p:anim calcmode="lin" valueType="num">
                                      <p:cBhvr additive="base">
                                        <p:cTn id="36" dur="500" fill="hold"/>
                                        <p:tgtEl>
                                          <p:spTgt spid="110605"/>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0606"/>
                                        </p:tgtEl>
                                        <p:attrNameLst>
                                          <p:attrName>style.visibility</p:attrName>
                                        </p:attrNameLst>
                                      </p:cBhvr>
                                      <p:to>
                                        <p:strVal val="visible"/>
                                      </p:to>
                                    </p:set>
                                    <p:anim calcmode="lin" valueType="num">
                                      <p:cBhvr additive="base">
                                        <p:cTn id="41" dur="500" fill="hold"/>
                                        <p:tgtEl>
                                          <p:spTgt spid="110606"/>
                                        </p:tgtEl>
                                        <p:attrNameLst>
                                          <p:attrName>ppt_x</p:attrName>
                                        </p:attrNameLst>
                                      </p:cBhvr>
                                      <p:tavLst>
                                        <p:tav tm="0">
                                          <p:val>
                                            <p:strVal val="#ppt_x"/>
                                          </p:val>
                                        </p:tav>
                                        <p:tav tm="100000">
                                          <p:val>
                                            <p:strVal val="#ppt_x"/>
                                          </p:val>
                                        </p:tav>
                                      </p:tavLst>
                                    </p:anim>
                                    <p:anim calcmode="lin" valueType="num">
                                      <p:cBhvr additive="base">
                                        <p:cTn id="42" dur="500" fill="hold"/>
                                        <p:tgtEl>
                                          <p:spTgt spid="110606"/>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0611"/>
                                        </p:tgtEl>
                                        <p:attrNameLst>
                                          <p:attrName>style.visibility</p:attrName>
                                        </p:attrNameLst>
                                      </p:cBhvr>
                                      <p:to>
                                        <p:strVal val="visible"/>
                                      </p:to>
                                    </p:set>
                                    <p:anim calcmode="lin" valueType="num">
                                      <p:cBhvr additive="base">
                                        <p:cTn id="47" dur="500" fill="hold"/>
                                        <p:tgtEl>
                                          <p:spTgt spid="110611"/>
                                        </p:tgtEl>
                                        <p:attrNameLst>
                                          <p:attrName>ppt_x</p:attrName>
                                        </p:attrNameLst>
                                      </p:cBhvr>
                                      <p:tavLst>
                                        <p:tav tm="0">
                                          <p:val>
                                            <p:strVal val="#ppt_x"/>
                                          </p:val>
                                        </p:tav>
                                        <p:tav tm="100000">
                                          <p:val>
                                            <p:strVal val="#ppt_x"/>
                                          </p:val>
                                        </p:tav>
                                      </p:tavLst>
                                    </p:anim>
                                    <p:anim calcmode="lin" valueType="num">
                                      <p:cBhvr additive="base">
                                        <p:cTn id="48" dur="500" fill="hold"/>
                                        <p:tgtEl>
                                          <p:spTgt spid="110611"/>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10610"/>
                                        </p:tgtEl>
                                        <p:attrNameLst>
                                          <p:attrName>style.visibility</p:attrName>
                                        </p:attrNameLst>
                                      </p:cBhvr>
                                      <p:to>
                                        <p:strVal val="visible"/>
                                      </p:to>
                                    </p:set>
                                    <p:anim calcmode="lin" valueType="num">
                                      <p:cBhvr additive="base">
                                        <p:cTn id="53" dur="500" fill="hold"/>
                                        <p:tgtEl>
                                          <p:spTgt spid="110610"/>
                                        </p:tgtEl>
                                        <p:attrNameLst>
                                          <p:attrName>ppt_x</p:attrName>
                                        </p:attrNameLst>
                                      </p:cBhvr>
                                      <p:tavLst>
                                        <p:tav tm="0">
                                          <p:val>
                                            <p:strVal val="#ppt_x"/>
                                          </p:val>
                                        </p:tav>
                                        <p:tav tm="100000">
                                          <p:val>
                                            <p:strVal val="#ppt_x"/>
                                          </p:val>
                                        </p:tav>
                                      </p:tavLst>
                                    </p:anim>
                                    <p:anim calcmode="lin" valueType="num">
                                      <p:cBhvr additive="base">
                                        <p:cTn id="54" dur="500" fill="hold"/>
                                        <p:tgtEl>
                                          <p:spTgt spid="110610"/>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10609"/>
                                        </p:tgtEl>
                                        <p:attrNameLst>
                                          <p:attrName>style.visibility</p:attrName>
                                        </p:attrNameLst>
                                      </p:cBhvr>
                                      <p:to>
                                        <p:strVal val="visible"/>
                                      </p:to>
                                    </p:set>
                                    <p:anim calcmode="lin" valueType="num">
                                      <p:cBhvr additive="base">
                                        <p:cTn id="59" dur="500" fill="hold"/>
                                        <p:tgtEl>
                                          <p:spTgt spid="110609"/>
                                        </p:tgtEl>
                                        <p:attrNameLst>
                                          <p:attrName>ppt_x</p:attrName>
                                        </p:attrNameLst>
                                      </p:cBhvr>
                                      <p:tavLst>
                                        <p:tav tm="0">
                                          <p:val>
                                            <p:strVal val="#ppt_x"/>
                                          </p:val>
                                        </p:tav>
                                        <p:tav tm="100000">
                                          <p:val>
                                            <p:strVal val="#ppt_x"/>
                                          </p:val>
                                        </p:tav>
                                      </p:tavLst>
                                    </p:anim>
                                    <p:anim calcmode="lin" valueType="num">
                                      <p:cBhvr additive="base">
                                        <p:cTn id="60" dur="500" fill="hold"/>
                                        <p:tgtEl>
                                          <p:spTgt spid="1106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P spid="110603" grpId="0" animBg="1"/>
      <p:bldP spid="110604" grpId="0"/>
      <p:bldP spid="110605" grpId="0" animBg="1"/>
      <p:bldP spid="110606" grpId="0"/>
      <p:bldP spid="110608" grpId="0" animBg="1"/>
      <p:bldP spid="110609" grpId="0"/>
      <p:bldP spid="110610" grpId="0" animBg="1"/>
      <p:bldP spid="11061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idx="1"/>
          </p:nvPr>
        </p:nvSpPr>
        <p:spPr/>
        <p:txBody>
          <a:bodyPr/>
          <a:lstStyle/>
          <a:p>
            <a:pPr eaLnBrk="1" hangingPunct="1"/>
            <a:endParaRPr lang="fr-FR" altLang="fr-FR" smtClean="0"/>
          </a:p>
          <a:p>
            <a:pPr eaLnBrk="1" hangingPunct="1"/>
            <a:r>
              <a:rPr lang="fr-FR" altLang="fr-FR" smtClean="0"/>
              <a:t>La sélection des candidats</a:t>
            </a:r>
          </a:p>
          <a:p>
            <a:pPr lvl="1" eaLnBrk="1" hangingPunct="1"/>
            <a:r>
              <a:rPr lang="fr-FR" altLang="fr-FR" smtClean="0"/>
              <a:t>Le principe de la candidature</a:t>
            </a:r>
          </a:p>
          <a:p>
            <a:pPr lvl="1" eaLnBrk="1" hangingPunct="1"/>
            <a:r>
              <a:rPr lang="fr-FR" altLang="fr-FR" smtClean="0"/>
              <a:t>Les références ne sont plus éliminatoires</a:t>
            </a:r>
          </a:p>
          <a:p>
            <a:pPr lvl="1" eaLnBrk="1" hangingPunct="1"/>
            <a:r>
              <a:rPr lang="fr-FR" altLang="fr-FR" smtClean="0"/>
              <a:t>Les groupements d’entreprises</a:t>
            </a:r>
          </a:p>
          <a:p>
            <a:pPr lvl="1" eaLnBrk="1" hangingPunct="1"/>
            <a:r>
              <a:rPr lang="fr-FR" altLang="fr-FR" smtClean="0"/>
              <a:t>La capacité du candidat au regard du groupement</a:t>
            </a:r>
          </a:p>
        </p:txBody>
      </p:sp>
      <p:sp>
        <p:nvSpPr>
          <p:cNvPr id="55299" name="Rectangle 2"/>
          <p:cNvSpPr>
            <a:spLocks noGrp="1" noRot="1" noChangeArrowheads="1"/>
          </p:cNvSpPr>
          <p:nvPr>
            <p:ph type="title"/>
          </p:nvPr>
        </p:nvSpPr>
        <p:spPr>
          <a:xfrm>
            <a:off x="0" y="274638"/>
            <a:ext cx="9144000" cy="1143000"/>
          </a:xfrm>
        </p:spPr>
        <p:txBody>
          <a:bodyPr/>
          <a:lstStyle/>
          <a:p>
            <a:pPr eaLnBrk="1" hangingPunct="1"/>
            <a:r>
              <a:rPr lang="fr-FR" altLang="fr-FR" sz="4000" smtClean="0"/>
              <a:t>II – Les points remarquables du CCP</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pPr eaLnBrk="1" hangingPunct="1"/>
            <a:r>
              <a:rPr lang="fr-FR" altLang="fr-FR" smtClean="0"/>
              <a:t>Introduction</a:t>
            </a:r>
          </a:p>
        </p:txBody>
      </p:sp>
      <p:sp>
        <p:nvSpPr>
          <p:cNvPr id="9219" name="Rectangle 3"/>
          <p:cNvSpPr>
            <a:spLocks noGrp="1" noChangeArrowheads="1"/>
          </p:cNvSpPr>
          <p:nvPr>
            <p:ph idx="1"/>
          </p:nvPr>
        </p:nvSpPr>
        <p:spPr/>
        <p:txBody>
          <a:bodyPr/>
          <a:lstStyle/>
          <a:p>
            <a:pPr marL="3175" indent="-3175" eaLnBrk="1" hangingPunct="1">
              <a:buFont typeface="Wingdings" panose="05000000000000000000" pitchFamily="2" charset="2"/>
              <a:buNone/>
            </a:pPr>
            <a:r>
              <a:rPr lang="fr-FR" altLang="fr-FR" smtClean="0"/>
              <a:t>Définition proposée de l’achat public :</a:t>
            </a:r>
          </a:p>
          <a:p>
            <a:pPr marL="3175" indent="-3175" eaLnBrk="1" hangingPunct="1">
              <a:buFont typeface="Wingdings" panose="05000000000000000000" pitchFamily="2" charset="2"/>
              <a:buNone/>
            </a:pPr>
            <a:endParaRPr lang="fr-FR" altLang="fr-FR" sz="2800" smtClean="0"/>
          </a:p>
          <a:p>
            <a:pPr marL="3175" indent="-3175" eaLnBrk="1" hangingPunct="1">
              <a:buFont typeface="Wingdings" panose="05000000000000000000" pitchFamily="2" charset="2"/>
              <a:buNone/>
            </a:pPr>
            <a:r>
              <a:rPr lang="fr-FR" altLang="fr-FR" sz="2800" smtClean="0"/>
              <a:t>Contrat qui doit permettre de satisfaire le besoin d’un utilisateur ou d’un usager dans les limites suivantes :</a:t>
            </a:r>
          </a:p>
          <a:p>
            <a:pPr marL="1317625" lvl="2" eaLnBrk="1" hangingPunct="1"/>
            <a:r>
              <a:rPr lang="fr-FR" altLang="fr-FR" smtClean="0"/>
              <a:t>Techniques</a:t>
            </a:r>
          </a:p>
          <a:p>
            <a:pPr marL="1317625" lvl="2" eaLnBrk="1" hangingPunct="1"/>
            <a:r>
              <a:rPr lang="fr-FR" altLang="fr-FR" smtClean="0"/>
              <a:t>Budgétaires</a:t>
            </a:r>
          </a:p>
          <a:p>
            <a:pPr marL="1317625" lvl="2" eaLnBrk="1" hangingPunct="1"/>
            <a:r>
              <a:rPr lang="fr-FR" altLang="fr-FR" smtClean="0"/>
              <a:t>Réglementaires</a:t>
            </a:r>
          </a:p>
          <a:p>
            <a:pPr marL="1317625" lvl="2" eaLnBrk="1" hangingPunct="1"/>
            <a:r>
              <a:rPr lang="fr-FR" altLang="fr-FR" smtClean="0"/>
              <a:t>Temporelles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idx="1"/>
          </p:nvPr>
        </p:nvSpPr>
        <p:spPr/>
        <p:txBody>
          <a:bodyPr/>
          <a:lstStyle/>
          <a:p>
            <a:pPr eaLnBrk="1" hangingPunct="1"/>
            <a:endParaRPr lang="fr-FR" altLang="fr-FR" dirty="0" smtClean="0"/>
          </a:p>
          <a:p>
            <a:pPr eaLnBrk="1" hangingPunct="1"/>
            <a:r>
              <a:rPr lang="fr-FR" altLang="fr-FR" dirty="0" smtClean="0"/>
              <a:t>Les accords-cadres</a:t>
            </a:r>
          </a:p>
          <a:p>
            <a:pPr lvl="1" eaLnBrk="1" hangingPunct="1"/>
            <a:r>
              <a:rPr lang="fr-FR" altLang="fr-FR" dirty="0" smtClean="0"/>
              <a:t>Un besoin délimité mais non planifié</a:t>
            </a:r>
          </a:p>
          <a:p>
            <a:pPr lvl="1" eaLnBrk="1" hangingPunct="1"/>
            <a:r>
              <a:rPr lang="fr-FR" altLang="fr-FR" dirty="0" smtClean="0"/>
              <a:t>Les marchés à bons de commande</a:t>
            </a:r>
          </a:p>
          <a:p>
            <a:pPr lvl="1" eaLnBrk="1" hangingPunct="1"/>
            <a:r>
              <a:rPr lang="fr-FR" altLang="fr-FR" dirty="0" smtClean="0"/>
              <a:t>Les marchés à tranches conditionnelles</a:t>
            </a:r>
          </a:p>
          <a:p>
            <a:pPr lvl="1" eaLnBrk="1" hangingPunct="1"/>
            <a:r>
              <a:rPr lang="fr-FR" altLang="fr-FR" dirty="0" smtClean="0"/>
              <a:t>Les marchés pluriannuels et récurrents</a:t>
            </a:r>
          </a:p>
        </p:txBody>
      </p:sp>
      <p:sp>
        <p:nvSpPr>
          <p:cNvPr id="56323" name="Rectangle 2"/>
          <p:cNvSpPr>
            <a:spLocks noGrp="1" noRot="1" noChangeArrowheads="1"/>
          </p:cNvSpPr>
          <p:nvPr>
            <p:ph type="title"/>
          </p:nvPr>
        </p:nvSpPr>
        <p:spPr>
          <a:xfrm>
            <a:off x="0" y="274638"/>
            <a:ext cx="9144000" cy="1143000"/>
          </a:xfrm>
        </p:spPr>
        <p:txBody>
          <a:bodyPr/>
          <a:lstStyle/>
          <a:p>
            <a:pPr eaLnBrk="1" hangingPunct="1"/>
            <a:r>
              <a:rPr lang="fr-FR" altLang="fr-FR" sz="4000" smtClean="0"/>
              <a:t>II – Les points remarquables du CCP</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txBox="1">
            <a:spLocks noRot="1" noChangeArrowheads="1"/>
          </p:cNvSpPr>
          <p:nvPr/>
        </p:nvSpPr>
        <p:spPr bwMode="auto">
          <a:xfrm>
            <a:off x="0" y="4270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4000"/>
              <a:t>II – Les points remarquables du CCP</a:t>
            </a:r>
          </a:p>
        </p:txBody>
      </p:sp>
      <p:sp>
        <p:nvSpPr>
          <p:cNvPr id="48131" name="ZoneTexte 4"/>
          <p:cNvSpPr txBox="1">
            <a:spLocks noChangeArrowheads="1"/>
          </p:cNvSpPr>
          <p:nvPr/>
        </p:nvSpPr>
        <p:spPr bwMode="auto">
          <a:xfrm>
            <a:off x="107950" y="2060575"/>
            <a:ext cx="89281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defRPr/>
            </a:pPr>
            <a:r>
              <a:rPr lang="fr-FR" altLang="fr-FR" sz="2400" dirty="0" smtClean="0">
                <a:latin typeface="Calibri" panose="020F0502020204030204" pitchFamily="34" charset="0"/>
              </a:rPr>
              <a:t>Les pièces principales d’un marché public :</a:t>
            </a:r>
          </a:p>
          <a:p>
            <a:pPr marL="457200" indent="-457200">
              <a:buFontTx/>
              <a:buChar char="-"/>
              <a:defRPr/>
            </a:pPr>
            <a:r>
              <a:rPr lang="fr-FR" altLang="fr-FR" sz="2400" dirty="0" smtClean="0">
                <a:latin typeface="Calibri" panose="020F0502020204030204" pitchFamily="34" charset="0"/>
              </a:rPr>
              <a:t>Règlement de la consultation (RC)</a:t>
            </a:r>
          </a:p>
          <a:p>
            <a:pPr marL="457200" indent="-457200">
              <a:buFontTx/>
              <a:buChar char="-"/>
              <a:defRPr/>
            </a:pPr>
            <a:r>
              <a:rPr lang="fr-FR" altLang="fr-FR" sz="2400" dirty="0" smtClean="0">
                <a:latin typeface="Calibri" panose="020F0502020204030204" pitchFamily="34" charset="0"/>
              </a:rPr>
              <a:t>Cahier des clauses administratives particulières (CCAP)</a:t>
            </a:r>
          </a:p>
          <a:p>
            <a:pPr marL="457200" indent="-457200">
              <a:buFontTx/>
              <a:buChar char="-"/>
              <a:defRPr/>
            </a:pPr>
            <a:r>
              <a:rPr lang="fr-FR" altLang="fr-FR" sz="2400" dirty="0" smtClean="0">
                <a:latin typeface="Calibri" panose="020F0502020204030204" pitchFamily="34" charset="0"/>
              </a:rPr>
              <a:t>Cahier des clauses techniques particulières (CCTP)</a:t>
            </a:r>
          </a:p>
          <a:p>
            <a:pPr marL="457200" indent="-457200">
              <a:buFontTx/>
              <a:buChar char="-"/>
              <a:defRPr/>
            </a:pPr>
            <a:r>
              <a:rPr lang="fr-FR" altLang="fr-FR" sz="2400" dirty="0" smtClean="0">
                <a:latin typeface="Calibri" panose="020F0502020204030204" pitchFamily="34" charset="0"/>
              </a:rPr>
              <a:t>Cahier des clauses administratives générales (CCAG 2021)</a:t>
            </a:r>
          </a:p>
          <a:p>
            <a:pPr marL="457200" indent="-457200">
              <a:buFontTx/>
              <a:buChar char="-"/>
              <a:defRPr/>
            </a:pPr>
            <a:r>
              <a:rPr lang="fr-FR" altLang="fr-FR" sz="2400" dirty="0" smtClean="0">
                <a:latin typeface="Calibri" panose="020F0502020204030204" pitchFamily="34" charset="0"/>
              </a:rPr>
              <a:t>Acte d’engagement (AE)</a:t>
            </a:r>
          </a:p>
          <a:p>
            <a:pPr marL="457200" indent="-457200">
              <a:buFontTx/>
              <a:buChar char="-"/>
              <a:defRPr/>
            </a:pPr>
            <a:r>
              <a:rPr lang="fr-FR" altLang="fr-FR" sz="2400" dirty="0" smtClean="0">
                <a:latin typeface="Calibri" panose="020F0502020204030204" pitchFamily="34" charset="0"/>
              </a:rPr>
              <a:t>Bordereau des Prix (BP)</a:t>
            </a:r>
          </a:p>
          <a:p>
            <a:pPr marL="457200" indent="-457200">
              <a:buFontTx/>
              <a:buChar char="-"/>
              <a:defRPr/>
            </a:pPr>
            <a:r>
              <a:rPr lang="fr-FR" altLang="fr-FR" sz="2400" dirty="0" smtClean="0">
                <a:latin typeface="Calibri" panose="020F0502020204030204" pitchFamily="34" charset="0"/>
              </a:rPr>
              <a:t>Détail Quantitatif Estimatif (DQE)</a:t>
            </a:r>
          </a:p>
          <a:p>
            <a:pPr marL="457200" indent="-457200">
              <a:buFontTx/>
              <a:buChar char="-"/>
              <a:defRPr/>
            </a:pPr>
            <a:r>
              <a:rPr lang="fr-FR" altLang="fr-FR" sz="2400" dirty="0" smtClean="0">
                <a:latin typeface="Calibri" panose="020F0502020204030204" pitchFamily="34" charset="0"/>
              </a:rPr>
              <a:t>Décomposition du Prix Global et Forfaitaire (DPGF)</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idx="1"/>
          </p:nvPr>
        </p:nvSpPr>
        <p:spPr/>
        <p:txBody>
          <a:bodyPr/>
          <a:lstStyle/>
          <a:p>
            <a:pPr eaLnBrk="1" hangingPunct="1">
              <a:lnSpc>
                <a:spcPct val="90000"/>
              </a:lnSpc>
            </a:pPr>
            <a:endParaRPr lang="fr-FR" altLang="fr-FR" smtClean="0"/>
          </a:p>
          <a:p>
            <a:pPr eaLnBrk="1" hangingPunct="1">
              <a:lnSpc>
                <a:spcPct val="90000"/>
              </a:lnSpc>
            </a:pPr>
            <a:r>
              <a:rPr lang="fr-FR" altLang="fr-FR" smtClean="0"/>
              <a:t>L’analyse des offres</a:t>
            </a:r>
          </a:p>
          <a:p>
            <a:pPr lvl="1" eaLnBrk="1" hangingPunct="1">
              <a:lnSpc>
                <a:spcPct val="90000"/>
              </a:lnSpc>
            </a:pPr>
            <a:r>
              <a:rPr lang="fr-FR" altLang="fr-FR" smtClean="0"/>
              <a:t>En fonction des critères de choix</a:t>
            </a:r>
          </a:p>
          <a:p>
            <a:pPr lvl="1" eaLnBrk="1" hangingPunct="1">
              <a:lnSpc>
                <a:spcPct val="90000"/>
              </a:lnSpc>
            </a:pPr>
            <a:r>
              <a:rPr lang="fr-FR" altLang="fr-FR" smtClean="0"/>
              <a:t>Une notation de chaque critère</a:t>
            </a:r>
          </a:p>
          <a:p>
            <a:pPr lvl="1" eaLnBrk="1" hangingPunct="1">
              <a:lnSpc>
                <a:spcPct val="90000"/>
              </a:lnSpc>
            </a:pPr>
            <a:r>
              <a:rPr lang="fr-FR" altLang="fr-FR" smtClean="0"/>
              <a:t>Un modèle interne (guide de procédure)</a:t>
            </a:r>
          </a:p>
          <a:p>
            <a:pPr lvl="1" eaLnBrk="1" hangingPunct="1">
              <a:lnSpc>
                <a:spcPct val="90000"/>
              </a:lnSpc>
            </a:pPr>
            <a:r>
              <a:rPr lang="fr-FR" altLang="fr-FR" smtClean="0"/>
              <a:t>Une analyse claire et objective pour préparer la décision</a:t>
            </a:r>
          </a:p>
          <a:p>
            <a:pPr lvl="1" eaLnBrk="1" hangingPunct="1">
              <a:lnSpc>
                <a:spcPct val="90000"/>
              </a:lnSpc>
            </a:pPr>
            <a:r>
              <a:rPr lang="fr-FR" altLang="fr-FR" smtClean="0"/>
              <a:t>Doit être comprise par tous</a:t>
            </a:r>
          </a:p>
        </p:txBody>
      </p:sp>
      <p:sp>
        <p:nvSpPr>
          <p:cNvPr id="58371" name="Rectangle 2"/>
          <p:cNvSpPr>
            <a:spLocks noGrp="1" noRot="1" noChangeArrowheads="1"/>
          </p:cNvSpPr>
          <p:nvPr>
            <p:ph type="title"/>
          </p:nvPr>
        </p:nvSpPr>
        <p:spPr>
          <a:xfrm>
            <a:off x="0" y="274638"/>
            <a:ext cx="9144000" cy="1143000"/>
          </a:xfrm>
        </p:spPr>
        <p:txBody>
          <a:bodyPr/>
          <a:lstStyle/>
          <a:p>
            <a:pPr eaLnBrk="1" hangingPunct="1"/>
            <a:r>
              <a:rPr lang="fr-FR" altLang="fr-FR" sz="4000" smtClean="0"/>
              <a:t>II – Les points remarquables du CCP</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p:cNvSpPr>
            <a:spLocks noGrp="1" noChangeArrowheads="1"/>
          </p:cNvSpPr>
          <p:nvPr>
            <p:ph idx="1"/>
          </p:nvPr>
        </p:nvSpPr>
        <p:spPr/>
        <p:txBody>
          <a:bodyPr/>
          <a:lstStyle/>
          <a:p>
            <a:pPr eaLnBrk="1" hangingPunct="1"/>
            <a:endParaRPr lang="fr-FR" altLang="fr-FR" smtClean="0"/>
          </a:p>
          <a:p>
            <a:pPr eaLnBrk="1" hangingPunct="1"/>
            <a:endParaRPr lang="fr-FR" altLang="fr-FR" smtClean="0"/>
          </a:p>
          <a:p>
            <a:pPr eaLnBrk="1" hangingPunct="1"/>
            <a:r>
              <a:rPr lang="fr-FR" altLang="fr-FR" smtClean="0"/>
              <a:t>Les droits des candidats sont…</a:t>
            </a:r>
          </a:p>
          <a:p>
            <a:pPr lvl="1" algn="ctr" eaLnBrk="1" hangingPunct="1">
              <a:buFont typeface="Wingdings" panose="05000000000000000000" pitchFamily="2" charset="2"/>
              <a:buNone/>
            </a:pPr>
            <a:r>
              <a:rPr lang="fr-FR" altLang="fr-FR" sz="8000" smtClean="0"/>
              <a:t>IMPORTANTS</a:t>
            </a:r>
          </a:p>
          <a:p>
            <a:pPr lvl="1" eaLnBrk="1" hangingPunct="1"/>
            <a:r>
              <a:rPr lang="fr-FR" altLang="fr-FR" smtClean="0"/>
              <a:t>… ils seront abordés cet après midi…</a:t>
            </a:r>
          </a:p>
        </p:txBody>
      </p:sp>
      <p:pic>
        <p:nvPicPr>
          <p:cNvPr id="43012" name="Picture 4"/>
          <p:cNvPicPr>
            <a:picLocks noChangeAspect="1" noChangeArrowheads="1"/>
          </p:cNvPicPr>
          <p:nvPr/>
        </p:nvPicPr>
        <p:blipFill>
          <a:blip r:embed="rId2"/>
          <a:srcRect/>
          <a:stretch>
            <a:fillRect/>
          </a:stretch>
        </p:blipFill>
        <p:spPr bwMode="auto">
          <a:xfrm>
            <a:off x="7286644" y="1928802"/>
            <a:ext cx="1288662" cy="1214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9396" name="Rectangle 2"/>
          <p:cNvSpPr>
            <a:spLocks noGrp="1" noRot="1" noChangeArrowheads="1"/>
          </p:cNvSpPr>
          <p:nvPr>
            <p:ph type="title"/>
          </p:nvPr>
        </p:nvSpPr>
        <p:spPr>
          <a:xfrm>
            <a:off x="0" y="274638"/>
            <a:ext cx="9144000" cy="1143000"/>
          </a:xfrm>
        </p:spPr>
        <p:txBody>
          <a:bodyPr/>
          <a:lstStyle/>
          <a:p>
            <a:pPr eaLnBrk="1" hangingPunct="1"/>
            <a:r>
              <a:rPr lang="fr-FR" altLang="fr-FR" sz="4000" smtClean="0"/>
              <a:t>II – Les points remarquables du CCP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4691">
                                            <p:txEl>
                                              <p:pRg st="2" end="2"/>
                                            </p:txEl>
                                          </p:spTgt>
                                        </p:tgtEl>
                                        <p:attrNameLst>
                                          <p:attrName>style.visibility</p:attrName>
                                        </p:attrNameLst>
                                      </p:cBhvr>
                                      <p:to>
                                        <p:strVal val="visible"/>
                                      </p:to>
                                    </p:set>
                                    <p:animEffect transition="in" filter="box(in)">
                                      <p:cBhvr>
                                        <p:cTn id="7" dur="500"/>
                                        <p:tgtEl>
                                          <p:spTgt spid="114691">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4691">
                                            <p:txEl>
                                              <p:pRg st="3" end="3"/>
                                            </p:txEl>
                                          </p:spTgt>
                                        </p:tgtEl>
                                        <p:attrNameLst>
                                          <p:attrName>style.visibility</p:attrName>
                                        </p:attrNameLst>
                                      </p:cBhvr>
                                      <p:to>
                                        <p:strVal val="visible"/>
                                      </p:to>
                                    </p:set>
                                    <p:animEffect transition="in" filter="box(in)">
                                      <p:cBhvr>
                                        <p:cTn id="12" dur="500"/>
                                        <p:tgtEl>
                                          <p:spTgt spid="114691">
                                            <p:txEl>
                                              <p:pRg st="3" end="3"/>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14691">
                                            <p:txEl>
                                              <p:pRg st="4" end="4"/>
                                            </p:txEl>
                                          </p:spTgt>
                                        </p:tgtEl>
                                        <p:attrNameLst>
                                          <p:attrName>style.visibility</p:attrName>
                                        </p:attrNameLst>
                                      </p:cBhvr>
                                      <p:to>
                                        <p:strVal val="visible"/>
                                      </p:to>
                                    </p:set>
                                    <p:animEffect transition="in" filter="box(in)">
                                      <p:cBhvr>
                                        <p:cTn id="15" dur="500"/>
                                        <p:tgtEl>
                                          <p:spTgt spid="1146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714375" y="1071563"/>
            <a:ext cx="7772400" cy="1920875"/>
          </a:xfrm>
        </p:spPr>
        <p:txBody>
          <a:bodyPr/>
          <a:lstStyle/>
          <a:p>
            <a:pPr eaLnBrk="1" hangingPunct="1"/>
            <a:r>
              <a:rPr lang="fr-FR" altLang="fr-FR" sz="5400" smtClean="0"/>
              <a:t>A TABLE</a:t>
            </a:r>
          </a:p>
        </p:txBody>
      </p:sp>
      <p:sp>
        <p:nvSpPr>
          <p:cNvPr id="115715" name="Rectangle 3"/>
          <p:cNvSpPr>
            <a:spLocks noGrp="1" noChangeArrowheads="1"/>
          </p:cNvSpPr>
          <p:nvPr>
            <p:ph type="subTitle" idx="1"/>
          </p:nvPr>
        </p:nvSpPr>
        <p:spPr>
          <a:xfrm>
            <a:off x="1357313" y="3000375"/>
            <a:ext cx="6400800" cy="644525"/>
          </a:xfrm>
        </p:spPr>
        <p:txBody>
          <a:bodyPr rtlCol="0">
            <a:normAutofit/>
          </a:bodyPr>
          <a:lstStyle/>
          <a:p>
            <a:pPr eaLnBrk="1" fontAlgn="auto" hangingPunct="1">
              <a:spcAft>
                <a:spcPts val="0"/>
              </a:spcAft>
              <a:defRPr/>
            </a:pPr>
            <a:r>
              <a:rPr lang="fr-FR" dirty="0" smtClean="0"/>
              <a:t>Reprise à 14h00</a:t>
            </a:r>
          </a:p>
        </p:txBody>
      </p:sp>
      <p:pic>
        <p:nvPicPr>
          <p:cNvPr id="44036" name="Picture 4"/>
          <p:cNvPicPr>
            <a:picLocks noChangeAspect="1" noChangeArrowheads="1"/>
          </p:cNvPicPr>
          <p:nvPr/>
        </p:nvPicPr>
        <p:blipFill>
          <a:blip r:embed="rId2"/>
          <a:srcRect/>
          <a:stretch>
            <a:fillRect/>
          </a:stretch>
        </p:blipFill>
        <p:spPr bwMode="auto">
          <a:xfrm>
            <a:off x="2915816" y="3681893"/>
            <a:ext cx="3302023" cy="185738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685800" y="1341438"/>
            <a:ext cx="7772400" cy="2259012"/>
          </a:xfrm>
        </p:spPr>
        <p:txBody>
          <a:bodyPr/>
          <a:lstStyle/>
          <a:p>
            <a:pPr eaLnBrk="1" hangingPunct="1"/>
            <a:r>
              <a:rPr lang="fr-FR" altLang="fr-FR" sz="5400" smtClean="0"/>
              <a:t>III – Là où le code ne répond pas… le juge tranche-t-il ?</a:t>
            </a:r>
          </a:p>
        </p:txBody>
      </p:sp>
      <p:sp>
        <p:nvSpPr>
          <p:cNvPr id="117763" name="Rectangle 3"/>
          <p:cNvSpPr>
            <a:spLocks noGrp="1" noChangeArrowheads="1"/>
          </p:cNvSpPr>
          <p:nvPr>
            <p:ph type="subTitle" idx="1"/>
          </p:nvPr>
        </p:nvSpPr>
        <p:spPr/>
        <p:txBody>
          <a:bodyPr rtlCol="0">
            <a:normAutofit/>
          </a:bodyPr>
          <a:lstStyle/>
          <a:p>
            <a:pPr eaLnBrk="1" fontAlgn="auto" hangingPunct="1">
              <a:spcAft>
                <a:spcPts val="0"/>
              </a:spcAft>
              <a:defRPr/>
            </a:pPr>
            <a:endParaRPr lang="fr-FR" smtClean="0"/>
          </a:p>
        </p:txBody>
      </p:sp>
      <p:pic>
        <p:nvPicPr>
          <p:cNvPr id="45060" name="Picture 4"/>
          <p:cNvPicPr>
            <a:picLocks noChangeAspect="1" noChangeArrowheads="1"/>
          </p:cNvPicPr>
          <p:nvPr/>
        </p:nvPicPr>
        <p:blipFill>
          <a:blip r:embed="rId2"/>
          <a:srcRect/>
          <a:stretch>
            <a:fillRect/>
          </a:stretch>
        </p:blipFill>
        <p:spPr bwMode="auto">
          <a:xfrm>
            <a:off x="3500430" y="4286256"/>
            <a:ext cx="2181225" cy="174307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404813"/>
            <a:ext cx="6227763" cy="622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Titre 21"/>
          <p:cNvSpPr>
            <a:spLocks noGrp="1"/>
          </p:cNvSpPr>
          <p:nvPr>
            <p:ph type="ctrTitle"/>
          </p:nvPr>
        </p:nvSpPr>
        <p:spPr>
          <a:xfrm>
            <a:off x="785813" y="1928813"/>
            <a:ext cx="7772400" cy="773112"/>
          </a:xfrm>
        </p:spPr>
        <p:txBody>
          <a:bodyPr anchor="t"/>
          <a:lstStyle/>
          <a:p>
            <a:pPr eaLnBrk="1" hangingPunct="1"/>
            <a:r>
              <a:rPr lang="fr-FR" altLang="fr-FR" sz="2400" smtClean="0">
                <a:latin typeface="Arial" panose="020B0604020202020204" pitchFamily="34" charset="0"/>
                <a:cs typeface="Arial" panose="020B0604020202020204" pitchFamily="34" charset="0"/>
              </a:rPr>
              <a:t>7 - Je veux faire un achat en fonctionnement, je demande…</a:t>
            </a:r>
          </a:p>
        </p:txBody>
      </p:sp>
      <p:sp>
        <p:nvSpPr>
          <p:cNvPr id="23" name="Espace réservé du texte 22"/>
          <p:cNvSpPr>
            <a:spLocks noGrp="1"/>
          </p:cNvSpPr>
          <p:nvPr>
            <p:ph type="subTitle" idx="1"/>
          </p:nvPr>
        </p:nvSpPr>
        <p:spPr>
          <a:xfrm>
            <a:off x="571500" y="3214688"/>
            <a:ext cx="4040188" cy="639762"/>
          </a:xfrm>
          <a:ln w="28575">
            <a:solidFill>
              <a:schemeClr val="tx1"/>
            </a:solidFill>
            <a:miter lim="800000"/>
            <a:headEnd/>
            <a:tailEnd/>
          </a:ln>
        </p:spPr>
        <p:txBody>
          <a:bodyPr/>
          <a:lstStyle/>
          <a:p>
            <a:pPr marL="411163" indent="-342900" algn="l" eaLnBrk="1" hangingPunct="1">
              <a:buFont typeface="Wingdings" panose="05000000000000000000" pitchFamily="2" charset="2"/>
              <a:buNone/>
            </a:pPr>
            <a:r>
              <a:rPr lang="fr-FR" altLang="fr-FR" sz="2000" smtClean="0">
                <a:solidFill>
                  <a:schemeClr val="tx1"/>
                </a:solidFill>
                <a:latin typeface="Arial" panose="020B0604020202020204" pitchFamily="34" charset="0"/>
                <a:cs typeface="Arial" panose="020B0604020202020204" pitchFamily="34" charset="0"/>
              </a:rPr>
              <a:t>A - Au correspondant financier de mon service</a:t>
            </a:r>
          </a:p>
        </p:txBody>
      </p:sp>
      <p:sp>
        <p:nvSpPr>
          <p:cNvPr id="118788" name="Espace réservé du texte 24"/>
          <p:cNvSpPr>
            <a:spLocks noGrp="1"/>
          </p:cNvSpPr>
          <p:nvPr>
            <p:ph type="body" sz="half" idx="4294967295"/>
          </p:nvPr>
        </p:nvSpPr>
        <p:spPr>
          <a:xfrm>
            <a:off x="4614863" y="3214688"/>
            <a:ext cx="4279900" cy="633412"/>
          </a:xfrm>
          <a:ln w="28575">
            <a:solidFill>
              <a:schemeClr val="tx1"/>
            </a:solidFill>
            <a:miter lim="800000"/>
            <a:headEnd/>
            <a:tailEnd/>
          </a:ln>
        </p:spPr>
        <p:txBody>
          <a:bodyPr/>
          <a:lstStyle/>
          <a:p>
            <a:pPr marL="411163" eaLnBrk="1" hangingPunct="1">
              <a:buFont typeface="Wingdings" panose="05000000000000000000" pitchFamily="2" charset="2"/>
              <a:buNone/>
            </a:pPr>
            <a:r>
              <a:rPr lang="fr-FR" altLang="fr-FR" sz="2000" smtClean="0">
                <a:latin typeface="Arial" panose="020B0604020202020204" pitchFamily="34" charset="0"/>
                <a:cs typeface="Arial" panose="020B0604020202020204" pitchFamily="34" charset="0"/>
              </a:rPr>
              <a:t>B - A la mère Michel</a:t>
            </a:r>
          </a:p>
        </p:txBody>
      </p:sp>
      <p:sp>
        <p:nvSpPr>
          <p:cNvPr id="24" name="Espace réservé du contenu 23"/>
          <p:cNvSpPr>
            <a:spLocks noGrp="1"/>
          </p:cNvSpPr>
          <p:nvPr>
            <p:ph sz="quarter" idx="4294967295"/>
          </p:nvPr>
        </p:nvSpPr>
        <p:spPr>
          <a:xfrm>
            <a:off x="574675" y="3852863"/>
            <a:ext cx="4040188" cy="684212"/>
          </a:xfrm>
          <a:ln w="28575">
            <a:solidFill>
              <a:schemeClr val="tx1"/>
            </a:solidFill>
            <a:miter lim="800000"/>
            <a:headEnd/>
            <a:tailEnd/>
          </a:ln>
        </p:spPr>
        <p:txBody>
          <a:bodyPr/>
          <a:lstStyle/>
          <a:p>
            <a:pPr marL="411163" eaLnBrk="1" hangingPunct="1">
              <a:lnSpc>
                <a:spcPct val="90000"/>
              </a:lnSpc>
              <a:buFont typeface="Wingdings" panose="05000000000000000000" pitchFamily="2" charset="2"/>
              <a:buNone/>
            </a:pPr>
            <a:r>
              <a:rPr lang="fr-FR" altLang="fr-FR" sz="2000" smtClean="0">
                <a:latin typeface="Arial" panose="020B0604020202020204" pitchFamily="34" charset="0"/>
                <a:cs typeface="Arial" panose="020B0604020202020204" pitchFamily="34" charset="0"/>
              </a:rPr>
              <a:t>C - Je ne sais pas, j’appelle mon responsable</a:t>
            </a:r>
          </a:p>
        </p:txBody>
      </p:sp>
      <p:sp>
        <p:nvSpPr>
          <p:cNvPr id="118790" name="Espace réservé du contenu 25"/>
          <p:cNvSpPr>
            <a:spLocks noGrp="1"/>
          </p:cNvSpPr>
          <p:nvPr>
            <p:ph sz="quarter" idx="4294967295"/>
          </p:nvPr>
        </p:nvSpPr>
        <p:spPr>
          <a:xfrm>
            <a:off x="4614863" y="3871913"/>
            <a:ext cx="4279900" cy="676275"/>
          </a:xfrm>
          <a:ln w="28575">
            <a:solidFill>
              <a:schemeClr val="tx1"/>
            </a:solidFill>
            <a:miter lim="800000"/>
            <a:headEnd/>
            <a:tailEnd/>
          </a:ln>
        </p:spPr>
        <p:txBody>
          <a:bodyPr/>
          <a:lstStyle/>
          <a:p>
            <a:pPr marL="411163" eaLnBrk="1" hangingPunct="1">
              <a:buFont typeface="Wingdings" panose="05000000000000000000" pitchFamily="2" charset="2"/>
              <a:buNone/>
            </a:pPr>
            <a:r>
              <a:rPr lang="fr-FR" altLang="fr-FR" sz="2000" smtClean="0">
                <a:latin typeface="Arial" panose="020B0604020202020204" pitchFamily="34" charset="0"/>
                <a:cs typeface="Arial" panose="020B0604020202020204" pitchFamily="34" charset="0"/>
              </a:rPr>
              <a:t>D - Au public</a:t>
            </a:r>
          </a:p>
        </p:txBody>
      </p:sp>
      <p:pic>
        <p:nvPicPr>
          <p:cNvPr id="634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404813"/>
            <a:ext cx="1282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878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879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118788" grpId="0" build="p"/>
      <p:bldP spid="24" grpId="0" build="p"/>
      <p:bldP spid="118790" grpId="0" build="p"/>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Titre 21"/>
          <p:cNvSpPr>
            <a:spLocks noGrp="1"/>
          </p:cNvSpPr>
          <p:nvPr>
            <p:ph type="ctrTitle"/>
          </p:nvPr>
        </p:nvSpPr>
        <p:spPr>
          <a:xfrm>
            <a:off x="785813" y="1928813"/>
            <a:ext cx="7772400" cy="773112"/>
          </a:xfrm>
        </p:spPr>
        <p:txBody>
          <a:bodyPr anchor="t"/>
          <a:lstStyle/>
          <a:p>
            <a:pPr eaLnBrk="1" hangingPunct="1"/>
            <a:r>
              <a:rPr lang="fr-FR" altLang="fr-FR" sz="2400" smtClean="0">
                <a:latin typeface="Arial" panose="020B0604020202020204" pitchFamily="34" charset="0"/>
                <a:cs typeface="Arial" panose="020B0604020202020204" pitchFamily="34" charset="0"/>
              </a:rPr>
              <a:t>8 - Je veux faire un achat en investissement, je demande…</a:t>
            </a:r>
          </a:p>
        </p:txBody>
      </p:sp>
      <p:sp>
        <p:nvSpPr>
          <p:cNvPr id="119811" name="Espace réservé du texte 22"/>
          <p:cNvSpPr>
            <a:spLocks noGrp="1"/>
          </p:cNvSpPr>
          <p:nvPr>
            <p:ph type="subTitle" idx="1"/>
          </p:nvPr>
        </p:nvSpPr>
        <p:spPr>
          <a:xfrm>
            <a:off x="571500" y="3214688"/>
            <a:ext cx="4040188" cy="639762"/>
          </a:xfrm>
          <a:ln w="28575">
            <a:solidFill>
              <a:schemeClr val="tx1"/>
            </a:solidFill>
            <a:miter lim="800000"/>
            <a:headEnd/>
            <a:tailEnd/>
          </a:ln>
        </p:spPr>
        <p:txBody>
          <a:bodyPr/>
          <a:lstStyle/>
          <a:p>
            <a:pPr marL="411163" indent="-342900" algn="l" eaLnBrk="1" hangingPunct="1">
              <a:buFont typeface="Wingdings" panose="05000000000000000000" pitchFamily="2" charset="2"/>
              <a:buNone/>
            </a:pPr>
            <a:r>
              <a:rPr lang="fr-FR" altLang="fr-FR" sz="2000" smtClean="0">
                <a:solidFill>
                  <a:schemeClr val="tx1"/>
                </a:solidFill>
                <a:latin typeface="Arial" panose="020B0604020202020204" pitchFamily="34" charset="0"/>
                <a:cs typeface="Arial" panose="020B0604020202020204" pitchFamily="34" charset="0"/>
              </a:rPr>
              <a:t>A - Au correspondant financier de mon service</a:t>
            </a:r>
          </a:p>
        </p:txBody>
      </p:sp>
      <p:sp>
        <p:nvSpPr>
          <p:cNvPr id="119812" name="Espace réservé du texte 24"/>
          <p:cNvSpPr>
            <a:spLocks noGrp="1"/>
          </p:cNvSpPr>
          <p:nvPr>
            <p:ph type="body" sz="half" idx="4294967295"/>
          </p:nvPr>
        </p:nvSpPr>
        <p:spPr>
          <a:xfrm>
            <a:off x="4611688" y="3214688"/>
            <a:ext cx="4279900" cy="633412"/>
          </a:xfrm>
          <a:ln w="28575">
            <a:solidFill>
              <a:schemeClr val="tx1"/>
            </a:solidFill>
            <a:miter lim="800000"/>
            <a:headEnd/>
            <a:tailEnd/>
          </a:ln>
        </p:spPr>
        <p:txBody>
          <a:bodyPr/>
          <a:lstStyle/>
          <a:p>
            <a:pPr marL="411163" eaLnBrk="1" hangingPunct="1">
              <a:buFont typeface="Wingdings" panose="05000000000000000000" pitchFamily="2" charset="2"/>
              <a:buNone/>
            </a:pPr>
            <a:r>
              <a:rPr lang="fr-FR" altLang="fr-FR" sz="2000" smtClean="0">
                <a:latin typeface="Arial" panose="020B0604020202020204" pitchFamily="34" charset="0"/>
                <a:cs typeface="Arial" panose="020B0604020202020204" pitchFamily="34" charset="0"/>
              </a:rPr>
              <a:t>B – Une augmentation</a:t>
            </a:r>
          </a:p>
        </p:txBody>
      </p:sp>
      <p:sp>
        <p:nvSpPr>
          <p:cNvPr id="24" name="Espace réservé du contenu 23"/>
          <p:cNvSpPr>
            <a:spLocks noGrp="1"/>
          </p:cNvSpPr>
          <p:nvPr>
            <p:ph sz="quarter" idx="4294967295"/>
          </p:nvPr>
        </p:nvSpPr>
        <p:spPr>
          <a:xfrm>
            <a:off x="571500" y="3860800"/>
            <a:ext cx="4040188" cy="684213"/>
          </a:xfrm>
          <a:ln w="28575">
            <a:solidFill>
              <a:schemeClr val="tx1"/>
            </a:solidFill>
            <a:miter lim="800000"/>
            <a:headEnd/>
            <a:tailEnd/>
          </a:ln>
        </p:spPr>
        <p:txBody>
          <a:bodyPr/>
          <a:lstStyle/>
          <a:p>
            <a:pPr marL="411163" eaLnBrk="1" hangingPunct="1">
              <a:lnSpc>
                <a:spcPct val="90000"/>
              </a:lnSpc>
              <a:buFont typeface="Wingdings" panose="05000000000000000000" pitchFamily="2" charset="2"/>
              <a:buNone/>
            </a:pPr>
            <a:r>
              <a:rPr lang="fr-FR" altLang="fr-FR" sz="2000" smtClean="0">
                <a:latin typeface="Arial" panose="020B0604020202020204" pitchFamily="34" charset="0"/>
                <a:cs typeface="Arial" panose="020B0604020202020204" pitchFamily="34" charset="0"/>
              </a:rPr>
              <a:t>C - Je ne sais pas, j’appelle mon responsable</a:t>
            </a:r>
          </a:p>
        </p:txBody>
      </p:sp>
      <p:sp>
        <p:nvSpPr>
          <p:cNvPr id="119814" name="Espace réservé du contenu 25"/>
          <p:cNvSpPr>
            <a:spLocks noGrp="1"/>
          </p:cNvSpPr>
          <p:nvPr>
            <p:ph sz="quarter" idx="4294967295"/>
          </p:nvPr>
        </p:nvSpPr>
        <p:spPr>
          <a:xfrm>
            <a:off x="4614863" y="3875088"/>
            <a:ext cx="4279900" cy="676275"/>
          </a:xfrm>
          <a:ln w="28575">
            <a:solidFill>
              <a:schemeClr val="tx1"/>
            </a:solidFill>
            <a:miter lim="800000"/>
            <a:headEnd/>
            <a:tailEnd/>
          </a:ln>
        </p:spPr>
        <p:txBody>
          <a:bodyPr/>
          <a:lstStyle/>
          <a:p>
            <a:pPr marL="411163" eaLnBrk="1" hangingPunct="1">
              <a:buFont typeface="Wingdings" panose="05000000000000000000" pitchFamily="2" charset="2"/>
              <a:buNone/>
            </a:pPr>
            <a:r>
              <a:rPr lang="fr-FR" altLang="fr-FR" sz="2000" smtClean="0">
                <a:latin typeface="Arial" panose="020B0604020202020204" pitchFamily="34" charset="0"/>
                <a:cs typeface="Arial" panose="020B0604020202020204" pitchFamily="34" charset="0"/>
              </a:rPr>
              <a:t>D - A mon voisin</a:t>
            </a:r>
          </a:p>
        </p:txBody>
      </p:sp>
      <p:pic>
        <p:nvPicPr>
          <p:cNvPr id="645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404813"/>
            <a:ext cx="1282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81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98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p:bldP spid="119812" grpId="0" build="p"/>
      <p:bldP spid="24" grpId="0" build="p"/>
      <p:bldP spid="119814"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p:txBody>
          <a:bodyPr/>
          <a:lstStyle/>
          <a:p>
            <a:pPr eaLnBrk="1" hangingPunct="1"/>
            <a:r>
              <a:rPr lang="fr-FR" altLang="fr-FR" sz="4000" smtClean="0"/>
              <a:t>III – Là où le code ne répond pas…</a:t>
            </a:r>
          </a:p>
        </p:txBody>
      </p:sp>
      <p:sp>
        <p:nvSpPr>
          <p:cNvPr id="65539" name="Rectangle 3"/>
          <p:cNvSpPr>
            <a:spLocks noGrp="1" noChangeArrowheads="1"/>
          </p:cNvSpPr>
          <p:nvPr>
            <p:ph idx="1"/>
          </p:nvPr>
        </p:nvSpPr>
        <p:spPr/>
        <p:txBody>
          <a:bodyPr/>
          <a:lstStyle/>
          <a:p>
            <a:pPr eaLnBrk="1" hangingPunct="1"/>
            <a:endParaRPr lang="fr-FR" altLang="fr-FR" smtClean="0"/>
          </a:p>
          <a:p>
            <a:pPr eaLnBrk="1" hangingPunct="1"/>
            <a:endParaRPr lang="fr-FR" altLang="fr-FR" smtClean="0"/>
          </a:p>
          <a:p>
            <a:pPr eaLnBrk="1" hangingPunct="1"/>
            <a:r>
              <a:rPr lang="fr-FR" altLang="fr-FR" smtClean="0"/>
              <a:t>A – Du silence du code… à la doctrine</a:t>
            </a:r>
          </a:p>
          <a:p>
            <a:pPr eaLnBrk="1" hangingPunct="1"/>
            <a:endParaRPr lang="fr-FR" altLang="fr-FR" smtClean="0"/>
          </a:p>
          <a:p>
            <a:pPr eaLnBrk="1" hangingPunct="1"/>
            <a:r>
              <a:rPr lang="fr-FR" altLang="fr-FR" smtClean="0"/>
              <a:t>B – De la doctrine… au juge.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eaLnBrk="1" hangingPunct="1"/>
            <a:r>
              <a:rPr lang="fr-FR" altLang="fr-FR" smtClean="0"/>
              <a:t>Introduction</a:t>
            </a:r>
          </a:p>
        </p:txBody>
      </p:sp>
      <p:sp>
        <p:nvSpPr>
          <p:cNvPr id="10243" name="Rectangle 3"/>
          <p:cNvSpPr>
            <a:spLocks noGrp="1" noChangeArrowheads="1"/>
          </p:cNvSpPr>
          <p:nvPr>
            <p:ph idx="1"/>
          </p:nvPr>
        </p:nvSpPr>
        <p:spPr/>
        <p:txBody>
          <a:bodyPr/>
          <a:lstStyle/>
          <a:p>
            <a:pPr marL="3175" indent="-3175" eaLnBrk="1" hangingPunct="1">
              <a:buFont typeface="Wingdings" panose="05000000000000000000" pitchFamily="2" charset="2"/>
              <a:buNone/>
            </a:pPr>
            <a:r>
              <a:rPr lang="fr-FR" altLang="fr-FR" smtClean="0"/>
              <a:t>Définition des marchés publics :</a:t>
            </a:r>
          </a:p>
          <a:p>
            <a:pPr marL="3175" indent="-3175" eaLnBrk="1" hangingPunct="1">
              <a:buFont typeface="Wingdings" panose="05000000000000000000" pitchFamily="2" charset="2"/>
              <a:buNone/>
            </a:pPr>
            <a:endParaRPr lang="fr-FR" altLang="fr-FR" sz="2800" smtClean="0"/>
          </a:p>
          <a:p>
            <a:pPr marL="3175" indent="-3175" eaLnBrk="1" hangingPunct="1">
              <a:buFont typeface="Wingdings" panose="05000000000000000000" pitchFamily="2" charset="2"/>
              <a:buNone/>
            </a:pPr>
            <a:r>
              <a:rPr lang="fr-FR" altLang="fr-FR" sz="2800" smtClean="0"/>
              <a:t>« Les marchés publics sont les contrats conclus à titre onéreux entre les pouvoirs adjudicateurs (…) et des opérateurs économiques publics ou privés, pour répondre à leurs besoins en matière de travaux, de fournitures ou de services » </a:t>
            </a:r>
            <a:r>
              <a:rPr lang="fr-FR" altLang="fr-FR" sz="1600" i="1" smtClean="0"/>
              <a:t>(CMP article 1</a:t>
            </a:r>
            <a:r>
              <a:rPr lang="fr-FR" altLang="fr-FR" sz="1600" i="1" baseline="30000" smtClean="0"/>
              <a:t>er</a:t>
            </a:r>
            <a:r>
              <a:rPr lang="fr-FR" altLang="fr-FR" sz="1600" i="1" smtClean="0"/>
              <a: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rrowheads="1"/>
          </p:cNvSpPr>
          <p:nvPr>
            <p:ph type="title"/>
          </p:nvPr>
        </p:nvSpPr>
        <p:spPr/>
        <p:txBody>
          <a:bodyPr/>
          <a:lstStyle/>
          <a:p>
            <a:pPr eaLnBrk="1" hangingPunct="1"/>
            <a:r>
              <a:rPr lang="fr-FR" altLang="fr-FR" sz="4000" smtClean="0"/>
              <a:t>III – Là où le code ne répond pas…</a:t>
            </a:r>
          </a:p>
        </p:txBody>
      </p:sp>
      <p:sp>
        <p:nvSpPr>
          <p:cNvPr id="66563" name="Rectangle 3"/>
          <p:cNvSpPr>
            <a:spLocks noGrp="1" noChangeArrowheads="1"/>
          </p:cNvSpPr>
          <p:nvPr>
            <p:ph idx="1"/>
          </p:nvPr>
        </p:nvSpPr>
        <p:spPr>
          <a:xfrm>
            <a:off x="457200" y="1600200"/>
            <a:ext cx="8229600" cy="4852988"/>
          </a:xfrm>
        </p:spPr>
        <p:txBody>
          <a:bodyPr/>
          <a:lstStyle/>
          <a:p>
            <a:pPr eaLnBrk="1" hangingPunct="1"/>
            <a:r>
              <a:rPr lang="fr-FR" altLang="fr-FR" smtClean="0"/>
              <a:t>A – Du silence du code… à la doctrine</a:t>
            </a:r>
          </a:p>
          <a:p>
            <a:pPr eaLnBrk="1" hangingPunct="1"/>
            <a:endParaRPr lang="fr-FR" altLang="fr-FR" smtClean="0"/>
          </a:p>
          <a:p>
            <a:pPr lvl="1" eaLnBrk="1" hangingPunct="1"/>
            <a:r>
              <a:rPr lang="fr-FR" altLang="fr-FR" smtClean="0"/>
              <a:t>Durant l’analyse du besoin</a:t>
            </a:r>
          </a:p>
          <a:p>
            <a:pPr lvl="2" eaLnBrk="1" hangingPunct="1"/>
            <a:r>
              <a:rPr lang="fr-FR" altLang="fr-FR" smtClean="0"/>
              <a:t>Puis-je contacter des entreprises pour m’aider à définir mon besoin ?</a:t>
            </a:r>
          </a:p>
          <a:p>
            <a:pPr lvl="2" eaLnBrk="1" hangingPunct="1"/>
            <a:r>
              <a:rPr lang="fr-FR" altLang="fr-FR" smtClean="0"/>
              <a:t>Puis-je contacter des candidats potentiels ?</a:t>
            </a:r>
          </a:p>
          <a:p>
            <a:pPr lvl="2" eaLnBrk="1" hangingPunct="1"/>
            <a:r>
              <a:rPr lang="fr-FR" altLang="fr-FR" smtClean="0"/>
              <a:t>Besoin détaillé ou à </a:t>
            </a:r>
            <a:r>
              <a:rPr lang="fr-FR" altLang="fr-FR" i="1" smtClean="0"/>
              <a:t>minima</a:t>
            </a:r>
            <a:r>
              <a:rPr lang="fr-FR" altLang="fr-FR" smtClean="0"/>
              <a:t> ?</a:t>
            </a:r>
          </a:p>
          <a:p>
            <a:pPr lvl="2" eaLnBrk="1" hangingPunct="1"/>
            <a:r>
              <a:rPr lang="fr-FR" altLang="fr-FR" smtClean="0"/>
              <a:t>Quelle place au « luxe » ?</a:t>
            </a:r>
          </a:p>
          <a:p>
            <a:pPr lvl="2" eaLnBrk="1" hangingPunct="1"/>
            <a:r>
              <a:rPr lang="fr-FR" altLang="fr-FR" smtClean="0"/>
              <a:t>Quelle durée du marché ? Annuel ou pluriannuel ?</a:t>
            </a:r>
          </a:p>
        </p:txBody>
      </p:sp>
      <p:pic>
        <p:nvPicPr>
          <p:cNvPr id="47108" name="Picture 4"/>
          <p:cNvPicPr>
            <a:picLocks noChangeAspect="1" noChangeArrowheads="1"/>
          </p:cNvPicPr>
          <p:nvPr/>
        </p:nvPicPr>
        <p:blipFill>
          <a:blip r:embed="rId2"/>
          <a:srcRect/>
          <a:stretch>
            <a:fillRect/>
          </a:stretch>
        </p:blipFill>
        <p:spPr bwMode="auto">
          <a:xfrm>
            <a:off x="7643834" y="1857364"/>
            <a:ext cx="849314" cy="108712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p:txBody>
          <a:bodyPr/>
          <a:lstStyle/>
          <a:p>
            <a:pPr eaLnBrk="1" hangingPunct="1"/>
            <a:r>
              <a:rPr lang="fr-FR" altLang="fr-FR" sz="4000" smtClean="0"/>
              <a:t>III – Là où le code ne répond pas…</a:t>
            </a:r>
          </a:p>
        </p:txBody>
      </p:sp>
      <p:sp>
        <p:nvSpPr>
          <p:cNvPr id="67587" name="Rectangle 3"/>
          <p:cNvSpPr>
            <a:spLocks noGrp="1" noChangeArrowheads="1"/>
          </p:cNvSpPr>
          <p:nvPr>
            <p:ph idx="1"/>
          </p:nvPr>
        </p:nvSpPr>
        <p:spPr>
          <a:xfrm>
            <a:off x="457200" y="1600200"/>
            <a:ext cx="8229600" cy="4852988"/>
          </a:xfrm>
        </p:spPr>
        <p:txBody>
          <a:bodyPr/>
          <a:lstStyle/>
          <a:p>
            <a:pPr eaLnBrk="1" hangingPunct="1"/>
            <a:r>
              <a:rPr lang="fr-FR" altLang="fr-FR" smtClean="0"/>
              <a:t>A – Du silence du code… à la doctrine</a:t>
            </a:r>
          </a:p>
          <a:p>
            <a:pPr eaLnBrk="1" hangingPunct="1"/>
            <a:endParaRPr lang="fr-FR" altLang="fr-FR" smtClean="0"/>
          </a:p>
          <a:p>
            <a:pPr lvl="1" eaLnBrk="1" hangingPunct="1"/>
            <a:r>
              <a:rPr lang="fr-FR" altLang="fr-FR" smtClean="0"/>
              <a:t>Durant l’analyse du besoin</a:t>
            </a:r>
          </a:p>
          <a:p>
            <a:pPr lvl="2" eaLnBrk="1" hangingPunct="1"/>
            <a:r>
              <a:rPr lang="fr-FR" altLang="fr-FR" smtClean="0"/>
              <a:t>Auprès de qui je prends des renseignements ?</a:t>
            </a:r>
          </a:p>
          <a:p>
            <a:pPr lvl="2" eaLnBrk="1" hangingPunct="1"/>
            <a:r>
              <a:rPr lang="fr-FR" altLang="fr-FR" smtClean="0"/>
              <a:t>Je ne suis pas un spécialiste, comment faire ?</a:t>
            </a:r>
          </a:p>
          <a:p>
            <a:pPr lvl="2" eaLnBrk="1" hangingPunct="1"/>
            <a:r>
              <a:rPr lang="fr-FR" altLang="fr-FR" smtClean="0"/>
              <a:t>Ai-je des crédits ?</a:t>
            </a:r>
          </a:p>
          <a:p>
            <a:pPr lvl="2" eaLnBrk="1" hangingPunct="1"/>
            <a:r>
              <a:rPr lang="fr-FR" altLang="fr-FR" smtClean="0"/>
              <a:t>Avec ou sans </a:t>
            </a:r>
            <a:r>
              <a:rPr lang="fr-FR" altLang="fr-FR" i="1" smtClean="0"/>
              <a:t>bons de commande</a:t>
            </a:r>
            <a:r>
              <a:rPr lang="fr-FR" altLang="fr-FR" smtClean="0"/>
              <a:t> ?</a:t>
            </a:r>
          </a:p>
          <a:p>
            <a:pPr lvl="2" eaLnBrk="1" hangingPunct="1"/>
            <a:r>
              <a:rPr lang="fr-FR" altLang="fr-FR" smtClean="0"/>
              <a:t>Existe-t-il une dynamique concurrentielle ?</a:t>
            </a:r>
          </a:p>
        </p:txBody>
      </p:sp>
      <p:pic>
        <p:nvPicPr>
          <p:cNvPr id="6758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825" y="4868863"/>
            <a:ext cx="1685925"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rrowheads="1"/>
          </p:cNvSpPr>
          <p:nvPr>
            <p:ph type="title"/>
          </p:nvPr>
        </p:nvSpPr>
        <p:spPr/>
        <p:txBody>
          <a:bodyPr/>
          <a:lstStyle/>
          <a:p>
            <a:pPr eaLnBrk="1" hangingPunct="1"/>
            <a:r>
              <a:rPr lang="fr-FR" altLang="fr-FR" sz="4000" smtClean="0"/>
              <a:t>III – Là où le code ne répond pas…</a:t>
            </a:r>
          </a:p>
        </p:txBody>
      </p:sp>
      <p:sp>
        <p:nvSpPr>
          <p:cNvPr id="68611" name="Rectangle 3"/>
          <p:cNvSpPr>
            <a:spLocks noGrp="1" noChangeArrowheads="1"/>
          </p:cNvSpPr>
          <p:nvPr>
            <p:ph idx="1"/>
          </p:nvPr>
        </p:nvSpPr>
        <p:spPr>
          <a:xfrm>
            <a:off x="457200" y="1600200"/>
            <a:ext cx="8229600" cy="4852988"/>
          </a:xfrm>
        </p:spPr>
        <p:txBody>
          <a:bodyPr/>
          <a:lstStyle/>
          <a:p>
            <a:pPr eaLnBrk="1" hangingPunct="1"/>
            <a:r>
              <a:rPr lang="fr-FR" altLang="fr-FR" smtClean="0"/>
              <a:t>A – Du silence du code… à la doctrine</a:t>
            </a:r>
          </a:p>
          <a:p>
            <a:pPr eaLnBrk="1" hangingPunct="1"/>
            <a:endParaRPr lang="fr-FR" altLang="fr-FR" smtClean="0"/>
          </a:p>
          <a:p>
            <a:pPr lvl="1" eaLnBrk="1" hangingPunct="1"/>
            <a:r>
              <a:rPr lang="fr-FR" altLang="fr-FR" smtClean="0"/>
              <a:t>Durant l’analyse du besoin</a:t>
            </a:r>
          </a:p>
          <a:p>
            <a:pPr lvl="2" eaLnBrk="1" hangingPunct="1"/>
            <a:r>
              <a:rPr lang="fr-FR" altLang="fr-FR" smtClean="0"/>
              <a:t>Comment apprécier la notion d’opération ?</a:t>
            </a:r>
          </a:p>
          <a:p>
            <a:pPr lvl="3" eaLnBrk="1" hangingPunct="1"/>
            <a:r>
              <a:rPr lang="fr-FR" altLang="fr-FR" smtClean="0"/>
              <a:t>la notion verticale : tous travaux se rapportant à la construction d’un ouvrage neuf, c’est à dire la prise en compte de l’ensemble des corps de métiers dont l’intervention est nécessaire pour la réalisation de l’ouvrage ou toutes fournitures et prestations de service ayant une unité fonctionnelle</a:t>
            </a:r>
            <a:endParaRPr lang="fr-FR" altLang="fr-FR" sz="1600" i="1"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p:txBody>
          <a:bodyPr/>
          <a:lstStyle/>
          <a:p>
            <a:pPr eaLnBrk="1" hangingPunct="1"/>
            <a:r>
              <a:rPr lang="fr-FR" altLang="fr-FR" sz="4000" smtClean="0"/>
              <a:t>III – Là où le code ne répond pas…</a:t>
            </a:r>
          </a:p>
        </p:txBody>
      </p:sp>
      <p:sp>
        <p:nvSpPr>
          <p:cNvPr id="69635" name="Rectangle 3"/>
          <p:cNvSpPr>
            <a:spLocks noGrp="1" noChangeArrowheads="1"/>
          </p:cNvSpPr>
          <p:nvPr>
            <p:ph idx="1"/>
          </p:nvPr>
        </p:nvSpPr>
        <p:spPr>
          <a:xfrm>
            <a:off x="457200" y="1600200"/>
            <a:ext cx="8229600" cy="4852988"/>
          </a:xfrm>
        </p:spPr>
        <p:txBody>
          <a:bodyPr/>
          <a:lstStyle/>
          <a:p>
            <a:pPr eaLnBrk="1" hangingPunct="1"/>
            <a:r>
              <a:rPr lang="fr-FR" altLang="fr-FR" smtClean="0"/>
              <a:t>A – Du silence du code… à la doctrine</a:t>
            </a:r>
          </a:p>
          <a:p>
            <a:pPr eaLnBrk="1" hangingPunct="1"/>
            <a:endParaRPr lang="fr-FR" altLang="fr-FR" smtClean="0"/>
          </a:p>
          <a:p>
            <a:pPr lvl="1" eaLnBrk="1" hangingPunct="1"/>
            <a:r>
              <a:rPr lang="fr-FR" altLang="fr-FR" smtClean="0"/>
              <a:t>Durant l’analyse du besoin</a:t>
            </a:r>
          </a:p>
          <a:p>
            <a:pPr lvl="2" eaLnBrk="1" hangingPunct="1"/>
            <a:r>
              <a:rPr lang="fr-FR" altLang="fr-FR" smtClean="0"/>
              <a:t>Comment apprécier la notion d’opération ?</a:t>
            </a:r>
          </a:p>
          <a:p>
            <a:pPr lvl="3" eaLnBrk="1" hangingPunct="1"/>
            <a:r>
              <a:rPr lang="fr-FR" altLang="fr-FR" smtClean="0"/>
              <a:t>la notion horizontale : tous travaux intégrant les services et les fournitures  - dont réfection, réhabilitation et maintenance - se rapportant aux prestations de nature identique ou similaire dans le périmètre d’intervention de la collectivité</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rrowheads="1"/>
          </p:cNvSpPr>
          <p:nvPr>
            <p:ph type="title"/>
          </p:nvPr>
        </p:nvSpPr>
        <p:spPr/>
        <p:txBody>
          <a:bodyPr/>
          <a:lstStyle/>
          <a:p>
            <a:pPr eaLnBrk="1" hangingPunct="1"/>
            <a:r>
              <a:rPr lang="fr-FR" altLang="fr-FR" sz="4000" smtClean="0"/>
              <a:t>III – Là où le code ne répond pas…</a:t>
            </a:r>
          </a:p>
        </p:txBody>
      </p:sp>
      <p:sp>
        <p:nvSpPr>
          <p:cNvPr id="70659" name="Rectangle 3"/>
          <p:cNvSpPr>
            <a:spLocks noGrp="1" noChangeArrowheads="1"/>
          </p:cNvSpPr>
          <p:nvPr>
            <p:ph idx="1"/>
          </p:nvPr>
        </p:nvSpPr>
        <p:spPr>
          <a:xfrm>
            <a:off x="457200" y="1600200"/>
            <a:ext cx="8229600" cy="4852988"/>
          </a:xfrm>
        </p:spPr>
        <p:txBody>
          <a:bodyPr/>
          <a:lstStyle/>
          <a:p>
            <a:pPr eaLnBrk="1" hangingPunct="1"/>
            <a:r>
              <a:rPr lang="fr-FR" altLang="fr-FR" smtClean="0"/>
              <a:t>A – Du silence du code… à la doctrine</a:t>
            </a:r>
          </a:p>
          <a:p>
            <a:pPr algn="ctr" eaLnBrk="1" hangingPunct="1">
              <a:buFont typeface="Wingdings" panose="05000000000000000000" pitchFamily="2" charset="2"/>
              <a:buNone/>
            </a:pPr>
            <a:r>
              <a:rPr lang="fr-FR" altLang="fr-FR" sz="2800" smtClean="0"/>
              <a:t>Exemples des notions horizontales (fonctionnelles) et verticales (caractéristiques propres) </a:t>
            </a:r>
            <a:r>
              <a:rPr lang="fr-FR" altLang="fr-FR" sz="1600" i="1" smtClean="0"/>
              <a:t>(chiffres fictifs en HT)</a:t>
            </a:r>
          </a:p>
        </p:txBody>
      </p:sp>
      <p:graphicFrame>
        <p:nvGraphicFramePr>
          <p:cNvPr id="4" name="Tableau 3"/>
          <p:cNvGraphicFramePr>
            <a:graphicFrameLocks noGrp="1"/>
          </p:cNvGraphicFramePr>
          <p:nvPr/>
        </p:nvGraphicFramePr>
        <p:xfrm>
          <a:off x="357188" y="3571875"/>
          <a:ext cx="8643935" cy="2595565"/>
        </p:xfrm>
        <a:graphic>
          <a:graphicData uri="http://schemas.openxmlformats.org/drawingml/2006/table">
            <a:tbl>
              <a:tblPr firstRow="1" lastRow="1" lastCol="1" bandRow="1">
                <a:tableStyleId>{5C22544A-7EE6-4342-B048-85BDC9FD1C3A}</a:tableStyleId>
              </a:tblPr>
              <a:tblGrid>
                <a:gridCol w="1428749"/>
                <a:gridCol w="732236"/>
                <a:gridCol w="1115345"/>
                <a:gridCol w="1254765"/>
                <a:gridCol w="969591"/>
                <a:gridCol w="1000125"/>
                <a:gridCol w="1143000"/>
                <a:gridCol w="1000124"/>
              </a:tblGrid>
              <a:tr h="370795">
                <a:tc>
                  <a:txBody>
                    <a:bodyPr/>
                    <a:lstStyle/>
                    <a:p>
                      <a:r>
                        <a:rPr lang="fr-FR" sz="1000" dirty="0" smtClean="0"/>
                        <a:t>Fournitures &amp; Services</a:t>
                      </a:r>
                      <a:endParaRPr lang="fr-FR" sz="1000" dirty="0"/>
                    </a:p>
                  </a:txBody>
                  <a:tcPr marL="91439" marR="91439" marT="45714" marB="45714" anchor="ctr"/>
                </a:tc>
                <a:tc>
                  <a:txBody>
                    <a:bodyPr/>
                    <a:lstStyle/>
                    <a:p>
                      <a:pPr algn="ctr"/>
                      <a:r>
                        <a:rPr lang="fr-FR" sz="1000" dirty="0" smtClean="0"/>
                        <a:t>Patinoire</a:t>
                      </a:r>
                      <a:endParaRPr lang="fr-FR" sz="1000" dirty="0"/>
                    </a:p>
                  </a:txBody>
                  <a:tcPr marL="91439" marR="91439" marT="45714" marB="45714" anchor="ctr"/>
                </a:tc>
                <a:tc>
                  <a:txBody>
                    <a:bodyPr/>
                    <a:lstStyle/>
                    <a:p>
                      <a:pPr algn="ctr"/>
                      <a:r>
                        <a:rPr lang="fr-FR" sz="1000" dirty="0" smtClean="0"/>
                        <a:t>Marché de Noël</a:t>
                      </a:r>
                      <a:endParaRPr lang="fr-FR" sz="1000" dirty="0"/>
                    </a:p>
                  </a:txBody>
                  <a:tcPr marL="91439" marR="91439" marT="45714" marB="45714" anchor="ctr"/>
                </a:tc>
                <a:tc>
                  <a:txBody>
                    <a:bodyPr/>
                    <a:lstStyle/>
                    <a:p>
                      <a:pPr algn="ctr"/>
                      <a:r>
                        <a:rPr lang="fr-FR" sz="1000" dirty="0" smtClean="0"/>
                        <a:t>Marché aux fleurs</a:t>
                      </a:r>
                      <a:endParaRPr lang="fr-FR" sz="1000" dirty="0"/>
                    </a:p>
                  </a:txBody>
                  <a:tcPr marL="91439" marR="91439" marT="45714" marB="45714" anchor="ctr"/>
                </a:tc>
                <a:tc>
                  <a:txBody>
                    <a:bodyPr/>
                    <a:lstStyle/>
                    <a:p>
                      <a:pPr algn="ctr"/>
                      <a:r>
                        <a:rPr lang="fr-FR" sz="1000" dirty="0" err="1" smtClean="0"/>
                        <a:t>Muzik’elles</a:t>
                      </a:r>
                      <a:endParaRPr lang="fr-FR" sz="1000" dirty="0"/>
                    </a:p>
                  </a:txBody>
                  <a:tcPr marL="91439" marR="91439" marT="45714" marB="45714" anchor="ctr"/>
                </a:tc>
                <a:tc>
                  <a:txBody>
                    <a:bodyPr/>
                    <a:lstStyle/>
                    <a:p>
                      <a:pPr algn="ctr"/>
                      <a:r>
                        <a:rPr lang="fr-FR" sz="1000" dirty="0" smtClean="0"/>
                        <a:t>Plaisirs d’hiver</a:t>
                      </a:r>
                      <a:endParaRPr lang="fr-FR" sz="1000" dirty="0"/>
                    </a:p>
                  </a:txBody>
                  <a:tcPr marL="91439" marR="91439" marT="45714" marB="45714" anchor="ctr"/>
                </a:tc>
                <a:tc>
                  <a:txBody>
                    <a:bodyPr/>
                    <a:lstStyle/>
                    <a:p>
                      <a:pPr algn="ctr"/>
                      <a:r>
                        <a:rPr lang="fr-FR" sz="1000" dirty="0" smtClean="0"/>
                        <a:t>Foire d’automne</a:t>
                      </a:r>
                      <a:endParaRPr lang="fr-FR" sz="1000" dirty="0"/>
                    </a:p>
                  </a:txBody>
                  <a:tcPr marL="91439" marR="91439" marT="45714" marB="45714" anchor="ctr"/>
                </a:tc>
                <a:tc>
                  <a:txBody>
                    <a:bodyPr/>
                    <a:lstStyle/>
                    <a:p>
                      <a:pPr algn="ctr"/>
                      <a:r>
                        <a:rPr lang="fr-FR" sz="1000" dirty="0" smtClean="0"/>
                        <a:t>TOTAL</a:t>
                      </a:r>
                      <a:endParaRPr lang="fr-FR" sz="1000" dirty="0"/>
                    </a:p>
                  </a:txBody>
                  <a:tcPr marL="91439" marR="91439" marT="45714" marB="45714" anchor="ctr"/>
                </a:tc>
              </a:tr>
              <a:tr h="370795">
                <a:tc>
                  <a:txBody>
                    <a:bodyPr/>
                    <a:lstStyle/>
                    <a:p>
                      <a:pPr algn="l"/>
                      <a:r>
                        <a:rPr lang="fr-FR" sz="1000" dirty="0" smtClean="0"/>
                        <a:t>Services de sécurité</a:t>
                      </a:r>
                      <a:endParaRPr lang="fr-FR" sz="1000" dirty="0"/>
                    </a:p>
                  </a:txBody>
                  <a:tcPr marL="91439" marR="91439" marT="45714" marB="45714" anchor="ctr"/>
                </a:tc>
                <a:tc>
                  <a:txBody>
                    <a:bodyPr/>
                    <a:lstStyle/>
                    <a:p>
                      <a:pPr algn="ctr"/>
                      <a:r>
                        <a:rPr lang="fr-FR" sz="1000" dirty="0" smtClean="0"/>
                        <a:t>10.000</a:t>
                      </a:r>
                      <a:endParaRPr lang="fr-FR" sz="1000" dirty="0"/>
                    </a:p>
                  </a:txBody>
                  <a:tcPr marL="91439" marR="91439" marT="45714" marB="45714" anchor="ctr"/>
                </a:tc>
                <a:tc>
                  <a:txBody>
                    <a:bodyPr/>
                    <a:lstStyle/>
                    <a:p>
                      <a:pPr algn="ctr"/>
                      <a:r>
                        <a:rPr lang="fr-FR" sz="1000" dirty="0" smtClean="0"/>
                        <a:t>10.000</a:t>
                      </a:r>
                      <a:endParaRPr lang="fr-FR" sz="1000" dirty="0"/>
                    </a:p>
                  </a:txBody>
                  <a:tcPr marL="91439" marR="91439" marT="45714" marB="45714" anchor="ctr"/>
                </a:tc>
                <a:tc>
                  <a:txBody>
                    <a:bodyPr/>
                    <a:lstStyle/>
                    <a:p>
                      <a:pPr algn="ctr"/>
                      <a:r>
                        <a:rPr lang="fr-FR" sz="1000" dirty="0" smtClean="0"/>
                        <a:t>10.000</a:t>
                      </a:r>
                      <a:endParaRPr lang="fr-FR" sz="1000" dirty="0"/>
                    </a:p>
                  </a:txBody>
                  <a:tcPr marL="91439" marR="91439" marT="45714" marB="45714" anchor="ctr"/>
                </a:tc>
                <a:tc>
                  <a:txBody>
                    <a:bodyPr/>
                    <a:lstStyle/>
                    <a:p>
                      <a:pPr algn="ctr"/>
                      <a:r>
                        <a:rPr lang="fr-FR" sz="1000" dirty="0" smtClean="0"/>
                        <a:t>50.000</a:t>
                      </a:r>
                      <a:endParaRPr lang="fr-FR" sz="1000" dirty="0"/>
                    </a:p>
                  </a:txBody>
                  <a:tcPr marL="91439" marR="91439" marT="45714" marB="45714" anchor="ctr"/>
                </a:tc>
                <a:tc>
                  <a:txBody>
                    <a:bodyPr/>
                    <a:lstStyle/>
                    <a:p>
                      <a:pPr algn="ctr"/>
                      <a:r>
                        <a:rPr lang="fr-FR" sz="1000" dirty="0" smtClean="0"/>
                        <a:t>15.000</a:t>
                      </a:r>
                      <a:endParaRPr lang="fr-FR" sz="1000" dirty="0"/>
                    </a:p>
                  </a:txBody>
                  <a:tcPr marL="91439" marR="91439" marT="45714" marB="45714" anchor="ctr"/>
                </a:tc>
                <a:tc>
                  <a:txBody>
                    <a:bodyPr/>
                    <a:lstStyle/>
                    <a:p>
                      <a:pPr algn="ctr"/>
                      <a:r>
                        <a:rPr lang="fr-FR" sz="1000" dirty="0" smtClean="0"/>
                        <a:t>25.000</a:t>
                      </a:r>
                      <a:endParaRPr lang="fr-FR" sz="1000" dirty="0"/>
                    </a:p>
                  </a:txBody>
                  <a:tcPr marL="91439" marR="91439" marT="45714" marB="45714" anchor="ctr"/>
                </a:tc>
                <a:tc>
                  <a:txBody>
                    <a:bodyPr/>
                    <a:lstStyle/>
                    <a:p>
                      <a:pPr algn="ctr"/>
                      <a:r>
                        <a:rPr lang="fr-FR" sz="1000" dirty="0" smtClean="0"/>
                        <a:t>140.000</a:t>
                      </a:r>
                      <a:endParaRPr lang="fr-FR" sz="1000" dirty="0"/>
                    </a:p>
                  </a:txBody>
                  <a:tcPr marL="91439" marR="91439" marT="45714" marB="45714" anchor="ctr"/>
                </a:tc>
              </a:tr>
              <a:tr h="370795">
                <a:tc>
                  <a:txBody>
                    <a:bodyPr/>
                    <a:lstStyle/>
                    <a:p>
                      <a:pPr algn="l"/>
                      <a:r>
                        <a:rPr lang="fr-FR" sz="1000" dirty="0" smtClean="0"/>
                        <a:t>Location de barrières</a:t>
                      </a:r>
                      <a:endParaRPr lang="fr-FR" sz="1000" dirty="0"/>
                    </a:p>
                  </a:txBody>
                  <a:tcPr marL="91439" marR="91439" marT="45714" marB="45714" anchor="ctr"/>
                </a:tc>
                <a:tc>
                  <a:txBody>
                    <a:bodyPr/>
                    <a:lstStyle/>
                    <a:p>
                      <a:pPr algn="ctr"/>
                      <a:r>
                        <a:rPr lang="fr-FR" sz="1000" dirty="0" smtClean="0"/>
                        <a:t>1.000</a:t>
                      </a:r>
                      <a:endParaRPr lang="fr-FR" sz="1000" dirty="0"/>
                    </a:p>
                  </a:txBody>
                  <a:tcPr marL="91439" marR="91439" marT="45714" marB="45714" anchor="ctr"/>
                </a:tc>
                <a:tc>
                  <a:txBody>
                    <a:bodyPr/>
                    <a:lstStyle/>
                    <a:p>
                      <a:pPr algn="ctr"/>
                      <a:r>
                        <a:rPr lang="fr-FR" sz="1000" dirty="0" smtClean="0"/>
                        <a:t>2.500</a:t>
                      </a:r>
                      <a:endParaRPr lang="fr-FR" sz="1000" dirty="0"/>
                    </a:p>
                  </a:txBody>
                  <a:tcPr marL="91439" marR="91439" marT="45714" marB="45714" anchor="ctr"/>
                </a:tc>
                <a:tc>
                  <a:txBody>
                    <a:bodyPr/>
                    <a:lstStyle/>
                    <a:p>
                      <a:pPr algn="ctr"/>
                      <a:r>
                        <a:rPr lang="fr-FR" sz="1000" dirty="0" smtClean="0"/>
                        <a:t>3.000</a:t>
                      </a:r>
                      <a:endParaRPr lang="fr-FR" sz="1000" dirty="0"/>
                    </a:p>
                  </a:txBody>
                  <a:tcPr marL="91439" marR="91439" marT="45714" marB="45714" anchor="ctr"/>
                </a:tc>
                <a:tc>
                  <a:txBody>
                    <a:bodyPr/>
                    <a:lstStyle/>
                    <a:p>
                      <a:pPr algn="ctr"/>
                      <a:r>
                        <a:rPr lang="fr-FR" sz="1000" dirty="0" smtClean="0"/>
                        <a:t>25.000</a:t>
                      </a:r>
                      <a:endParaRPr lang="fr-FR" sz="1000" dirty="0"/>
                    </a:p>
                  </a:txBody>
                  <a:tcPr marL="91439" marR="91439" marT="45714" marB="45714" anchor="ctr"/>
                </a:tc>
                <a:tc>
                  <a:txBody>
                    <a:bodyPr/>
                    <a:lstStyle/>
                    <a:p>
                      <a:pPr algn="ctr"/>
                      <a:r>
                        <a:rPr lang="fr-FR" sz="1000" dirty="0" smtClean="0"/>
                        <a:t>1.500</a:t>
                      </a:r>
                      <a:endParaRPr lang="fr-FR" sz="1000" dirty="0"/>
                    </a:p>
                  </a:txBody>
                  <a:tcPr marL="91439" marR="91439" marT="45714" marB="45714" anchor="ctr"/>
                </a:tc>
                <a:tc>
                  <a:txBody>
                    <a:bodyPr/>
                    <a:lstStyle/>
                    <a:p>
                      <a:pPr algn="ctr"/>
                      <a:r>
                        <a:rPr lang="fr-FR" sz="1000" dirty="0" smtClean="0"/>
                        <a:t>5.000</a:t>
                      </a:r>
                      <a:endParaRPr lang="fr-FR" sz="1000" dirty="0"/>
                    </a:p>
                  </a:txBody>
                  <a:tcPr marL="91439" marR="91439" marT="45714" marB="45714" anchor="ctr"/>
                </a:tc>
                <a:tc>
                  <a:txBody>
                    <a:bodyPr/>
                    <a:lstStyle/>
                    <a:p>
                      <a:pPr algn="ctr"/>
                      <a:r>
                        <a:rPr lang="fr-FR" sz="1000" dirty="0" smtClean="0"/>
                        <a:t>38.000</a:t>
                      </a:r>
                      <a:endParaRPr lang="fr-FR" sz="1000" dirty="0"/>
                    </a:p>
                  </a:txBody>
                  <a:tcPr marL="91439" marR="91439" marT="45714" marB="45714" anchor="ctr"/>
                </a:tc>
              </a:tr>
              <a:tr h="370795">
                <a:tc>
                  <a:txBody>
                    <a:bodyPr/>
                    <a:lstStyle/>
                    <a:p>
                      <a:pPr algn="l"/>
                      <a:r>
                        <a:rPr lang="fr-FR" sz="1000" dirty="0" smtClean="0"/>
                        <a:t>Location d’engins</a:t>
                      </a:r>
                      <a:endParaRPr lang="fr-FR" sz="1000" dirty="0"/>
                    </a:p>
                  </a:txBody>
                  <a:tcPr marL="91439" marR="91439" marT="45714" marB="45714" anchor="ctr"/>
                </a:tc>
                <a:tc>
                  <a:txBody>
                    <a:bodyPr/>
                    <a:lstStyle/>
                    <a:p>
                      <a:pPr algn="ctr"/>
                      <a:r>
                        <a:rPr lang="fr-FR" sz="1000" dirty="0" smtClean="0"/>
                        <a:t>1.000</a:t>
                      </a:r>
                      <a:endParaRPr lang="fr-FR" sz="1000" dirty="0"/>
                    </a:p>
                  </a:txBody>
                  <a:tcPr marL="91439" marR="91439" marT="45714" marB="45714" anchor="ctr"/>
                </a:tc>
                <a:tc>
                  <a:txBody>
                    <a:bodyPr/>
                    <a:lstStyle/>
                    <a:p>
                      <a:pPr algn="ctr"/>
                      <a:r>
                        <a:rPr lang="fr-FR" sz="1000" dirty="0" smtClean="0"/>
                        <a:t>5.000</a:t>
                      </a:r>
                      <a:endParaRPr lang="fr-FR" sz="1000" dirty="0"/>
                    </a:p>
                  </a:txBody>
                  <a:tcPr marL="91439" marR="91439" marT="45714" marB="45714" anchor="ctr"/>
                </a:tc>
                <a:tc>
                  <a:txBody>
                    <a:bodyPr/>
                    <a:lstStyle/>
                    <a:p>
                      <a:pPr algn="ctr"/>
                      <a:r>
                        <a:rPr lang="fr-FR" sz="1000" dirty="0" smtClean="0"/>
                        <a:t>2.000</a:t>
                      </a:r>
                      <a:endParaRPr lang="fr-FR" sz="1000" dirty="0"/>
                    </a:p>
                  </a:txBody>
                  <a:tcPr marL="91439" marR="91439" marT="45714" marB="45714" anchor="ctr"/>
                </a:tc>
                <a:tc>
                  <a:txBody>
                    <a:bodyPr/>
                    <a:lstStyle/>
                    <a:p>
                      <a:pPr algn="ctr"/>
                      <a:r>
                        <a:rPr lang="fr-FR" sz="1000" dirty="0" smtClean="0"/>
                        <a:t>15.000</a:t>
                      </a:r>
                      <a:endParaRPr lang="fr-FR" sz="1000" dirty="0"/>
                    </a:p>
                  </a:txBody>
                  <a:tcPr marL="91439" marR="91439" marT="45714" marB="45714" anchor="ctr"/>
                </a:tc>
                <a:tc>
                  <a:txBody>
                    <a:bodyPr/>
                    <a:lstStyle/>
                    <a:p>
                      <a:pPr algn="ctr"/>
                      <a:r>
                        <a:rPr lang="fr-FR" sz="1000" dirty="0" smtClean="0"/>
                        <a:t>1.000</a:t>
                      </a:r>
                      <a:endParaRPr lang="fr-FR" sz="1000" dirty="0"/>
                    </a:p>
                  </a:txBody>
                  <a:tcPr marL="91439" marR="91439" marT="45714" marB="45714" anchor="ctr"/>
                </a:tc>
                <a:tc>
                  <a:txBody>
                    <a:bodyPr/>
                    <a:lstStyle/>
                    <a:p>
                      <a:pPr algn="ctr"/>
                      <a:r>
                        <a:rPr lang="fr-FR" sz="1000" dirty="0" smtClean="0"/>
                        <a:t>5.000</a:t>
                      </a:r>
                      <a:endParaRPr lang="fr-FR" sz="1000" dirty="0"/>
                    </a:p>
                  </a:txBody>
                  <a:tcPr marL="91439" marR="91439" marT="45714" marB="45714" anchor="ctr"/>
                </a:tc>
                <a:tc>
                  <a:txBody>
                    <a:bodyPr/>
                    <a:lstStyle/>
                    <a:p>
                      <a:pPr algn="ctr"/>
                      <a:r>
                        <a:rPr lang="fr-FR" sz="1000" dirty="0" smtClean="0"/>
                        <a:t>29.000</a:t>
                      </a:r>
                      <a:endParaRPr lang="fr-FR" sz="1000" dirty="0"/>
                    </a:p>
                  </a:txBody>
                  <a:tcPr marL="91439" marR="91439" marT="45714" marB="45714" anchor="ctr"/>
                </a:tc>
              </a:tr>
              <a:tr h="370795">
                <a:tc>
                  <a:txBody>
                    <a:bodyPr/>
                    <a:lstStyle/>
                    <a:p>
                      <a:pPr algn="l"/>
                      <a:r>
                        <a:rPr lang="fr-FR" sz="1000" dirty="0" smtClean="0"/>
                        <a:t>Location de sanitaires</a:t>
                      </a:r>
                      <a:endParaRPr lang="fr-FR" sz="1000" dirty="0"/>
                    </a:p>
                  </a:txBody>
                  <a:tcPr marL="91439" marR="91439" marT="45714" marB="45714" anchor="ctr"/>
                </a:tc>
                <a:tc>
                  <a:txBody>
                    <a:bodyPr/>
                    <a:lstStyle/>
                    <a:p>
                      <a:pPr algn="ctr"/>
                      <a:r>
                        <a:rPr lang="fr-FR" sz="1000" dirty="0" smtClean="0"/>
                        <a:t>4.000</a:t>
                      </a:r>
                      <a:endParaRPr lang="fr-FR" sz="1000" dirty="0"/>
                    </a:p>
                  </a:txBody>
                  <a:tcPr marL="91439" marR="91439" marT="45714" marB="45714" anchor="ctr"/>
                </a:tc>
                <a:tc>
                  <a:txBody>
                    <a:bodyPr/>
                    <a:lstStyle/>
                    <a:p>
                      <a:pPr algn="ctr"/>
                      <a:r>
                        <a:rPr lang="fr-FR" sz="1000" dirty="0" smtClean="0"/>
                        <a:t>2.000</a:t>
                      </a:r>
                      <a:endParaRPr lang="fr-FR" sz="1000" dirty="0"/>
                    </a:p>
                  </a:txBody>
                  <a:tcPr marL="91439" marR="91439" marT="45714" marB="45714" anchor="ctr"/>
                </a:tc>
                <a:tc>
                  <a:txBody>
                    <a:bodyPr/>
                    <a:lstStyle/>
                    <a:p>
                      <a:pPr algn="ctr"/>
                      <a:r>
                        <a:rPr lang="fr-FR" sz="1000" dirty="0" smtClean="0"/>
                        <a:t>2.000</a:t>
                      </a:r>
                      <a:endParaRPr lang="fr-FR" sz="1000" dirty="0"/>
                    </a:p>
                  </a:txBody>
                  <a:tcPr marL="91439" marR="91439" marT="45714" marB="45714" anchor="ctr"/>
                </a:tc>
                <a:tc>
                  <a:txBody>
                    <a:bodyPr/>
                    <a:lstStyle/>
                    <a:p>
                      <a:pPr algn="ctr"/>
                      <a:r>
                        <a:rPr lang="fr-FR" sz="1000" dirty="0" smtClean="0"/>
                        <a:t>20.000</a:t>
                      </a:r>
                      <a:endParaRPr lang="fr-FR" sz="1000" dirty="0"/>
                    </a:p>
                  </a:txBody>
                  <a:tcPr marL="91439" marR="91439" marT="45714" marB="45714" anchor="ctr"/>
                </a:tc>
                <a:tc>
                  <a:txBody>
                    <a:bodyPr/>
                    <a:lstStyle/>
                    <a:p>
                      <a:pPr algn="ctr"/>
                      <a:r>
                        <a:rPr lang="fr-FR" sz="1000" dirty="0" smtClean="0"/>
                        <a:t>4.000</a:t>
                      </a:r>
                      <a:endParaRPr lang="fr-FR" sz="1000" dirty="0"/>
                    </a:p>
                  </a:txBody>
                  <a:tcPr marL="91439" marR="91439" marT="45714" marB="45714" anchor="ctr"/>
                </a:tc>
                <a:tc>
                  <a:txBody>
                    <a:bodyPr/>
                    <a:lstStyle/>
                    <a:p>
                      <a:pPr algn="ctr"/>
                      <a:r>
                        <a:rPr lang="fr-FR" sz="1000" dirty="0" smtClean="0"/>
                        <a:t>20.000</a:t>
                      </a:r>
                      <a:endParaRPr lang="fr-FR" sz="1000" dirty="0"/>
                    </a:p>
                  </a:txBody>
                  <a:tcPr marL="91439" marR="91439" marT="45714" marB="45714" anchor="ctr"/>
                </a:tc>
                <a:tc>
                  <a:txBody>
                    <a:bodyPr/>
                    <a:lstStyle/>
                    <a:p>
                      <a:pPr algn="ctr"/>
                      <a:r>
                        <a:rPr lang="fr-FR" sz="1000" dirty="0" smtClean="0"/>
                        <a:t>52.000</a:t>
                      </a:r>
                      <a:endParaRPr lang="fr-FR" sz="1000" dirty="0"/>
                    </a:p>
                  </a:txBody>
                  <a:tcPr marL="91439" marR="91439" marT="45714" marB="45714" anchor="ctr"/>
                </a:tc>
              </a:tr>
              <a:tr h="370795">
                <a:tc>
                  <a:txBody>
                    <a:bodyPr/>
                    <a:lstStyle/>
                    <a:p>
                      <a:pPr algn="l"/>
                      <a:r>
                        <a:rPr lang="fr-FR" sz="1000" dirty="0" smtClean="0"/>
                        <a:t>Location de chapiteaux</a:t>
                      </a:r>
                      <a:endParaRPr lang="fr-FR" sz="1000" dirty="0"/>
                    </a:p>
                  </a:txBody>
                  <a:tcPr marL="91439" marR="91439" marT="45714" marB="45714" anchor="ctr"/>
                </a:tc>
                <a:tc>
                  <a:txBody>
                    <a:bodyPr/>
                    <a:lstStyle/>
                    <a:p>
                      <a:pPr algn="ctr"/>
                      <a:r>
                        <a:rPr lang="fr-FR" sz="1000" dirty="0" smtClean="0"/>
                        <a:t>1.500</a:t>
                      </a:r>
                      <a:endParaRPr lang="fr-FR" sz="1000" dirty="0"/>
                    </a:p>
                  </a:txBody>
                  <a:tcPr marL="91439" marR="91439" marT="45714" marB="45714" anchor="ctr"/>
                </a:tc>
                <a:tc>
                  <a:txBody>
                    <a:bodyPr/>
                    <a:lstStyle/>
                    <a:p>
                      <a:pPr algn="ctr"/>
                      <a:r>
                        <a:rPr lang="fr-FR" sz="1000" dirty="0" smtClean="0"/>
                        <a:t>10.000</a:t>
                      </a:r>
                      <a:endParaRPr lang="fr-FR" sz="1000" dirty="0"/>
                    </a:p>
                  </a:txBody>
                  <a:tcPr marL="91439" marR="91439" marT="45714" marB="45714" anchor="ctr"/>
                </a:tc>
                <a:tc>
                  <a:txBody>
                    <a:bodyPr/>
                    <a:lstStyle/>
                    <a:p>
                      <a:pPr algn="ctr"/>
                      <a:r>
                        <a:rPr lang="fr-FR" sz="1000" dirty="0" smtClean="0"/>
                        <a:t>10.000</a:t>
                      </a:r>
                      <a:endParaRPr lang="fr-FR" sz="1000" dirty="0"/>
                    </a:p>
                  </a:txBody>
                  <a:tcPr marL="91439" marR="91439" marT="45714" marB="45714" anchor="ctr"/>
                </a:tc>
                <a:tc>
                  <a:txBody>
                    <a:bodyPr/>
                    <a:lstStyle/>
                    <a:p>
                      <a:pPr algn="ctr"/>
                      <a:r>
                        <a:rPr lang="fr-FR" sz="1000" dirty="0" smtClean="0"/>
                        <a:t>135.000</a:t>
                      </a:r>
                      <a:endParaRPr lang="fr-FR" sz="1000" dirty="0"/>
                    </a:p>
                  </a:txBody>
                  <a:tcPr marL="91439" marR="91439" marT="45714" marB="45714" anchor="ctr"/>
                </a:tc>
                <a:tc>
                  <a:txBody>
                    <a:bodyPr/>
                    <a:lstStyle/>
                    <a:p>
                      <a:pPr algn="ctr"/>
                      <a:r>
                        <a:rPr lang="fr-FR" sz="1000" dirty="0" smtClean="0"/>
                        <a:t>15.000</a:t>
                      </a:r>
                      <a:endParaRPr lang="fr-FR" sz="1000" dirty="0"/>
                    </a:p>
                  </a:txBody>
                  <a:tcPr marL="91439" marR="91439" marT="45714" marB="45714" anchor="ctr"/>
                </a:tc>
                <a:tc>
                  <a:txBody>
                    <a:bodyPr/>
                    <a:lstStyle/>
                    <a:p>
                      <a:pPr algn="ctr"/>
                      <a:r>
                        <a:rPr lang="fr-FR" sz="1000" dirty="0" smtClean="0"/>
                        <a:t>160.000</a:t>
                      </a:r>
                      <a:endParaRPr lang="fr-FR" sz="1000" dirty="0"/>
                    </a:p>
                  </a:txBody>
                  <a:tcPr marL="91439" marR="91439" marT="45714" marB="45714" anchor="ctr"/>
                </a:tc>
                <a:tc>
                  <a:txBody>
                    <a:bodyPr/>
                    <a:lstStyle/>
                    <a:p>
                      <a:pPr algn="ctr"/>
                      <a:r>
                        <a:rPr lang="fr-FR" sz="1000" dirty="0" smtClean="0"/>
                        <a:t>331.500</a:t>
                      </a:r>
                      <a:endParaRPr lang="fr-FR" sz="1000" dirty="0"/>
                    </a:p>
                  </a:txBody>
                  <a:tcPr marL="91439" marR="91439" marT="45714" marB="45714" anchor="ctr"/>
                </a:tc>
              </a:tr>
              <a:tr h="370795">
                <a:tc>
                  <a:txBody>
                    <a:bodyPr/>
                    <a:lstStyle/>
                    <a:p>
                      <a:pPr algn="l"/>
                      <a:r>
                        <a:rPr lang="fr-FR" sz="1000" dirty="0" smtClean="0"/>
                        <a:t>TOTAL</a:t>
                      </a:r>
                      <a:endParaRPr lang="fr-FR" sz="1000" dirty="0"/>
                    </a:p>
                  </a:txBody>
                  <a:tcPr marL="91439" marR="91439" marT="45714" marB="45714" anchor="ctr"/>
                </a:tc>
                <a:tc>
                  <a:txBody>
                    <a:bodyPr/>
                    <a:lstStyle/>
                    <a:p>
                      <a:pPr algn="ctr"/>
                      <a:r>
                        <a:rPr lang="fr-FR" sz="1000" dirty="0" smtClean="0"/>
                        <a:t>17.500</a:t>
                      </a:r>
                      <a:endParaRPr lang="fr-FR" sz="1000" dirty="0"/>
                    </a:p>
                  </a:txBody>
                  <a:tcPr marL="91439" marR="91439" marT="45714" marB="45714" anchor="ctr"/>
                </a:tc>
                <a:tc>
                  <a:txBody>
                    <a:bodyPr/>
                    <a:lstStyle/>
                    <a:p>
                      <a:pPr algn="ctr"/>
                      <a:r>
                        <a:rPr lang="fr-FR" sz="1000" dirty="0" smtClean="0"/>
                        <a:t>29.500</a:t>
                      </a:r>
                      <a:endParaRPr lang="fr-FR" sz="1000" dirty="0"/>
                    </a:p>
                  </a:txBody>
                  <a:tcPr marL="91439" marR="91439" marT="45714" marB="45714" anchor="ctr"/>
                </a:tc>
                <a:tc>
                  <a:txBody>
                    <a:bodyPr/>
                    <a:lstStyle/>
                    <a:p>
                      <a:pPr algn="ctr"/>
                      <a:r>
                        <a:rPr lang="fr-FR" sz="1000" dirty="0" smtClean="0"/>
                        <a:t>27.000</a:t>
                      </a:r>
                      <a:endParaRPr lang="fr-FR" sz="1000" dirty="0"/>
                    </a:p>
                  </a:txBody>
                  <a:tcPr marL="91439" marR="91439" marT="45714" marB="45714" anchor="ctr"/>
                </a:tc>
                <a:tc>
                  <a:txBody>
                    <a:bodyPr/>
                    <a:lstStyle/>
                    <a:p>
                      <a:pPr algn="ctr"/>
                      <a:r>
                        <a:rPr lang="fr-FR" sz="1000" dirty="0" smtClean="0"/>
                        <a:t>245.000</a:t>
                      </a:r>
                      <a:endParaRPr lang="fr-FR" sz="1000" dirty="0"/>
                    </a:p>
                  </a:txBody>
                  <a:tcPr marL="91439" marR="91439" marT="45714" marB="45714" anchor="ctr"/>
                </a:tc>
                <a:tc>
                  <a:txBody>
                    <a:bodyPr/>
                    <a:lstStyle/>
                    <a:p>
                      <a:pPr algn="ctr"/>
                      <a:r>
                        <a:rPr lang="fr-FR" sz="1000" dirty="0" smtClean="0"/>
                        <a:t>36.500</a:t>
                      </a:r>
                      <a:endParaRPr lang="fr-FR" sz="1000" dirty="0"/>
                    </a:p>
                  </a:txBody>
                  <a:tcPr marL="91439" marR="91439" marT="45714" marB="45714" anchor="ctr"/>
                </a:tc>
                <a:tc>
                  <a:txBody>
                    <a:bodyPr/>
                    <a:lstStyle/>
                    <a:p>
                      <a:pPr algn="ctr"/>
                      <a:r>
                        <a:rPr lang="fr-FR" sz="1000" dirty="0" smtClean="0"/>
                        <a:t>215.000</a:t>
                      </a:r>
                      <a:endParaRPr lang="fr-FR" sz="1000" dirty="0"/>
                    </a:p>
                  </a:txBody>
                  <a:tcPr marL="91439" marR="91439" marT="45714" marB="45714" anchor="ctr"/>
                </a:tc>
                <a:tc>
                  <a:txBody>
                    <a:bodyPr/>
                    <a:lstStyle/>
                    <a:p>
                      <a:pPr algn="ctr"/>
                      <a:endParaRPr lang="fr-FR" sz="1000" dirty="0"/>
                    </a:p>
                  </a:txBody>
                  <a:tcPr marL="91439" marR="91439" marT="45714" marB="45714" anchor="ct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title"/>
          </p:nvPr>
        </p:nvSpPr>
        <p:spPr/>
        <p:txBody>
          <a:bodyPr/>
          <a:lstStyle/>
          <a:p>
            <a:pPr eaLnBrk="1" hangingPunct="1"/>
            <a:r>
              <a:rPr lang="fr-FR" altLang="fr-FR" sz="4000" smtClean="0"/>
              <a:t>III – Là où le code ne répond pas…</a:t>
            </a:r>
          </a:p>
        </p:txBody>
      </p:sp>
      <p:sp>
        <p:nvSpPr>
          <p:cNvPr id="71683" name="Rectangle 3"/>
          <p:cNvSpPr>
            <a:spLocks noGrp="1" noChangeArrowheads="1"/>
          </p:cNvSpPr>
          <p:nvPr>
            <p:ph idx="1"/>
          </p:nvPr>
        </p:nvSpPr>
        <p:spPr>
          <a:xfrm>
            <a:off x="457200" y="1600200"/>
            <a:ext cx="8229600" cy="4852988"/>
          </a:xfrm>
        </p:spPr>
        <p:txBody>
          <a:bodyPr/>
          <a:lstStyle/>
          <a:p>
            <a:pPr eaLnBrk="1" hangingPunct="1"/>
            <a:r>
              <a:rPr lang="fr-FR" altLang="fr-FR" smtClean="0"/>
              <a:t>A – Du silence du code… à la doctrine</a:t>
            </a:r>
          </a:p>
          <a:p>
            <a:pPr eaLnBrk="1" hangingPunct="1"/>
            <a:endParaRPr lang="fr-FR" altLang="fr-FR" smtClean="0"/>
          </a:p>
          <a:p>
            <a:pPr lvl="1" eaLnBrk="1" hangingPunct="1"/>
            <a:r>
              <a:rPr lang="fr-FR" altLang="fr-FR" smtClean="0"/>
              <a:t>Et la nomenclature homogène ?</a:t>
            </a:r>
          </a:p>
          <a:p>
            <a:pPr lvl="2" eaLnBrk="1" hangingPunct="1"/>
            <a:r>
              <a:rPr lang="fr-FR" altLang="fr-FR" smtClean="0"/>
              <a:t>Elle s’applique aux fournitures et services</a:t>
            </a:r>
          </a:p>
          <a:p>
            <a:pPr lvl="2" eaLnBrk="1" hangingPunct="1"/>
            <a:r>
              <a:rPr lang="fr-FR" altLang="fr-FR" smtClean="0"/>
              <a:t>La collectivité peut avoir sa propre nomenclature</a:t>
            </a:r>
          </a:p>
          <a:p>
            <a:pPr lvl="2" eaLnBrk="1" hangingPunct="1"/>
            <a:r>
              <a:rPr lang="fr-FR" altLang="fr-FR" smtClean="0"/>
              <a:t>Celle-ci peut être actualisée et retravaillée</a:t>
            </a:r>
          </a:p>
          <a:p>
            <a:pPr lvl="2" eaLnBrk="1" hangingPunct="1"/>
            <a:r>
              <a:rPr lang="fr-FR" altLang="fr-FR" smtClean="0"/>
              <a:t>Elle est différente de la nomenclature comptable</a:t>
            </a:r>
          </a:p>
          <a:p>
            <a:pPr lvl="2" eaLnBrk="1" hangingPunct="1"/>
            <a:r>
              <a:rPr lang="fr-FR" altLang="fr-FR" smtClean="0"/>
              <a:t>Elle est différente de la nomenclature européenne (CPV)</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rrowheads="1"/>
          </p:cNvSpPr>
          <p:nvPr>
            <p:ph type="title"/>
          </p:nvPr>
        </p:nvSpPr>
        <p:spPr/>
        <p:txBody>
          <a:bodyPr/>
          <a:lstStyle/>
          <a:p>
            <a:pPr eaLnBrk="1" hangingPunct="1"/>
            <a:r>
              <a:rPr lang="fr-FR" altLang="fr-FR" sz="4000" smtClean="0"/>
              <a:t>III – Là où le code ne répond pas…</a:t>
            </a:r>
          </a:p>
        </p:txBody>
      </p:sp>
      <p:sp>
        <p:nvSpPr>
          <p:cNvPr id="72707" name="Rectangle 3"/>
          <p:cNvSpPr>
            <a:spLocks noGrp="1" noChangeArrowheads="1"/>
          </p:cNvSpPr>
          <p:nvPr>
            <p:ph idx="1"/>
          </p:nvPr>
        </p:nvSpPr>
        <p:spPr>
          <a:xfrm>
            <a:off x="457200" y="1600200"/>
            <a:ext cx="8229600" cy="4997450"/>
          </a:xfrm>
        </p:spPr>
        <p:txBody>
          <a:bodyPr/>
          <a:lstStyle/>
          <a:p>
            <a:pPr eaLnBrk="1" hangingPunct="1"/>
            <a:r>
              <a:rPr lang="fr-FR" altLang="fr-FR" smtClean="0"/>
              <a:t>A – Du silence du code… à la doctrine</a:t>
            </a:r>
          </a:p>
          <a:p>
            <a:pPr lvl="1" eaLnBrk="1" hangingPunct="1"/>
            <a:endParaRPr lang="fr-FR" altLang="fr-FR" smtClean="0"/>
          </a:p>
          <a:p>
            <a:pPr lvl="1" eaLnBrk="1" hangingPunct="1"/>
            <a:r>
              <a:rPr lang="fr-FR" altLang="fr-FR" smtClean="0"/>
              <a:t>Dans mon cahier des charges (CCTP)</a:t>
            </a:r>
          </a:p>
          <a:p>
            <a:pPr lvl="2" eaLnBrk="1" hangingPunct="1"/>
            <a:r>
              <a:rPr lang="fr-FR" altLang="fr-FR" smtClean="0"/>
              <a:t>A quoi sert mon CCTP ?</a:t>
            </a:r>
          </a:p>
          <a:p>
            <a:pPr lvl="2" eaLnBrk="1" hangingPunct="1"/>
            <a:r>
              <a:rPr lang="fr-FR" altLang="fr-FR" smtClean="0"/>
              <a:t>Futur </a:t>
            </a:r>
            <a:r>
              <a:rPr lang="fr-FR" altLang="fr-FR" i="1" smtClean="0"/>
              <a:t>Goncourt</a:t>
            </a:r>
            <a:r>
              <a:rPr lang="fr-FR" altLang="fr-FR" smtClean="0"/>
              <a:t> ou </a:t>
            </a:r>
            <a:r>
              <a:rPr lang="fr-FR" altLang="fr-FR" i="1" smtClean="0"/>
              <a:t>Télégram Sam</a:t>
            </a:r>
            <a:r>
              <a:rPr lang="fr-FR" altLang="fr-FR" smtClean="0"/>
              <a:t> ?</a:t>
            </a:r>
          </a:p>
          <a:p>
            <a:pPr lvl="2" eaLnBrk="1" hangingPunct="1"/>
            <a:r>
              <a:rPr lang="fr-FR" altLang="fr-FR" smtClean="0"/>
              <a:t>Comment appeler un chat, un chat ? </a:t>
            </a:r>
            <a:r>
              <a:rPr lang="fr-FR" altLang="fr-FR" sz="1600" smtClean="0"/>
              <a:t>(</a:t>
            </a:r>
            <a:r>
              <a:rPr lang="fr-FR" altLang="fr-FR" sz="1600" i="1" smtClean="0"/>
              <a:t>Références aux normes</a:t>
            </a:r>
            <a:r>
              <a:rPr lang="fr-FR" altLang="fr-FR" sz="1600" smtClean="0"/>
              <a:t>)</a:t>
            </a:r>
          </a:p>
          <a:p>
            <a:pPr lvl="2" eaLnBrk="1" hangingPunct="1"/>
            <a:r>
              <a:rPr lang="fr-FR" altLang="fr-FR" smtClean="0"/>
              <a:t>Puis-je citer des marques ?</a:t>
            </a:r>
          </a:p>
          <a:p>
            <a:pPr lvl="2" eaLnBrk="1" hangingPunct="1"/>
            <a:r>
              <a:rPr lang="fr-FR" altLang="fr-FR" smtClean="0"/>
              <a:t>Puis-je contacter des candidats potentiels ?</a:t>
            </a:r>
            <a:endParaRPr lang="fr-FR" altLang="fr-FR" sz="1600" smtClean="0"/>
          </a:p>
          <a:p>
            <a:pPr lvl="2" eaLnBrk="1" hangingPunct="1"/>
            <a:endParaRPr lang="fr-FR" altLang="fr-FR"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rrowheads="1"/>
          </p:cNvSpPr>
          <p:nvPr>
            <p:ph type="title"/>
          </p:nvPr>
        </p:nvSpPr>
        <p:spPr/>
        <p:txBody>
          <a:bodyPr/>
          <a:lstStyle/>
          <a:p>
            <a:pPr eaLnBrk="1" hangingPunct="1"/>
            <a:r>
              <a:rPr lang="fr-FR" altLang="fr-FR" sz="4000" smtClean="0"/>
              <a:t>III – Là où le code ne répond pas…</a:t>
            </a:r>
          </a:p>
        </p:txBody>
      </p:sp>
      <p:sp>
        <p:nvSpPr>
          <p:cNvPr id="73731" name="Rectangle 3"/>
          <p:cNvSpPr>
            <a:spLocks noGrp="1" noChangeArrowheads="1"/>
          </p:cNvSpPr>
          <p:nvPr>
            <p:ph idx="1"/>
          </p:nvPr>
        </p:nvSpPr>
        <p:spPr>
          <a:xfrm>
            <a:off x="457200" y="1600200"/>
            <a:ext cx="8229600" cy="4997450"/>
          </a:xfrm>
        </p:spPr>
        <p:txBody>
          <a:bodyPr/>
          <a:lstStyle/>
          <a:p>
            <a:pPr eaLnBrk="1" hangingPunct="1"/>
            <a:r>
              <a:rPr lang="fr-FR" altLang="fr-FR" smtClean="0"/>
              <a:t>A – Du silence du code… à la doctrine</a:t>
            </a:r>
          </a:p>
          <a:p>
            <a:pPr lvl="1" eaLnBrk="1" hangingPunct="1"/>
            <a:endParaRPr lang="fr-FR" altLang="fr-FR" smtClean="0"/>
          </a:p>
          <a:p>
            <a:pPr lvl="1" eaLnBrk="1" hangingPunct="1"/>
            <a:r>
              <a:rPr lang="fr-FR" altLang="fr-FR" smtClean="0"/>
              <a:t>Dans mon cahier des charges (CCTP)</a:t>
            </a:r>
          </a:p>
          <a:p>
            <a:pPr lvl="2" eaLnBrk="1" hangingPunct="1"/>
            <a:r>
              <a:rPr lang="fr-FR" altLang="fr-FR" smtClean="0"/>
              <a:t>Quelles clauses dans mon CCTP ?</a:t>
            </a:r>
          </a:p>
          <a:p>
            <a:pPr lvl="2" eaLnBrk="1" hangingPunct="1"/>
            <a:r>
              <a:rPr lang="fr-FR" altLang="fr-FR" smtClean="0"/>
              <a:t>Faut-il nécessairement un CCAP ?</a:t>
            </a:r>
          </a:p>
          <a:p>
            <a:pPr lvl="2" eaLnBrk="1" hangingPunct="1"/>
            <a:r>
              <a:rPr lang="fr-FR" altLang="fr-FR" smtClean="0"/>
              <a:t>Qu’est-ce qu’un CCP ?</a:t>
            </a:r>
          </a:p>
          <a:p>
            <a:pPr lvl="2" eaLnBrk="1" hangingPunct="1"/>
            <a:r>
              <a:rPr lang="fr-FR" altLang="fr-FR" smtClean="0"/>
              <a:t>Qu’est-ce qu’un AE ?</a:t>
            </a:r>
          </a:p>
          <a:p>
            <a:pPr lvl="2" eaLnBrk="1" hangingPunct="1"/>
            <a:r>
              <a:rPr lang="fr-FR" altLang="fr-FR" smtClean="0"/>
              <a:t>Que sont les DPGF, BP et DE ?</a:t>
            </a:r>
          </a:p>
          <a:p>
            <a:pPr lvl="2" eaLnBrk="1" hangingPunct="1"/>
            <a:endParaRPr lang="fr-FR" altLang="fr-FR"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rrowheads="1"/>
          </p:cNvSpPr>
          <p:nvPr>
            <p:ph type="title"/>
          </p:nvPr>
        </p:nvSpPr>
        <p:spPr/>
        <p:txBody>
          <a:bodyPr/>
          <a:lstStyle/>
          <a:p>
            <a:pPr eaLnBrk="1" hangingPunct="1"/>
            <a:r>
              <a:rPr lang="fr-FR" altLang="fr-FR" sz="4000" smtClean="0"/>
              <a:t>III – Là où le code ne répond pas…</a:t>
            </a:r>
          </a:p>
        </p:txBody>
      </p:sp>
      <p:sp>
        <p:nvSpPr>
          <p:cNvPr id="74755" name="Rectangle 3"/>
          <p:cNvSpPr>
            <a:spLocks noGrp="1" noChangeArrowheads="1"/>
          </p:cNvSpPr>
          <p:nvPr>
            <p:ph idx="1"/>
          </p:nvPr>
        </p:nvSpPr>
        <p:spPr>
          <a:xfrm>
            <a:off x="457200" y="1600200"/>
            <a:ext cx="8229600" cy="4997450"/>
          </a:xfrm>
        </p:spPr>
        <p:txBody>
          <a:bodyPr/>
          <a:lstStyle/>
          <a:p>
            <a:pPr eaLnBrk="1" hangingPunct="1"/>
            <a:r>
              <a:rPr lang="fr-FR" altLang="fr-FR" smtClean="0"/>
              <a:t>A – Du silence du code… à la doctrine</a:t>
            </a:r>
          </a:p>
          <a:p>
            <a:pPr lvl="1" eaLnBrk="1" hangingPunct="1"/>
            <a:endParaRPr lang="fr-FR" altLang="fr-FR" smtClean="0"/>
          </a:p>
          <a:p>
            <a:pPr lvl="1" eaLnBrk="1" hangingPunct="1"/>
            <a:r>
              <a:rPr lang="fr-FR" altLang="fr-FR" smtClean="0"/>
              <a:t>Dans mon cahier des charges (CCAP)</a:t>
            </a:r>
          </a:p>
          <a:p>
            <a:pPr lvl="2" eaLnBrk="1" hangingPunct="1"/>
            <a:r>
              <a:rPr lang="fr-FR" altLang="fr-FR" smtClean="0"/>
              <a:t>Prix unitaires ou prix forfaitaires ?</a:t>
            </a:r>
          </a:p>
          <a:p>
            <a:pPr lvl="2" eaLnBrk="1" hangingPunct="1"/>
            <a:r>
              <a:rPr lang="fr-FR" altLang="fr-FR" smtClean="0"/>
              <a:t>Délais imposés ou à proposer par les candidats ?</a:t>
            </a:r>
          </a:p>
          <a:p>
            <a:pPr lvl="2" eaLnBrk="1" hangingPunct="1"/>
            <a:r>
              <a:rPr lang="fr-FR" altLang="fr-FR" smtClean="0"/>
              <a:t>Achat avec ou sans maintenance ?</a:t>
            </a:r>
          </a:p>
          <a:p>
            <a:pPr lvl="2" eaLnBrk="1" hangingPunct="1"/>
            <a:r>
              <a:rPr lang="fr-FR" altLang="fr-FR" smtClean="0"/>
              <a:t>Quelle place à la formation des matériels ?</a:t>
            </a:r>
          </a:p>
          <a:p>
            <a:pPr lvl="2" eaLnBrk="1" hangingPunct="1"/>
            <a:r>
              <a:rPr lang="fr-FR" altLang="fr-FR" smtClean="0"/>
              <a:t>Avec ou sans acomptes ?</a:t>
            </a:r>
          </a:p>
          <a:p>
            <a:pPr lvl="2" eaLnBrk="1" hangingPunct="1"/>
            <a:r>
              <a:rPr lang="fr-FR" altLang="fr-FR" smtClean="0"/>
              <a:t>Quelle nature du prix : révisable ou actualisable ?</a:t>
            </a:r>
          </a:p>
          <a:p>
            <a:pPr lvl="2" eaLnBrk="1" hangingPunct="1"/>
            <a:endParaRPr lang="fr-FR" altLang="fr-FR"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rrowheads="1"/>
          </p:cNvSpPr>
          <p:nvPr>
            <p:ph type="title"/>
          </p:nvPr>
        </p:nvSpPr>
        <p:spPr/>
        <p:txBody>
          <a:bodyPr/>
          <a:lstStyle/>
          <a:p>
            <a:pPr eaLnBrk="1" hangingPunct="1"/>
            <a:r>
              <a:rPr lang="fr-FR" altLang="fr-FR" sz="4000" smtClean="0"/>
              <a:t>III – Là où le code ne répond pas…</a:t>
            </a:r>
          </a:p>
        </p:txBody>
      </p:sp>
      <p:sp>
        <p:nvSpPr>
          <p:cNvPr id="75779" name="Rectangle 3"/>
          <p:cNvSpPr>
            <a:spLocks noGrp="1" noChangeArrowheads="1"/>
          </p:cNvSpPr>
          <p:nvPr>
            <p:ph idx="1"/>
          </p:nvPr>
        </p:nvSpPr>
        <p:spPr>
          <a:xfrm>
            <a:off x="457200" y="1600200"/>
            <a:ext cx="8229600" cy="4997450"/>
          </a:xfrm>
        </p:spPr>
        <p:txBody>
          <a:bodyPr/>
          <a:lstStyle/>
          <a:p>
            <a:pPr eaLnBrk="1" hangingPunct="1"/>
            <a:r>
              <a:rPr lang="fr-FR" altLang="fr-FR" smtClean="0"/>
              <a:t>A – Du silence du code… à la doctrine</a:t>
            </a:r>
          </a:p>
          <a:p>
            <a:pPr lvl="1" eaLnBrk="1" hangingPunct="1"/>
            <a:endParaRPr lang="fr-FR" altLang="fr-FR" smtClean="0"/>
          </a:p>
          <a:p>
            <a:pPr lvl="1" eaLnBrk="1" hangingPunct="1"/>
            <a:r>
              <a:rPr lang="fr-FR" altLang="fr-FR" smtClean="0"/>
              <a:t>Check-list préalable au </a:t>
            </a:r>
            <a:r>
              <a:rPr lang="fr-FR" altLang="fr-FR" i="1" smtClean="0"/>
              <a:t>bon marché</a:t>
            </a:r>
          </a:p>
          <a:p>
            <a:pPr lvl="2" eaLnBrk="1" hangingPunct="1"/>
            <a:r>
              <a:rPr lang="fr-FR" altLang="fr-FR" smtClean="0"/>
              <a:t>Mon CCTP correspond-il à mon besoin ?</a:t>
            </a:r>
          </a:p>
          <a:p>
            <a:pPr lvl="2" eaLnBrk="1" hangingPunct="1"/>
            <a:r>
              <a:rPr lang="fr-FR" altLang="fr-FR" smtClean="0"/>
              <a:t>Mes critères de choix sont-ils biens définis ?</a:t>
            </a:r>
          </a:p>
          <a:p>
            <a:pPr lvl="2" eaLnBrk="1" hangingPunct="1"/>
            <a:r>
              <a:rPr lang="fr-FR" altLang="fr-FR" smtClean="0"/>
              <a:t>La notation permettra-t-elle une bonne analyse ?</a:t>
            </a:r>
          </a:p>
          <a:p>
            <a:pPr lvl="2" eaLnBrk="1" hangingPunct="1"/>
            <a:r>
              <a:rPr lang="fr-FR" altLang="fr-FR" smtClean="0"/>
              <a:t>Une visite est-elle nécessaire ?</a:t>
            </a:r>
          </a:p>
          <a:p>
            <a:pPr lvl="2" eaLnBrk="1" hangingPunct="1"/>
            <a:r>
              <a:rPr lang="fr-FR" altLang="fr-FR" smtClean="0"/>
              <a:t>Quels délais laisser aux candidats pour répondre ?</a:t>
            </a:r>
          </a:p>
          <a:p>
            <a:pPr lvl="2" eaLnBrk="1" hangingPunct="1"/>
            <a:endParaRPr lang="fr-FR" altLang="fr-FR"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pPr eaLnBrk="1" hangingPunct="1"/>
            <a:r>
              <a:rPr lang="fr-FR" altLang="fr-FR" smtClean="0"/>
              <a:t>Introduction</a:t>
            </a:r>
          </a:p>
        </p:txBody>
      </p:sp>
      <p:sp>
        <p:nvSpPr>
          <p:cNvPr id="11267" name="Rectangle 3"/>
          <p:cNvSpPr>
            <a:spLocks noGrp="1" noChangeArrowheads="1"/>
          </p:cNvSpPr>
          <p:nvPr>
            <p:ph idx="1"/>
          </p:nvPr>
        </p:nvSpPr>
        <p:spPr/>
        <p:txBody>
          <a:bodyPr/>
          <a:lstStyle/>
          <a:p>
            <a:pPr eaLnBrk="1" hangingPunct="1">
              <a:buFont typeface="Wingdings" panose="05000000000000000000" pitchFamily="2" charset="2"/>
              <a:buNone/>
            </a:pPr>
            <a:r>
              <a:rPr lang="fr-FR" altLang="fr-FR" dirty="0" smtClean="0"/>
              <a:t>L’achat public c’est :</a:t>
            </a:r>
          </a:p>
          <a:p>
            <a:pPr eaLnBrk="1" hangingPunct="1">
              <a:buFont typeface="Wingdings" panose="05000000000000000000" pitchFamily="2" charset="2"/>
              <a:buNone/>
            </a:pPr>
            <a:endParaRPr lang="fr-FR" altLang="fr-FR" dirty="0" smtClean="0"/>
          </a:p>
          <a:p>
            <a:pPr eaLnBrk="1" hangingPunct="1">
              <a:buFontTx/>
              <a:buChar char="-"/>
            </a:pPr>
            <a:r>
              <a:rPr lang="fr-FR" altLang="fr-FR" dirty="0" smtClean="0"/>
              <a:t>L’achat de fournitures</a:t>
            </a:r>
          </a:p>
          <a:p>
            <a:pPr lvl="1" algn="just" eaLnBrk="1" hangingPunct="1">
              <a:buFont typeface="Wingdings" panose="05000000000000000000" pitchFamily="2" charset="2"/>
              <a:buNone/>
            </a:pPr>
            <a:r>
              <a:rPr lang="fr-FR" altLang="fr-FR" dirty="0" smtClean="0"/>
              <a:t>	« un marché de fournitures a pour objet l’achat, la prise en crédit-bail, la location ou la location-vente de produits. </a:t>
            </a:r>
            <a:r>
              <a:rPr lang="fr-FR" dirty="0"/>
              <a:t>Il peut comprendre, à titre accessoire, des travaux de pose et d’installation.</a:t>
            </a:r>
            <a:r>
              <a:rPr lang="fr-FR" altLang="fr-FR" dirty="0" smtClean="0"/>
              <a:t> » </a:t>
            </a:r>
            <a:r>
              <a:rPr lang="fr-FR" altLang="fr-FR" sz="1600" i="1" dirty="0" smtClean="0"/>
              <a:t>(CCP L1111-3)</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rrowheads="1"/>
          </p:cNvSpPr>
          <p:nvPr>
            <p:ph type="title"/>
          </p:nvPr>
        </p:nvSpPr>
        <p:spPr/>
        <p:txBody>
          <a:bodyPr/>
          <a:lstStyle/>
          <a:p>
            <a:pPr eaLnBrk="1" hangingPunct="1"/>
            <a:r>
              <a:rPr lang="fr-FR" altLang="fr-FR" sz="4000" smtClean="0"/>
              <a:t>III – Là où le code ne répond pas…</a:t>
            </a:r>
          </a:p>
        </p:txBody>
      </p:sp>
      <p:sp>
        <p:nvSpPr>
          <p:cNvPr id="76803" name="Rectangle 3"/>
          <p:cNvSpPr>
            <a:spLocks noGrp="1" noChangeArrowheads="1"/>
          </p:cNvSpPr>
          <p:nvPr>
            <p:ph idx="1"/>
          </p:nvPr>
        </p:nvSpPr>
        <p:spPr>
          <a:xfrm>
            <a:off x="457200" y="1600200"/>
            <a:ext cx="8229600" cy="4997450"/>
          </a:xfrm>
        </p:spPr>
        <p:txBody>
          <a:bodyPr/>
          <a:lstStyle/>
          <a:p>
            <a:pPr eaLnBrk="1" hangingPunct="1"/>
            <a:r>
              <a:rPr lang="fr-FR" altLang="fr-FR" smtClean="0"/>
              <a:t>A – Du silence du code… à la doctrine</a:t>
            </a:r>
          </a:p>
          <a:p>
            <a:pPr lvl="1" eaLnBrk="1" hangingPunct="1"/>
            <a:endParaRPr lang="fr-FR" altLang="fr-FR" smtClean="0"/>
          </a:p>
          <a:p>
            <a:pPr lvl="1" eaLnBrk="1" hangingPunct="1"/>
            <a:r>
              <a:rPr lang="fr-FR" altLang="fr-FR" smtClean="0"/>
              <a:t>Pendant la consultation</a:t>
            </a:r>
          </a:p>
          <a:p>
            <a:pPr lvl="2" eaLnBrk="1" hangingPunct="1"/>
            <a:r>
              <a:rPr lang="fr-FR" altLang="fr-FR" smtClean="0"/>
              <a:t>Qui lance la consultation ?</a:t>
            </a:r>
          </a:p>
          <a:p>
            <a:pPr lvl="2" eaLnBrk="1" hangingPunct="1"/>
            <a:r>
              <a:rPr lang="fr-FR" altLang="fr-FR" smtClean="0"/>
              <a:t>Un candidat m’appelle, que dis-je ?</a:t>
            </a:r>
          </a:p>
          <a:p>
            <a:pPr lvl="2" eaLnBrk="1" hangingPunct="1"/>
            <a:r>
              <a:rPr lang="fr-FR" altLang="fr-FR" smtClean="0"/>
              <a:t>Une question m’est posée, je réponds ?</a:t>
            </a:r>
          </a:p>
          <a:p>
            <a:pPr lvl="2" eaLnBrk="1" hangingPunct="1"/>
            <a:r>
              <a:rPr lang="fr-FR" altLang="fr-FR" smtClean="0"/>
              <a:t>Une visite était-elle nécessaire ?</a:t>
            </a:r>
          </a:p>
          <a:p>
            <a:pPr lvl="2" eaLnBrk="1" hangingPunct="1"/>
            <a:r>
              <a:rPr lang="fr-FR" altLang="fr-FR" smtClean="0"/>
              <a:t>Que faire si je dois modifier mon CCTP ?</a:t>
            </a:r>
          </a:p>
          <a:p>
            <a:pPr lvl="2" eaLnBrk="1" hangingPunct="1"/>
            <a:r>
              <a:rPr lang="fr-FR" altLang="fr-FR" smtClean="0"/>
              <a:t>Qui réceptionne les offres ?</a:t>
            </a:r>
          </a:p>
          <a:p>
            <a:pPr lvl="2" eaLnBrk="1" hangingPunct="1"/>
            <a:endParaRPr lang="fr-FR" altLang="fr-FR"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rrowheads="1"/>
          </p:cNvSpPr>
          <p:nvPr>
            <p:ph type="title"/>
          </p:nvPr>
        </p:nvSpPr>
        <p:spPr/>
        <p:txBody>
          <a:bodyPr/>
          <a:lstStyle/>
          <a:p>
            <a:pPr eaLnBrk="1" hangingPunct="1"/>
            <a:r>
              <a:rPr lang="fr-FR" altLang="fr-FR" sz="4000" smtClean="0"/>
              <a:t>III – Là où le code ne répond pas…</a:t>
            </a:r>
          </a:p>
        </p:txBody>
      </p:sp>
      <p:sp>
        <p:nvSpPr>
          <p:cNvPr id="77827" name="Rectangle 3"/>
          <p:cNvSpPr>
            <a:spLocks noGrp="1" noChangeArrowheads="1"/>
          </p:cNvSpPr>
          <p:nvPr>
            <p:ph idx="1"/>
          </p:nvPr>
        </p:nvSpPr>
        <p:spPr>
          <a:xfrm>
            <a:off x="457200" y="1600200"/>
            <a:ext cx="8229600" cy="4997450"/>
          </a:xfrm>
        </p:spPr>
        <p:txBody>
          <a:bodyPr/>
          <a:lstStyle/>
          <a:p>
            <a:pPr eaLnBrk="1" hangingPunct="1"/>
            <a:r>
              <a:rPr lang="fr-FR" altLang="fr-FR" smtClean="0"/>
              <a:t>A – Du silence du code… à la doctrine</a:t>
            </a:r>
          </a:p>
          <a:p>
            <a:pPr lvl="1" eaLnBrk="1" hangingPunct="1"/>
            <a:endParaRPr lang="fr-FR" altLang="fr-FR" smtClean="0"/>
          </a:p>
          <a:p>
            <a:pPr lvl="1" eaLnBrk="1" hangingPunct="1"/>
            <a:r>
              <a:rPr lang="fr-FR" altLang="fr-FR" smtClean="0"/>
              <a:t>Après la consultation</a:t>
            </a:r>
          </a:p>
          <a:p>
            <a:pPr lvl="2" eaLnBrk="1" hangingPunct="1"/>
            <a:endParaRPr lang="fr-FR" altLang="fr-FR" smtClean="0"/>
          </a:p>
          <a:p>
            <a:pPr lvl="2" eaLnBrk="1" hangingPunct="1"/>
            <a:r>
              <a:rPr lang="fr-FR" altLang="fr-FR" smtClean="0"/>
              <a:t>Qui analyse les offres ?</a:t>
            </a:r>
          </a:p>
          <a:p>
            <a:pPr lvl="2" eaLnBrk="1" hangingPunct="1"/>
            <a:endParaRPr lang="fr-FR" altLang="fr-FR" sz="1600" i="1" smtClean="0"/>
          </a:p>
          <a:p>
            <a:pPr lvl="2" eaLnBrk="1" hangingPunct="1"/>
            <a:r>
              <a:rPr lang="fr-FR" altLang="fr-FR" smtClean="0"/>
              <a:t>L’estimation administrative de la prestation n’a aucun rôle à jouer dans l’application des critères de sélection d’une offre</a:t>
            </a:r>
            <a:r>
              <a:rPr lang="fr-FR" altLang="fr-FR" sz="1600" smtClean="0"/>
              <a:t> </a:t>
            </a:r>
            <a:r>
              <a:rPr lang="fr-FR" altLang="fr-FR" sz="1600" i="1" smtClean="0"/>
              <a:t>(Rep. QE Sénat n°00425 5 juillet 2007)</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rrowheads="1"/>
          </p:cNvSpPr>
          <p:nvPr>
            <p:ph type="title"/>
          </p:nvPr>
        </p:nvSpPr>
        <p:spPr/>
        <p:txBody>
          <a:bodyPr/>
          <a:lstStyle/>
          <a:p>
            <a:pPr eaLnBrk="1" hangingPunct="1"/>
            <a:r>
              <a:rPr lang="fr-FR" altLang="fr-FR" sz="4000" smtClean="0"/>
              <a:t>III – Là où le code ne répond pas…</a:t>
            </a:r>
          </a:p>
        </p:txBody>
      </p:sp>
      <p:sp>
        <p:nvSpPr>
          <p:cNvPr id="78851" name="Rectangle 3"/>
          <p:cNvSpPr>
            <a:spLocks noGrp="1" noChangeArrowheads="1"/>
          </p:cNvSpPr>
          <p:nvPr>
            <p:ph idx="1"/>
          </p:nvPr>
        </p:nvSpPr>
        <p:spPr>
          <a:xfrm>
            <a:off x="457200" y="1600200"/>
            <a:ext cx="8229600" cy="4997450"/>
          </a:xfrm>
        </p:spPr>
        <p:txBody>
          <a:bodyPr/>
          <a:lstStyle/>
          <a:p>
            <a:pPr eaLnBrk="1" hangingPunct="1"/>
            <a:r>
              <a:rPr lang="fr-FR" altLang="fr-FR" smtClean="0"/>
              <a:t>A – Du silence du code… à la doctrine</a:t>
            </a:r>
          </a:p>
          <a:p>
            <a:pPr lvl="1" eaLnBrk="1" hangingPunct="1"/>
            <a:r>
              <a:rPr lang="fr-FR" altLang="fr-FR" smtClean="0"/>
              <a:t>Après la consultation</a:t>
            </a:r>
          </a:p>
          <a:p>
            <a:pPr lvl="2" eaLnBrk="1" hangingPunct="1"/>
            <a:r>
              <a:rPr lang="fr-FR" altLang="fr-FR" smtClean="0"/>
              <a:t>Qui rédige le rapport d’analyse des offres ?</a:t>
            </a:r>
          </a:p>
          <a:p>
            <a:pPr lvl="2" eaLnBrk="1" hangingPunct="1"/>
            <a:endParaRPr lang="fr-FR" altLang="fr-FR" smtClean="0"/>
          </a:p>
          <a:p>
            <a:pPr lvl="2" eaLnBrk="1" hangingPunct="1"/>
            <a:r>
              <a:rPr lang="fr-FR" altLang="fr-FR" smtClean="0"/>
              <a:t>Qui décide du titulaire du marché ?</a:t>
            </a:r>
          </a:p>
          <a:p>
            <a:pPr lvl="3" eaLnBrk="1" hangingPunct="1"/>
            <a:r>
              <a:rPr lang="fr-FR" altLang="fr-FR" smtClean="0"/>
              <a:t>MAPA : le maire sur proposition du service</a:t>
            </a:r>
          </a:p>
          <a:p>
            <a:pPr lvl="3" eaLnBrk="1" hangingPunct="1"/>
            <a:r>
              <a:rPr lang="fr-FR" altLang="fr-FR" smtClean="0"/>
              <a:t>Marché formalisé : la CAO</a:t>
            </a:r>
          </a:p>
          <a:p>
            <a:pPr lvl="3" eaLnBrk="1" hangingPunct="1"/>
            <a:endParaRPr lang="fr-FR" altLang="fr-FR" smtClean="0"/>
          </a:p>
          <a:p>
            <a:pPr lvl="2" eaLnBrk="1" hangingPunct="1"/>
            <a:r>
              <a:rPr lang="fr-FR" altLang="fr-FR" smtClean="0"/>
              <a:t>Qui signe le marché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rrowheads="1"/>
          </p:cNvSpPr>
          <p:nvPr>
            <p:ph type="title"/>
          </p:nvPr>
        </p:nvSpPr>
        <p:spPr/>
        <p:txBody>
          <a:bodyPr/>
          <a:lstStyle/>
          <a:p>
            <a:pPr eaLnBrk="1" hangingPunct="1"/>
            <a:r>
              <a:rPr lang="fr-FR" altLang="fr-FR" sz="4000" smtClean="0"/>
              <a:t>III – Là où le code ne répond pas…</a:t>
            </a:r>
          </a:p>
        </p:txBody>
      </p:sp>
      <p:sp>
        <p:nvSpPr>
          <p:cNvPr id="79875" name="Rectangle 3"/>
          <p:cNvSpPr>
            <a:spLocks noGrp="1" noChangeArrowheads="1"/>
          </p:cNvSpPr>
          <p:nvPr>
            <p:ph idx="1"/>
          </p:nvPr>
        </p:nvSpPr>
        <p:spPr>
          <a:xfrm>
            <a:off x="457200" y="1600200"/>
            <a:ext cx="8229600" cy="4997450"/>
          </a:xfrm>
        </p:spPr>
        <p:txBody>
          <a:bodyPr/>
          <a:lstStyle/>
          <a:p>
            <a:pPr eaLnBrk="1" hangingPunct="1"/>
            <a:r>
              <a:rPr lang="fr-FR" altLang="fr-FR" smtClean="0"/>
              <a:t>A – Du silence du code… à la doctrine</a:t>
            </a:r>
          </a:p>
          <a:p>
            <a:pPr lvl="1" eaLnBrk="1" hangingPunct="1"/>
            <a:endParaRPr lang="fr-FR" altLang="fr-FR" smtClean="0"/>
          </a:p>
          <a:p>
            <a:pPr lvl="1" eaLnBrk="1" hangingPunct="1"/>
            <a:r>
              <a:rPr lang="fr-FR" altLang="fr-FR" smtClean="0"/>
              <a:t>Après la consultation</a:t>
            </a:r>
          </a:p>
          <a:p>
            <a:pPr lvl="2" eaLnBrk="1" hangingPunct="1"/>
            <a:r>
              <a:rPr lang="fr-FR" altLang="fr-FR" smtClean="0"/>
              <a:t>Qui signe le marché ?</a:t>
            </a:r>
          </a:p>
          <a:p>
            <a:pPr lvl="3" eaLnBrk="1" hangingPunct="1"/>
            <a:r>
              <a:rPr lang="fr-FR" altLang="fr-FR" smtClean="0"/>
              <a:t>MAPA : l’exécutif (s’il en a la délégation)</a:t>
            </a:r>
          </a:p>
          <a:p>
            <a:pPr lvl="3" eaLnBrk="1" hangingPunct="1"/>
            <a:r>
              <a:rPr lang="fr-FR" altLang="fr-FR" smtClean="0"/>
              <a:t>Marché formalisé : l’exécutif (s’il en a la délégation)</a:t>
            </a:r>
            <a:endParaRPr lang="fr-FR" altLang="fr-FR" sz="1400" smtClean="0"/>
          </a:p>
          <a:p>
            <a:pPr lvl="2" eaLnBrk="1" hangingPunct="1"/>
            <a:r>
              <a:rPr lang="fr-FR" altLang="fr-FR" smtClean="0"/>
              <a:t>Quand les prestations peuvent-elles commencer ?</a:t>
            </a:r>
          </a:p>
          <a:p>
            <a:pPr lvl="3" eaLnBrk="1" hangingPunct="1"/>
            <a:r>
              <a:rPr lang="fr-FR" altLang="fr-FR" smtClean="0"/>
              <a:t>Après notification du marché</a:t>
            </a:r>
          </a:p>
          <a:p>
            <a:pPr lvl="3" eaLnBrk="1" hangingPunct="1"/>
            <a:r>
              <a:rPr lang="fr-FR" altLang="fr-FR" smtClean="0"/>
              <a:t>Sur ordre de service (OS)</a:t>
            </a:r>
          </a:p>
          <a:p>
            <a:pPr lvl="2" eaLnBrk="1" hangingPunct="1">
              <a:buFont typeface="Wingdings" panose="05000000000000000000" pitchFamily="2" charset="2"/>
              <a:buNone/>
            </a:pPr>
            <a:endParaRPr lang="fr-FR" altLang="fr-FR"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p:txBody>
          <a:bodyPr/>
          <a:lstStyle/>
          <a:p>
            <a:pPr eaLnBrk="1" hangingPunct="1"/>
            <a:r>
              <a:rPr lang="fr-FR" altLang="fr-FR" sz="4000" smtClean="0"/>
              <a:t>III – Là où le code ne répond pas…</a:t>
            </a:r>
          </a:p>
        </p:txBody>
      </p:sp>
      <p:sp>
        <p:nvSpPr>
          <p:cNvPr id="80899" name="Rectangle 3"/>
          <p:cNvSpPr>
            <a:spLocks noGrp="1" noChangeArrowheads="1"/>
          </p:cNvSpPr>
          <p:nvPr>
            <p:ph idx="1"/>
          </p:nvPr>
        </p:nvSpPr>
        <p:spPr>
          <a:xfrm>
            <a:off x="457200" y="1600200"/>
            <a:ext cx="8229600" cy="4997450"/>
          </a:xfrm>
        </p:spPr>
        <p:txBody>
          <a:bodyPr/>
          <a:lstStyle/>
          <a:p>
            <a:pPr eaLnBrk="1" hangingPunct="1"/>
            <a:r>
              <a:rPr lang="fr-FR" altLang="fr-FR" smtClean="0"/>
              <a:t>B – De la doctrine… au juge</a:t>
            </a:r>
          </a:p>
          <a:p>
            <a:pPr lvl="1" eaLnBrk="1" hangingPunct="1"/>
            <a:endParaRPr lang="fr-FR" altLang="fr-FR" smtClean="0"/>
          </a:p>
          <a:p>
            <a:pPr lvl="1" eaLnBrk="1" hangingPunct="1"/>
            <a:r>
              <a:rPr lang="fr-FR" altLang="fr-FR" smtClean="0"/>
              <a:t>Jugements remarquables</a:t>
            </a:r>
          </a:p>
          <a:p>
            <a:pPr lvl="2" algn="just" eaLnBrk="1" hangingPunct="1"/>
            <a:r>
              <a:rPr lang="fr-FR" altLang="fr-FR" smtClean="0"/>
              <a:t>Je sais à minima ce que je vais commander, je fais un détail estimatif </a:t>
            </a:r>
            <a:r>
              <a:rPr lang="fr-FR" altLang="fr-FR" sz="1600" i="1" smtClean="0"/>
              <a:t>(Cass. crim 27 sept. 2006 06.81-300)</a:t>
            </a:r>
          </a:p>
          <a:p>
            <a:pPr lvl="2" algn="just" eaLnBrk="1" hangingPunct="1"/>
            <a:r>
              <a:rPr lang="fr-FR" altLang="fr-FR" smtClean="0"/>
              <a:t>Pour la notation, je ne prends pas comme référence l’estimation mais je prends en compte l’ensemble des offres </a:t>
            </a:r>
            <a:r>
              <a:rPr lang="fr-FR" altLang="fr-FR" sz="1600" smtClean="0"/>
              <a:t>(</a:t>
            </a:r>
            <a:r>
              <a:rPr lang="fr-FR" altLang="fr-FR" sz="1600" i="1" smtClean="0"/>
              <a:t>Rep. Min. à QE n°425 23 août 2007</a:t>
            </a:r>
            <a:r>
              <a:rPr lang="fr-FR" altLang="fr-FR" sz="1600" smtClean="0"/>
              <a:t>)</a:t>
            </a:r>
          </a:p>
          <a:p>
            <a:pPr lvl="2" algn="just" eaLnBrk="1" hangingPunct="1"/>
            <a:r>
              <a:rPr lang="fr-FR" altLang="fr-FR" smtClean="0"/>
              <a:t>La notation doit être proportionnelle à la valeur des offres</a:t>
            </a:r>
            <a:endParaRPr lang="fr-FR" altLang="fr-FR" sz="1600" smtClean="0"/>
          </a:p>
        </p:txBody>
      </p:sp>
      <p:pic>
        <p:nvPicPr>
          <p:cNvPr id="60421" name="Picture 5"/>
          <p:cNvPicPr>
            <a:picLocks noChangeAspect="1" noChangeArrowheads="1"/>
          </p:cNvPicPr>
          <p:nvPr/>
        </p:nvPicPr>
        <p:blipFill>
          <a:blip r:embed="rId2"/>
          <a:srcRect/>
          <a:stretch>
            <a:fillRect/>
          </a:stretch>
        </p:blipFill>
        <p:spPr bwMode="auto">
          <a:xfrm>
            <a:off x="7143768" y="1571612"/>
            <a:ext cx="1153724" cy="135732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rrowheads="1"/>
          </p:cNvSpPr>
          <p:nvPr>
            <p:ph type="title"/>
          </p:nvPr>
        </p:nvSpPr>
        <p:spPr/>
        <p:txBody>
          <a:bodyPr/>
          <a:lstStyle/>
          <a:p>
            <a:pPr eaLnBrk="1" hangingPunct="1"/>
            <a:r>
              <a:rPr lang="fr-FR" altLang="fr-FR" sz="4000" smtClean="0"/>
              <a:t>III – Là où le code ne répond pas…</a:t>
            </a:r>
          </a:p>
        </p:txBody>
      </p:sp>
      <p:sp>
        <p:nvSpPr>
          <p:cNvPr id="81923" name="Rectangle 3"/>
          <p:cNvSpPr>
            <a:spLocks noGrp="1" noChangeArrowheads="1"/>
          </p:cNvSpPr>
          <p:nvPr>
            <p:ph idx="1"/>
          </p:nvPr>
        </p:nvSpPr>
        <p:spPr>
          <a:xfrm>
            <a:off x="457200" y="1600200"/>
            <a:ext cx="8229600" cy="4997450"/>
          </a:xfrm>
        </p:spPr>
        <p:txBody>
          <a:bodyPr/>
          <a:lstStyle/>
          <a:p>
            <a:pPr eaLnBrk="1" hangingPunct="1">
              <a:lnSpc>
                <a:spcPct val="90000"/>
              </a:lnSpc>
            </a:pPr>
            <a:r>
              <a:rPr lang="fr-FR" altLang="fr-FR" smtClean="0"/>
              <a:t>B – De la doctrine… au juge</a:t>
            </a:r>
          </a:p>
          <a:p>
            <a:pPr lvl="1" eaLnBrk="1" hangingPunct="1">
              <a:lnSpc>
                <a:spcPct val="90000"/>
              </a:lnSpc>
            </a:pPr>
            <a:endParaRPr lang="fr-FR" altLang="fr-FR" smtClean="0"/>
          </a:p>
          <a:p>
            <a:pPr lvl="1" eaLnBrk="1" hangingPunct="1">
              <a:lnSpc>
                <a:spcPct val="90000"/>
              </a:lnSpc>
            </a:pPr>
            <a:r>
              <a:rPr lang="fr-FR" altLang="fr-FR" smtClean="0"/>
              <a:t>Jugements remarquables</a:t>
            </a:r>
          </a:p>
          <a:p>
            <a:pPr lvl="2" algn="just" eaLnBrk="1" hangingPunct="1">
              <a:lnSpc>
                <a:spcPct val="90000"/>
              </a:lnSpc>
            </a:pPr>
            <a:r>
              <a:rPr lang="fr-FR" altLang="fr-FR" smtClean="0"/>
              <a:t>En cas d’imprévu et sous certaines conditions, je prépare éventuellement un avenant </a:t>
            </a:r>
            <a:r>
              <a:rPr lang="fr-FR" altLang="fr-FR" sz="1600" i="1" smtClean="0"/>
              <a:t>(CE 30 juillet 2003 Cne de Lens n°223445)</a:t>
            </a:r>
          </a:p>
          <a:p>
            <a:pPr lvl="3" algn="just" eaLnBrk="1" hangingPunct="1">
              <a:lnSpc>
                <a:spcPct val="90000"/>
              </a:lnSpc>
            </a:pPr>
            <a:r>
              <a:rPr lang="fr-FR" altLang="fr-FR" sz="1600" smtClean="0"/>
              <a:t>3 conditions cumulatives nécessaires pour qualifier de tels événements en « </a:t>
            </a:r>
            <a:r>
              <a:rPr lang="fr-FR" altLang="fr-FR" sz="1600" i="1" smtClean="0"/>
              <a:t>sujétions techniques imprévues »</a:t>
            </a:r>
            <a:r>
              <a:rPr lang="fr-FR" altLang="fr-FR" sz="1600" smtClean="0"/>
              <a:t> :</a:t>
            </a:r>
          </a:p>
          <a:p>
            <a:pPr lvl="4" algn="just" eaLnBrk="1" hangingPunct="1">
              <a:lnSpc>
                <a:spcPct val="90000"/>
              </a:lnSpc>
            </a:pPr>
            <a:r>
              <a:rPr lang="fr-FR" altLang="fr-FR" sz="1600" smtClean="0"/>
              <a:t>difficultés matérielles dans l'exécution du marché avec un caractère exceptionnel</a:t>
            </a:r>
          </a:p>
          <a:p>
            <a:pPr lvl="4" algn="just" eaLnBrk="1" hangingPunct="1">
              <a:lnSpc>
                <a:spcPct val="90000"/>
              </a:lnSpc>
            </a:pPr>
            <a:r>
              <a:rPr lang="fr-FR" altLang="fr-FR" sz="1600" smtClean="0"/>
              <a:t>difficultés imprévisibles au moment de la passation du contrat</a:t>
            </a:r>
          </a:p>
          <a:p>
            <a:pPr lvl="4" algn="just" eaLnBrk="1" hangingPunct="1">
              <a:lnSpc>
                <a:spcPct val="90000"/>
              </a:lnSpc>
            </a:pPr>
            <a:r>
              <a:rPr lang="fr-FR" altLang="fr-FR" sz="1600" smtClean="0"/>
              <a:t>la cause de ces difficultés doit être extérieure aux parties</a:t>
            </a:r>
            <a:endParaRPr lang="fr-FR" altLang="fr-FR" sz="1600" i="1" smtClean="0"/>
          </a:p>
          <a:p>
            <a:pPr lvl="2" algn="just" eaLnBrk="1" hangingPunct="1">
              <a:lnSpc>
                <a:spcPct val="90000"/>
              </a:lnSpc>
            </a:pPr>
            <a:r>
              <a:rPr lang="fr-FR" altLang="fr-FR" smtClean="0"/>
              <a:t>Je ne peux pas modifier le montant du marché sans avenant</a:t>
            </a:r>
          </a:p>
        </p:txBody>
      </p:sp>
      <p:pic>
        <p:nvPicPr>
          <p:cNvPr id="4" name="Picture 6"/>
          <p:cNvPicPr>
            <a:picLocks noChangeAspect="1" noChangeArrowheads="1"/>
          </p:cNvPicPr>
          <p:nvPr/>
        </p:nvPicPr>
        <p:blipFill>
          <a:blip r:embed="rId2"/>
          <a:srcRect/>
          <a:stretch>
            <a:fillRect/>
          </a:stretch>
        </p:blipFill>
        <p:spPr bwMode="auto">
          <a:xfrm>
            <a:off x="7215206" y="1428736"/>
            <a:ext cx="1066800" cy="14668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rrowheads="1"/>
          </p:cNvSpPr>
          <p:nvPr>
            <p:ph type="title"/>
          </p:nvPr>
        </p:nvSpPr>
        <p:spPr/>
        <p:txBody>
          <a:bodyPr/>
          <a:lstStyle/>
          <a:p>
            <a:pPr eaLnBrk="1" hangingPunct="1"/>
            <a:r>
              <a:rPr lang="fr-FR" altLang="fr-FR" sz="4000" smtClean="0"/>
              <a:t>III – Là où le code ne répond pas…</a:t>
            </a:r>
          </a:p>
        </p:txBody>
      </p:sp>
      <p:sp>
        <p:nvSpPr>
          <p:cNvPr id="82947" name="Rectangle 3"/>
          <p:cNvSpPr>
            <a:spLocks noGrp="1" noChangeArrowheads="1"/>
          </p:cNvSpPr>
          <p:nvPr>
            <p:ph idx="1"/>
          </p:nvPr>
        </p:nvSpPr>
        <p:spPr>
          <a:xfrm>
            <a:off x="457200" y="1600200"/>
            <a:ext cx="8229600" cy="4997450"/>
          </a:xfrm>
        </p:spPr>
        <p:txBody>
          <a:bodyPr/>
          <a:lstStyle/>
          <a:p>
            <a:pPr eaLnBrk="1" hangingPunct="1">
              <a:lnSpc>
                <a:spcPct val="90000"/>
              </a:lnSpc>
            </a:pPr>
            <a:r>
              <a:rPr lang="fr-FR" altLang="fr-FR" smtClean="0"/>
              <a:t>B – De la doctrine… au juge</a:t>
            </a:r>
          </a:p>
          <a:p>
            <a:pPr lvl="1" eaLnBrk="1" hangingPunct="1">
              <a:lnSpc>
                <a:spcPct val="90000"/>
              </a:lnSpc>
            </a:pPr>
            <a:endParaRPr lang="fr-FR" altLang="fr-FR" smtClean="0"/>
          </a:p>
          <a:p>
            <a:pPr lvl="1" eaLnBrk="1" hangingPunct="1">
              <a:lnSpc>
                <a:spcPct val="90000"/>
              </a:lnSpc>
            </a:pPr>
            <a:r>
              <a:rPr lang="fr-FR" altLang="fr-FR" smtClean="0"/>
              <a:t>Jugements remarquables</a:t>
            </a:r>
          </a:p>
          <a:p>
            <a:pPr lvl="2" algn="just" eaLnBrk="1" hangingPunct="1">
              <a:lnSpc>
                <a:spcPct val="90000"/>
              </a:lnSpc>
            </a:pPr>
            <a:r>
              <a:rPr lang="fr-FR" altLang="fr-FR" smtClean="0"/>
              <a:t>Je ne peux pas ajouter des prestations non prévues initialement au marché </a:t>
            </a:r>
            <a:r>
              <a:rPr lang="fr-FR" altLang="fr-FR" sz="1600" smtClean="0"/>
              <a:t>(</a:t>
            </a:r>
            <a:r>
              <a:rPr lang="fr-FR" altLang="fr-FR" sz="1600" i="1" smtClean="0"/>
              <a:t>CE 29 juillet 1994 n°118953 – CE 30 janvier 1995 Sté Via France, etc.)</a:t>
            </a:r>
            <a:endParaRPr lang="fr-FR" altLang="fr-FR" smtClean="0"/>
          </a:p>
          <a:p>
            <a:pPr lvl="2" algn="just" eaLnBrk="1" hangingPunct="1">
              <a:lnSpc>
                <a:spcPct val="90000"/>
              </a:lnSpc>
            </a:pPr>
            <a:r>
              <a:rPr lang="fr-FR" altLang="fr-FR" smtClean="0"/>
              <a:t>Au-delà de 15% d’augmentation du montant initial du marché, la légalité d’un avenant est appréciée en l’espèce par le juge </a:t>
            </a:r>
            <a:r>
              <a:rPr lang="fr-FR" altLang="fr-FR" sz="1600" smtClean="0"/>
              <a:t>(</a:t>
            </a:r>
            <a:r>
              <a:rPr lang="fr-FR" altLang="fr-FR" sz="1600" i="1" smtClean="0"/>
              <a:t>CE 8 mars 1996 n°165075, etc.)</a:t>
            </a:r>
            <a:endParaRPr lang="fr-FR" altLang="fr-FR" sz="1600" smtClean="0"/>
          </a:p>
          <a:p>
            <a:pPr lvl="2" algn="just" eaLnBrk="1" hangingPunct="1">
              <a:lnSpc>
                <a:spcPct val="90000"/>
              </a:lnSpc>
            </a:pPr>
            <a:r>
              <a:rPr lang="fr-FR" altLang="fr-FR" smtClean="0"/>
              <a:t>Tout avenant ne peut commencer qu’après transmission et notification</a:t>
            </a:r>
          </a:p>
          <a:p>
            <a:pPr lvl="2" eaLnBrk="1" hangingPunct="1">
              <a:lnSpc>
                <a:spcPct val="90000"/>
              </a:lnSpc>
            </a:pPr>
            <a:endParaRPr lang="fr-FR" altLang="fr-FR" smtClean="0"/>
          </a:p>
        </p:txBody>
      </p:sp>
      <p:pic>
        <p:nvPicPr>
          <p:cNvPr id="6" name="Picture 4"/>
          <p:cNvPicPr>
            <a:picLocks noChangeAspect="1" noChangeArrowheads="1"/>
          </p:cNvPicPr>
          <p:nvPr/>
        </p:nvPicPr>
        <p:blipFill>
          <a:blip r:embed="rId2" cstate="print"/>
          <a:srcRect/>
          <a:stretch>
            <a:fillRect/>
          </a:stretch>
        </p:blipFill>
        <p:spPr bwMode="auto">
          <a:xfrm>
            <a:off x="7500958" y="1643050"/>
            <a:ext cx="1000132" cy="100013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rrowheads="1"/>
          </p:cNvSpPr>
          <p:nvPr>
            <p:ph type="title"/>
          </p:nvPr>
        </p:nvSpPr>
        <p:spPr/>
        <p:txBody>
          <a:bodyPr/>
          <a:lstStyle/>
          <a:p>
            <a:pPr eaLnBrk="1" hangingPunct="1"/>
            <a:r>
              <a:rPr lang="fr-FR" altLang="fr-FR" sz="4000" smtClean="0"/>
              <a:t>III – Là où le code ne répond pas…</a:t>
            </a:r>
          </a:p>
        </p:txBody>
      </p:sp>
      <p:sp>
        <p:nvSpPr>
          <p:cNvPr id="83971" name="Rectangle 3"/>
          <p:cNvSpPr>
            <a:spLocks noGrp="1" noChangeArrowheads="1"/>
          </p:cNvSpPr>
          <p:nvPr>
            <p:ph idx="1"/>
          </p:nvPr>
        </p:nvSpPr>
        <p:spPr>
          <a:xfrm>
            <a:off x="457200" y="1600200"/>
            <a:ext cx="8229600" cy="4997450"/>
          </a:xfrm>
        </p:spPr>
        <p:txBody>
          <a:bodyPr/>
          <a:lstStyle/>
          <a:p>
            <a:pPr eaLnBrk="1" hangingPunct="1">
              <a:lnSpc>
                <a:spcPct val="90000"/>
              </a:lnSpc>
            </a:pPr>
            <a:r>
              <a:rPr lang="fr-FR" altLang="fr-FR" smtClean="0"/>
              <a:t>B – De la doctrine… au juge</a:t>
            </a:r>
          </a:p>
          <a:p>
            <a:pPr lvl="1" eaLnBrk="1" hangingPunct="1">
              <a:lnSpc>
                <a:spcPct val="90000"/>
              </a:lnSpc>
            </a:pPr>
            <a:endParaRPr lang="fr-FR" altLang="fr-FR" smtClean="0"/>
          </a:p>
          <a:p>
            <a:pPr lvl="1" eaLnBrk="1" hangingPunct="1">
              <a:lnSpc>
                <a:spcPct val="90000"/>
              </a:lnSpc>
            </a:pPr>
            <a:r>
              <a:rPr lang="fr-FR" altLang="fr-FR" smtClean="0"/>
              <a:t>Jugements remarquables</a:t>
            </a:r>
          </a:p>
          <a:p>
            <a:pPr lvl="2" algn="just" eaLnBrk="1" hangingPunct="1">
              <a:lnSpc>
                <a:spcPct val="90000"/>
              </a:lnSpc>
            </a:pPr>
            <a:r>
              <a:rPr lang="fr-FR" altLang="fr-FR" smtClean="0"/>
              <a:t>La passation de quatre marchés pour la réalisation de trottoirs en quatre endroits différents d’une même commune constituait une même opération </a:t>
            </a:r>
            <a:r>
              <a:rPr lang="fr-FR" altLang="fr-FR" sz="1600" smtClean="0"/>
              <a:t>(</a:t>
            </a:r>
            <a:r>
              <a:rPr lang="fr-FR" altLang="fr-FR" sz="1600" i="1" smtClean="0"/>
              <a:t>CE 26 septembre 1994 Préfet d’Eure-et-Loir )</a:t>
            </a:r>
            <a:endParaRPr lang="fr-FR" altLang="fr-FR" i="1" smtClean="0"/>
          </a:p>
          <a:p>
            <a:pPr lvl="2" algn="just" eaLnBrk="1" hangingPunct="1">
              <a:lnSpc>
                <a:spcPct val="90000"/>
              </a:lnSpc>
            </a:pPr>
            <a:r>
              <a:rPr lang="fr-FR" altLang="fr-FR" smtClean="0"/>
              <a:t>Les travaux d’étanchéité et de peinture effectués par le syndicat relevaient d’une seule et même opération puisqu’ils portaient sur les mêmes ouvrages avec un objet identique : la réfection et le fonctionnement des deux châteaux d’eau </a:t>
            </a:r>
            <a:r>
              <a:rPr lang="fr-FR" altLang="fr-FR" sz="1600" i="1" smtClean="0"/>
              <a:t>(CE 8 février 1999 Syndicat intercommunal des eaux de la Gâtine)</a:t>
            </a:r>
          </a:p>
        </p:txBody>
      </p:sp>
      <p:pic>
        <p:nvPicPr>
          <p:cNvPr id="63493" name="Picture 5"/>
          <p:cNvPicPr>
            <a:picLocks noChangeAspect="1" noChangeArrowheads="1"/>
          </p:cNvPicPr>
          <p:nvPr/>
        </p:nvPicPr>
        <p:blipFill>
          <a:blip r:embed="rId2" cstate="print"/>
          <a:srcRect/>
          <a:stretch>
            <a:fillRect/>
          </a:stretch>
        </p:blipFill>
        <p:spPr bwMode="auto">
          <a:xfrm>
            <a:off x="7429520" y="1643050"/>
            <a:ext cx="928694" cy="92869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rrowheads="1"/>
          </p:cNvSpPr>
          <p:nvPr>
            <p:ph type="title"/>
          </p:nvPr>
        </p:nvSpPr>
        <p:spPr/>
        <p:txBody>
          <a:bodyPr/>
          <a:lstStyle/>
          <a:p>
            <a:pPr eaLnBrk="1" hangingPunct="1"/>
            <a:r>
              <a:rPr lang="fr-FR" altLang="fr-FR" sz="4000" smtClean="0"/>
              <a:t>III – Là où le code ne répond pas…</a:t>
            </a:r>
          </a:p>
        </p:txBody>
      </p:sp>
      <p:sp>
        <p:nvSpPr>
          <p:cNvPr id="84995" name="Rectangle 3"/>
          <p:cNvSpPr>
            <a:spLocks noGrp="1" noChangeArrowheads="1"/>
          </p:cNvSpPr>
          <p:nvPr>
            <p:ph idx="1"/>
          </p:nvPr>
        </p:nvSpPr>
        <p:spPr>
          <a:xfrm>
            <a:off x="457200" y="1600200"/>
            <a:ext cx="8229600" cy="4997450"/>
          </a:xfrm>
        </p:spPr>
        <p:txBody>
          <a:bodyPr/>
          <a:lstStyle/>
          <a:p>
            <a:pPr eaLnBrk="1" hangingPunct="1">
              <a:lnSpc>
                <a:spcPct val="90000"/>
              </a:lnSpc>
            </a:pPr>
            <a:r>
              <a:rPr lang="fr-FR" altLang="fr-FR" smtClean="0"/>
              <a:t>B – De la doctrine… au juge</a:t>
            </a:r>
          </a:p>
          <a:p>
            <a:pPr lvl="1" eaLnBrk="1" hangingPunct="1">
              <a:lnSpc>
                <a:spcPct val="90000"/>
              </a:lnSpc>
            </a:pPr>
            <a:endParaRPr lang="fr-FR" altLang="fr-FR" smtClean="0"/>
          </a:p>
          <a:p>
            <a:pPr lvl="1" eaLnBrk="1" hangingPunct="1">
              <a:lnSpc>
                <a:spcPct val="90000"/>
              </a:lnSpc>
            </a:pPr>
            <a:r>
              <a:rPr lang="fr-FR" altLang="fr-FR" smtClean="0"/>
              <a:t>Jugements remarquables</a:t>
            </a:r>
          </a:p>
          <a:p>
            <a:pPr lvl="2" algn="just" eaLnBrk="1" hangingPunct="1">
              <a:lnSpc>
                <a:spcPct val="90000"/>
              </a:lnSpc>
            </a:pPr>
            <a:r>
              <a:rPr lang="fr-FR" altLang="fr-FR" smtClean="0"/>
              <a:t>Un contrat confiant à une société le soin de trouver des annonceurs et de réaliser certaines annonces a été qualifié de marché de prestations de services alors que cette société devait se rémunérer par des recettes publicitaires </a:t>
            </a:r>
            <a:r>
              <a:rPr lang="fr-FR" altLang="fr-FR" sz="1600" i="1" smtClean="0"/>
              <a:t>(CAA Paris, Editor Tennog c/commune de Houilles - 11 octobre 1994) Abandon de recettes</a:t>
            </a:r>
            <a:endParaRPr lang="fr-FR" altLang="fr-FR" i="1" smtClean="0"/>
          </a:p>
          <a:p>
            <a:pPr lvl="2" algn="just" eaLnBrk="1" hangingPunct="1">
              <a:lnSpc>
                <a:spcPct val="90000"/>
              </a:lnSpc>
            </a:pPr>
            <a:r>
              <a:rPr lang="fr-FR" altLang="fr-FR" smtClean="0"/>
              <a:t>Les conventions qui ont pour objet de confier à des associations la promotion du département, en contrepartie d'une rémunération, constituent des marchés publics de service </a:t>
            </a:r>
            <a:r>
              <a:rPr lang="fr-FR" altLang="fr-FR" sz="1600" i="1" smtClean="0"/>
              <a:t>(TA Melun n°06-5187/2 du 17 août 2006 - Préfet de Seine-et-Marne)</a:t>
            </a:r>
          </a:p>
        </p:txBody>
      </p:sp>
      <p:pic>
        <p:nvPicPr>
          <p:cNvPr id="5" name="Picture 4"/>
          <p:cNvPicPr>
            <a:picLocks noChangeAspect="1" noChangeArrowheads="1"/>
          </p:cNvPicPr>
          <p:nvPr/>
        </p:nvPicPr>
        <p:blipFill>
          <a:blip r:embed="rId2" cstate="print"/>
          <a:srcRect/>
          <a:stretch>
            <a:fillRect/>
          </a:stretch>
        </p:blipFill>
        <p:spPr bwMode="auto">
          <a:xfrm>
            <a:off x="7358082" y="1571612"/>
            <a:ext cx="928694" cy="92869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rrowheads="1"/>
          </p:cNvSpPr>
          <p:nvPr>
            <p:ph type="title"/>
          </p:nvPr>
        </p:nvSpPr>
        <p:spPr/>
        <p:txBody>
          <a:bodyPr/>
          <a:lstStyle/>
          <a:p>
            <a:pPr eaLnBrk="1" hangingPunct="1"/>
            <a:r>
              <a:rPr lang="fr-FR" altLang="fr-FR" sz="4000" smtClean="0"/>
              <a:t>III – Là où le code ne répond pas…</a:t>
            </a:r>
          </a:p>
        </p:txBody>
      </p:sp>
      <p:sp>
        <p:nvSpPr>
          <p:cNvPr id="86019" name="Rectangle 3"/>
          <p:cNvSpPr>
            <a:spLocks noGrp="1" noChangeArrowheads="1"/>
          </p:cNvSpPr>
          <p:nvPr>
            <p:ph idx="1"/>
          </p:nvPr>
        </p:nvSpPr>
        <p:spPr>
          <a:xfrm>
            <a:off x="457200" y="1600200"/>
            <a:ext cx="8229600" cy="4997450"/>
          </a:xfrm>
        </p:spPr>
        <p:txBody>
          <a:bodyPr/>
          <a:lstStyle/>
          <a:p>
            <a:pPr eaLnBrk="1" hangingPunct="1">
              <a:lnSpc>
                <a:spcPct val="90000"/>
              </a:lnSpc>
            </a:pPr>
            <a:r>
              <a:rPr lang="fr-FR" altLang="fr-FR" smtClean="0"/>
              <a:t>B – De la doctrine… au juge</a:t>
            </a:r>
          </a:p>
          <a:p>
            <a:pPr lvl="1" eaLnBrk="1" hangingPunct="1">
              <a:lnSpc>
                <a:spcPct val="90000"/>
              </a:lnSpc>
            </a:pPr>
            <a:endParaRPr lang="fr-FR" altLang="fr-FR" smtClean="0"/>
          </a:p>
          <a:p>
            <a:pPr lvl="1" eaLnBrk="1" hangingPunct="1">
              <a:lnSpc>
                <a:spcPct val="90000"/>
              </a:lnSpc>
            </a:pPr>
            <a:r>
              <a:rPr lang="fr-FR" altLang="fr-FR" smtClean="0"/>
              <a:t>Jugements remarquables</a:t>
            </a:r>
          </a:p>
          <a:p>
            <a:pPr lvl="2" algn="just" eaLnBrk="1" hangingPunct="1">
              <a:lnSpc>
                <a:spcPct val="90000"/>
              </a:lnSpc>
            </a:pPr>
            <a:r>
              <a:rPr lang="fr-FR" altLang="fr-FR" smtClean="0"/>
              <a:t>La convention conclue entre une collectivité locale et une société, qui prévoit la mise à disposition gratuite de logiciels au profit d'élèves de collège avec une action publicitaire au bénéfice de la collectivité contractante, s'analyse comme une convention de prestation de services </a:t>
            </a:r>
            <a:r>
              <a:rPr lang="fr-FR" altLang="fr-FR" sz="1600" i="1" smtClean="0"/>
              <a:t>(TA Amiens n°0601004 du 9 novembre 2006 - Préfet de l’Oise)</a:t>
            </a:r>
            <a:endParaRPr lang="fr-FR" altLang="fr-FR" i="1" smtClean="0"/>
          </a:p>
          <a:p>
            <a:pPr lvl="2" algn="just" eaLnBrk="1" hangingPunct="1">
              <a:lnSpc>
                <a:spcPct val="90000"/>
              </a:lnSpc>
            </a:pPr>
            <a:r>
              <a:rPr lang="fr-FR" altLang="fr-FR" smtClean="0"/>
              <a:t>L’achat de places pour des matchs de football à une société anonyme sportive professionnelle par le département est un achat de prestations de services, même si les places sont redistribuées par la collectivité </a:t>
            </a:r>
            <a:r>
              <a:rPr lang="fr-FR" altLang="fr-FR" sz="1600" i="1" smtClean="0"/>
              <a:t>(TA Lyon n°0600675 du 19 avril 2007 – M. F.)</a:t>
            </a:r>
          </a:p>
        </p:txBody>
      </p:sp>
      <p:pic>
        <p:nvPicPr>
          <p:cNvPr id="4" name="Picture 4"/>
          <p:cNvPicPr>
            <a:picLocks noChangeAspect="1" noChangeArrowheads="1"/>
          </p:cNvPicPr>
          <p:nvPr/>
        </p:nvPicPr>
        <p:blipFill>
          <a:blip r:embed="rId2" cstate="print"/>
          <a:srcRect/>
          <a:stretch>
            <a:fillRect/>
          </a:stretch>
        </p:blipFill>
        <p:spPr bwMode="auto">
          <a:xfrm>
            <a:off x="7500958" y="1643050"/>
            <a:ext cx="1000132" cy="100013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pPr eaLnBrk="1" hangingPunct="1"/>
            <a:r>
              <a:rPr lang="fr-FR" altLang="fr-FR" smtClean="0"/>
              <a:t>Introduction</a:t>
            </a:r>
          </a:p>
        </p:txBody>
      </p:sp>
      <p:sp>
        <p:nvSpPr>
          <p:cNvPr id="12291" name="Rectangle 3"/>
          <p:cNvSpPr>
            <a:spLocks noGrp="1" noChangeArrowheads="1"/>
          </p:cNvSpPr>
          <p:nvPr>
            <p:ph idx="1"/>
          </p:nvPr>
        </p:nvSpPr>
        <p:spPr/>
        <p:txBody>
          <a:bodyPr/>
          <a:lstStyle/>
          <a:p>
            <a:pPr eaLnBrk="1" hangingPunct="1">
              <a:buFont typeface="Wingdings" panose="05000000000000000000" pitchFamily="2" charset="2"/>
              <a:buNone/>
            </a:pPr>
            <a:r>
              <a:rPr lang="fr-FR" altLang="fr-FR" dirty="0" smtClean="0"/>
              <a:t>L’achat public c’est :</a:t>
            </a:r>
          </a:p>
          <a:p>
            <a:pPr eaLnBrk="1" hangingPunct="1">
              <a:buFont typeface="Wingdings" panose="05000000000000000000" pitchFamily="2" charset="2"/>
              <a:buNone/>
            </a:pPr>
            <a:endParaRPr lang="fr-FR" altLang="fr-FR" dirty="0" smtClean="0"/>
          </a:p>
          <a:p>
            <a:pPr eaLnBrk="1" hangingPunct="1">
              <a:buFontTx/>
              <a:buChar char="-"/>
            </a:pPr>
            <a:r>
              <a:rPr lang="fr-FR" altLang="fr-FR" dirty="0" smtClean="0"/>
              <a:t>L’achat de prestations de services</a:t>
            </a:r>
          </a:p>
          <a:p>
            <a:pPr lvl="1" algn="just" eaLnBrk="1" hangingPunct="1">
              <a:buFont typeface="Wingdings" panose="05000000000000000000" pitchFamily="2" charset="2"/>
              <a:buNone/>
            </a:pPr>
            <a:r>
              <a:rPr lang="fr-FR" altLang="fr-FR" dirty="0" smtClean="0"/>
              <a:t>	« </a:t>
            </a:r>
            <a:r>
              <a:rPr lang="fr-FR" dirty="0"/>
              <a:t>Un marché de services a pour objet la réalisation de prestations de services.</a:t>
            </a:r>
            <a:r>
              <a:rPr lang="fr-FR" altLang="fr-FR" dirty="0" smtClean="0"/>
              <a:t> » </a:t>
            </a:r>
            <a:r>
              <a:rPr lang="fr-FR" altLang="fr-FR" sz="1600" i="1" dirty="0" smtClean="0"/>
              <a:t>(CCP L1111-4)</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rrowheads="1"/>
          </p:cNvSpPr>
          <p:nvPr>
            <p:ph type="title"/>
          </p:nvPr>
        </p:nvSpPr>
        <p:spPr/>
        <p:txBody>
          <a:bodyPr/>
          <a:lstStyle/>
          <a:p>
            <a:pPr eaLnBrk="1" hangingPunct="1"/>
            <a:r>
              <a:rPr lang="fr-FR" altLang="fr-FR" sz="4000" smtClean="0"/>
              <a:t>III – Là où le code ne répond pas…</a:t>
            </a:r>
          </a:p>
        </p:txBody>
      </p:sp>
      <p:sp>
        <p:nvSpPr>
          <p:cNvPr id="87043" name="Rectangle 3"/>
          <p:cNvSpPr>
            <a:spLocks noGrp="1" noChangeArrowheads="1"/>
          </p:cNvSpPr>
          <p:nvPr>
            <p:ph idx="1"/>
          </p:nvPr>
        </p:nvSpPr>
        <p:spPr>
          <a:xfrm>
            <a:off x="457200" y="1600200"/>
            <a:ext cx="8229600" cy="4997450"/>
          </a:xfrm>
        </p:spPr>
        <p:txBody>
          <a:bodyPr/>
          <a:lstStyle/>
          <a:p>
            <a:pPr eaLnBrk="1" hangingPunct="1">
              <a:lnSpc>
                <a:spcPct val="90000"/>
              </a:lnSpc>
            </a:pPr>
            <a:r>
              <a:rPr lang="fr-FR" altLang="fr-FR" smtClean="0"/>
              <a:t>B – De la doctrine… au juge</a:t>
            </a:r>
          </a:p>
          <a:p>
            <a:pPr lvl="1" eaLnBrk="1" hangingPunct="1">
              <a:lnSpc>
                <a:spcPct val="90000"/>
              </a:lnSpc>
            </a:pPr>
            <a:endParaRPr lang="fr-FR" altLang="fr-FR" smtClean="0"/>
          </a:p>
          <a:p>
            <a:pPr lvl="1" eaLnBrk="1" hangingPunct="1">
              <a:lnSpc>
                <a:spcPct val="90000"/>
              </a:lnSpc>
            </a:pPr>
            <a:r>
              <a:rPr lang="fr-FR" altLang="fr-FR" smtClean="0"/>
              <a:t>Jugements remarquables (candidatures)</a:t>
            </a:r>
          </a:p>
          <a:p>
            <a:pPr lvl="2" algn="just" eaLnBrk="1" hangingPunct="1">
              <a:lnSpc>
                <a:spcPct val="90000"/>
              </a:lnSpc>
            </a:pPr>
            <a:r>
              <a:rPr lang="fr-FR" altLang="fr-FR" smtClean="0"/>
              <a:t>Dans le cas où des difficultés ont affecté la réalisation par une entreprise lors de travaux antérieurs, la commission d’appels d’offres ne commet pas d'erreur manifeste d'appréciation lorsqu’elle en rejette la candidature </a:t>
            </a:r>
            <a:r>
              <a:rPr lang="fr-FR" altLang="fr-FR" sz="1600" i="1" smtClean="0"/>
              <a:t>(CE 27 février 1987 n°61402)</a:t>
            </a:r>
            <a:endParaRPr lang="fr-FR" altLang="fr-FR" i="1" smtClean="0"/>
          </a:p>
          <a:p>
            <a:pPr lvl="2" algn="just" eaLnBrk="1" hangingPunct="1">
              <a:lnSpc>
                <a:spcPct val="90000"/>
              </a:lnSpc>
            </a:pPr>
            <a:r>
              <a:rPr lang="fr-FR" altLang="fr-FR" smtClean="0"/>
              <a:t>Mais il faut cependant que les capacités et compétences de l'entreprise soient véritablement en cause. Une ancienne incompatibilité d’humeur et des relations tendues ne justifient pas du rejet de candidature </a:t>
            </a:r>
            <a:r>
              <a:rPr lang="fr-FR" altLang="fr-FR" sz="1600" i="1" smtClean="0"/>
              <a:t>(CAA Marseille 16 mai 2000 Société Rafalli, n° 97MA00916)</a:t>
            </a:r>
          </a:p>
        </p:txBody>
      </p:sp>
      <p:pic>
        <p:nvPicPr>
          <p:cNvPr id="67588" name="Picture 4"/>
          <p:cNvPicPr>
            <a:picLocks noChangeAspect="1" noChangeArrowheads="1"/>
          </p:cNvPicPr>
          <p:nvPr/>
        </p:nvPicPr>
        <p:blipFill>
          <a:blip r:embed="rId2" cstate="print"/>
          <a:srcRect/>
          <a:stretch>
            <a:fillRect/>
          </a:stretch>
        </p:blipFill>
        <p:spPr bwMode="auto">
          <a:xfrm>
            <a:off x="7500958" y="1643050"/>
            <a:ext cx="1000132" cy="100013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rrowheads="1"/>
          </p:cNvSpPr>
          <p:nvPr>
            <p:ph type="title"/>
          </p:nvPr>
        </p:nvSpPr>
        <p:spPr/>
        <p:txBody>
          <a:bodyPr/>
          <a:lstStyle/>
          <a:p>
            <a:pPr eaLnBrk="1" hangingPunct="1"/>
            <a:r>
              <a:rPr lang="fr-FR" altLang="fr-FR" sz="4000" smtClean="0"/>
              <a:t>III – Là où le code ne répond pas…</a:t>
            </a:r>
          </a:p>
        </p:txBody>
      </p:sp>
      <p:sp>
        <p:nvSpPr>
          <p:cNvPr id="88067" name="Rectangle 3"/>
          <p:cNvSpPr>
            <a:spLocks noGrp="1" noChangeArrowheads="1"/>
          </p:cNvSpPr>
          <p:nvPr>
            <p:ph idx="1"/>
          </p:nvPr>
        </p:nvSpPr>
        <p:spPr>
          <a:xfrm>
            <a:off x="457200" y="1600200"/>
            <a:ext cx="8229600" cy="4997450"/>
          </a:xfrm>
        </p:spPr>
        <p:txBody>
          <a:bodyPr/>
          <a:lstStyle/>
          <a:p>
            <a:pPr eaLnBrk="1" hangingPunct="1">
              <a:lnSpc>
                <a:spcPct val="90000"/>
              </a:lnSpc>
            </a:pPr>
            <a:r>
              <a:rPr lang="fr-FR" altLang="fr-FR" smtClean="0"/>
              <a:t>B – De la doctrine… au juge</a:t>
            </a:r>
          </a:p>
          <a:p>
            <a:pPr lvl="1" eaLnBrk="1" hangingPunct="1">
              <a:lnSpc>
                <a:spcPct val="90000"/>
              </a:lnSpc>
            </a:pPr>
            <a:endParaRPr lang="fr-FR" altLang="fr-FR" smtClean="0"/>
          </a:p>
          <a:p>
            <a:pPr lvl="1" eaLnBrk="1" hangingPunct="1">
              <a:lnSpc>
                <a:spcPct val="90000"/>
              </a:lnSpc>
            </a:pPr>
            <a:r>
              <a:rPr lang="fr-FR" altLang="fr-FR" smtClean="0"/>
              <a:t>Jugements remarquables</a:t>
            </a:r>
          </a:p>
          <a:p>
            <a:pPr lvl="2" algn="just" eaLnBrk="1" hangingPunct="1">
              <a:lnSpc>
                <a:spcPct val="90000"/>
              </a:lnSpc>
            </a:pPr>
            <a:r>
              <a:rPr lang="fr-FR" altLang="fr-FR" smtClean="0"/>
              <a:t>Il faut en outre que l’appréciation portée sur l’entreprise repose sur des faits matériellement exacts dont la preuve puisse être rapportée. Cela signifie par exemple que le mécontentement de la collectivité se soit traduit par des sanctions, mesures coercitives, ou au moins quelques courriers et mises en demeure </a:t>
            </a:r>
            <a:r>
              <a:rPr lang="fr-FR" altLang="fr-FR" sz="1600" i="1" smtClean="0"/>
              <a:t>(CAA de Lyon, N° 01LY02331, 2 octobre 2003, Commune de Saint Galmier)</a:t>
            </a:r>
          </a:p>
          <a:p>
            <a:pPr lvl="2" algn="just" eaLnBrk="1" hangingPunct="1">
              <a:lnSpc>
                <a:spcPct val="90000"/>
              </a:lnSpc>
            </a:pPr>
            <a:r>
              <a:rPr lang="fr-FR" altLang="fr-FR" smtClean="0"/>
              <a:t>Quant à l’existence d’un contentieux antérieur ou en cours, elle n’est pas en elle-même suffisante pour écarter une candidature </a:t>
            </a:r>
            <a:r>
              <a:rPr lang="fr-FR" altLang="fr-FR" sz="1600" i="1" smtClean="0"/>
              <a:t>(TA Versailles 13 mars 1998, Sté Quillery Environnement urbain, n° 98904)</a:t>
            </a:r>
          </a:p>
        </p:txBody>
      </p:sp>
      <p:pic>
        <p:nvPicPr>
          <p:cNvPr id="4" name="Picture 4"/>
          <p:cNvPicPr>
            <a:picLocks noChangeAspect="1" noChangeArrowheads="1"/>
          </p:cNvPicPr>
          <p:nvPr/>
        </p:nvPicPr>
        <p:blipFill>
          <a:blip r:embed="rId2" cstate="print"/>
          <a:srcRect/>
          <a:stretch>
            <a:fillRect/>
          </a:stretch>
        </p:blipFill>
        <p:spPr bwMode="auto">
          <a:xfrm>
            <a:off x="7500958" y="1643050"/>
            <a:ext cx="1000132" cy="100013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rrowheads="1"/>
          </p:cNvSpPr>
          <p:nvPr>
            <p:ph type="title"/>
          </p:nvPr>
        </p:nvSpPr>
        <p:spPr/>
        <p:txBody>
          <a:bodyPr/>
          <a:lstStyle/>
          <a:p>
            <a:pPr eaLnBrk="1" hangingPunct="1"/>
            <a:r>
              <a:rPr lang="fr-FR" altLang="fr-FR" sz="4000" smtClean="0"/>
              <a:t>III – Là où le code ne répond pas…</a:t>
            </a:r>
          </a:p>
        </p:txBody>
      </p:sp>
      <p:sp>
        <p:nvSpPr>
          <p:cNvPr id="89091" name="Rectangle 3"/>
          <p:cNvSpPr>
            <a:spLocks noGrp="1" noChangeArrowheads="1"/>
          </p:cNvSpPr>
          <p:nvPr>
            <p:ph idx="1"/>
          </p:nvPr>
        </p:nvSpPr>
        <p:spPr>
          <a:xfrm>
            <a:off x="457200" y="1600200"/>
            <a:ext cx="8229600" cy="4997450"/>
          </a:xfrm>
        </p:spPr>
        <p:txBody>
          <a:bodyPr/>
          <a:lstStyle/>
          <a:p>
            <a:pPr eaLnBrk="1" hangingPunct="1">
              <a:lnSpc>
                <a:spcPct val="90000"/>
              </a:lnSpc>
            </a:pPr>
            <a:r>
              <a:rPr lang="fr-FR" altLang="fr-FR" smtClean="0"/>
              <a:t>B – De la doctrine… au juge</a:t>
            </a:r>
          </a:p>
          <a:p>
            <a:pPr lvl="1" eaLnBrk="1" hangingPunct="1">
              <a:lnSpc>
                <a:spcPct val="90000"/>
              </a:lnSpc>
            </a:pPr>
            <a:endParaRPr lang="fr-FR" altLang="fr-FR" smtClean="0"/>
          </a:p>
          <a:p>
            <a:pPr lvl="1" eaLnBrk="1" hangingPunct="1">
              <a:lnSpc>
                <a:spcPct val="90000"/>
              </a:lnSpc>
            </a:pPr>
            <a:r>
              <a:rPr lang="fr-FR" altLang="fr-FR" smtClean="0"/>
              <a:t>Jugements remarquables</a:t>
            </a:r>
          </a:p>
          <a:p>
            <a:pPr lvl="1" eaLnBrk="1" hangingPunct="1">
              <a:lnSpc>
                <a:spcPct val="90000"/>
              </a:lnSpc>
            </a:pPr>
            <a:endParaRPr lang="fr-FR" altLang="fr-FR" smtClean="0"/>
          </a:p>
          <a:p>
            <a:pPr lvl="2" algn="just" eaLnBrk="1" hangingPunct="1">
              <a:lnSpc>
                <a:spcPct val="90000"/>
              </a:lnSpc>
            </a:pPr>
            <a:r>
              <a:rPr lang="fr-FR" altLang="fr-FR" smtClean="0"/>
              <a:t>Le marché est régulier si la décision d’attribution par la commission d’appel d’offres intervient pendant le délai de validité des offres </a:t>
            </a:r>
            <a:r>
              <a:rPr lang="fr-FR" altLang="fr-FR" sz="1600" i="1" smtClean="0"/>
              <a:t>(CE 26 septembre 2007 OPAC Calvados)</a:t>
            </a:r>
          </a:p>
        </p:txBody>
      </p:sp>
      <p:pic>
        <p:nvPicPr>
          <p:cNvPr id="4" name="Picture 4"/>
          <p:cNvPicPr>
            <a:picLocks noChangeAspect="1" noChangeArrowheads="1"/>
          </p:cNvPicPr>
          <p:nvPr/>
        </p:nvPicPr>
        <p:blipFill>
          <a:blip r:embed="rId2" cstate="print"/>
          <a:srcRect/>
          <a:stretch>
            <a:fillRect/>
          </a:stretch>
        </p:blipFill>
        <p:spPr bwMode="auto">
          <a:xfrm>
            <a:off x="7500958" y="1643050"/>
            <a:ext cx="1000132" cy="100013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p:txBody>
          <a:bodyPr/>
          <a:lstStyle/>
          <a:p>
            <a:pPr eaLnBrk="1" hangingPunct="1"/>
            <a:r>
              <a:rPr lang="fr-FR" altLang="fr-FR" sz="5400" smtClean="0"/>
              <a:t>PAUSE</a:t>
            </a:r>
          </a:p>
        </p:txBody>
      </p:sp>
      <p:sp>
        <p:nvSpPr>
          <p:cNvPr id="132099" name="Rectangle 3"/>
          <p:cNvSpPr>
            <a:spLocks noGrp="1" noChangeArrowheads="1"/>
          </p:cNvSpPr>
          <p:nvPr>
            <p:ph type="subTitle" idx="1"/>
          </p:nvPr>
        </p:nvSpPr>
        <p:spPr/>
        <p:txBody>
          <a:bodyPr rtlCol="0">
            <a:normAutofit/>
          </a:bodyPr>
          <a:lstStyle/>
          <a:p>
            <a:pPr eaLnBrk="1" fontAlgn="auto" hangingPunct="1">
              <a:spcAft>
                <a:spcPts val="0"/>
              </a:spcAft>
              <a:defRPr/>
            </a:pPr>
            <a:r>
              <a:rPr lang="fr-FR" smtClean="0"/>
              <a:t>Reprise à …..</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p:txBody>
          <a:bodyPr/>
          <a:lstStyle/>
          <a:p>
            <a:pPr eaLnBrk="1" hangingPunct="1"/>
            <a:r>
              <a:rPr lang="fr-FR" altLang="fr-FR" sz="5400" smtClean="0"/>
              <a:t>IV – Quelle est la place des candidats évincés et leur pouvoir de nuisance</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404813"/>
            <a:ext cx="6227763" cy="622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Titre 21"/>
          <p:cNvSpPr>
            <a:spLocks noGrp="1"/>
          </p:cNvSpPr>
          <p:nvPr>
            <p:ph type="ctrTitle"/>
          </p:nvPr>
        </p:nvSpPr>
        <p:spPr>
          <a:xfrm>
            <a:off x="785813" y="1928813"/>
            <a:ext cx="7772400" cy="773112"/>
          </a:xfrm>
        </p:spPr>
        <p:txBody>
          <a:bodyPr anchor="t"/>
          <a:lstStyle/>
          <a:p>
            <a:pPr eaLnBrk="1" hangingPunct="1"/>
            <a:r>
              <a:rPr lang="fr-FR" altLang="fr-FR" sz="2400" smtClean="0">
                <a:latin typeface="Arial" panose="020B0604020202020204" pitchFamily="34" charset="0"/>
                <a:cs typeface="Arial" panose="020B0604020202020204" pitchFamily="34" charset="0"/>
              </a:rPr>
              <a:t>9 - Dès que j’ai un besoin, celui-ci doit être analysé…</a:t>
            </a:r>
          </a:p>
        </p:txBody>
      </p:sp>
      <p:sp>
        <p:nvSpPr>
          <p:cNvPr id="23" name="Espace réservé du texte 22"/>
          <p:cNvSpPr>
            <a:spLocks noGrp="1"/>
          </p:cNvSpPr>
          <p:nvPr>
            <p:ph type="subTitle" idx="1"/>
          </p:nvPr>
        </p:nvSpPr>
        <p:spPr>
          <a:xfrm>
            <a:off x="571500" y="3214688"/>
            <a:ext cx="4040188" cy="639762"/>
          </a:xfrm>
          <a:ln w="28575">
            <a:solidFill>
              <a:schemeClr val="tx1"/>
            </a:solidFill>
            <a:miter lim="800000"/>
            <a:headEnd/>
            <a:tailEnd/>
          </a:ln>
        </p:spPr>
        <p:txBody>
          <a:bodyPr/>
          <a:lstStyle/>
          <a:p>
            <a:pPr marL="411163" indent="-342900" algn="l" eaLnBrk="1" hangingPunct="1">
              <a:buFont typeface="Wingdings" panose="05000000000000000000" pitchFamily="2" charset="2"/>
              <a:buNone/>
            </a:pPr>
            <a:r>
              <a:rPr lang="fr-FR" altLang="fr-FR" sz="2000" smtClean="0">
                <a:solidFill>
                  <a:schemeClr val="tx1"/>
                </a:solidFill>
                <a:latin typeface="Arial" panose="020B0604020202020204" pitchFamily="34" charset="0"/>
                <a:cs typeface="Arial" panose="020B0604020202020204" pitchFamily="34" charset="0"/>
              </a:rPr>
              <a:t>A - En fonction de la nomenclature homogène</a:t>
            </a:r>
          </a:p>
        </p:txBody>
      </p:sp>
      <p:sp>
        <p:nvSpPr>
          <p:cNvPr id="122884" name="Espace réservé du texte 24"/>
          <p:cNvSpPr>
            <a:spLocks noGrp="1"/>
          </p:cNvSpPr>
          <p:nvPr>
            <p:ph type="body" sz="half" idx="4294967295"/>
          </p:nvPr>
        </p:nvSpPr>
        <p:spPr>
          <a:xfrm>
            <a:off x="4611688" y="3214688"/>
            <a:ext cx="4279900" cy="633412"/>
          </a:xfrm>
          <a:ln w="28575">
            <a:solidFill>
              <a:schemeClr val="tx1"/>
            </a:solidFill>
            <a:miter lim="800000"/>
            <a:headEnd/>
            <a:tailEnd/>
          </a:ln>
        </p:spPr>
        <p:txBody>
          <a:bodyPr/>
          <a:lstStyle/>
          <a:p>
            <a:pPr marL="411163" eaLnBrk="1" hangingPunct="1">
              <a:buFont typeface="Wingdings" panose="05000000000000000000" pitchFamily="2" charset="2"/>
              <a:buNone/>
            </a:pPr>
            <a:r>
              <a:rPr lang="fr-FR" altLang="fr-FR" sz="2000" smtClean="0">
                <a:latin typeface="Arial" panose="020B0604020202020204" pitchFamily="34" charset="0"/>
                <a:cs typeface="Arial" panose="020B0604020202020204" pitchFamily="34" charset="0"/>
              </a:rPr>
              <a:t>B - Par les experts du FISC</a:t>
            </a:r>
          </a:p>
        </p:txBody>
      </p:sp>
      <p:sp>
        <p:nvSpPr>
          <p:cNvPr id="122885" name="Espace réservé du contenu 23"/>
          <p:cNvSpPr>
            <a:spLocks noGrp="1"/>
          </p:cNvSpPr>
          <p:nvPr>
            <p:ph sz="quarter" idx="4294967295"/>
          </p:nvPr>
        </p:nvSpPr>
        <p:spPr>
          <a:xfrm>
            <a:off x="571500" y="3856038"/>
            <a:ext cx="4040188" cy="684212"/>
          </a:xfrm>
          <a:ln w="28575">
            <a:solidFill>
              <a:schemeClr val="tx1"/>
            </a:solidFill>
            <a:miter lim="800000"/>
            <a:headEnd/>
            <a:tailEnd/>
          </a:ln>
        </p:spPr>
        <p:txBody>
          <a:bodyPr/>
          <a:lstStyle/>
          <a:p>
            <a:pPr marL="411163" eaLnBrk="1" hangingPunct="1">
              <a:buFont typeface="Wingdings" panose="05000000000000000000" pitchFamily="2" charset="2"/>
              <a:buNone/>
            </a:pPr>
            <a:r>
              <a:rPr lang="fr-FR" altLang="fr-FR" sz="2000" smtClean="0">
                <a:latin typeface="Arial" panose="020B0604020202020204" pitchFamily="34" charset="0"/>
                <a:cs typeface="Arial" panose="020B0604020202020204" pitchFamily="34" charset="0"/>
              </a:rPr>
              <a:t>C - D’urgence par le Dr Maison</a:t>
            </a:r>
          </a:p>
        </p:txBody>
      </p:sp>
      <p:sp>
        <p:nvSpPr>
          <p:cNvPr id="122886" name="Espace réservé du contenu 25"/>
          <p:cNvSpPr>
            <a:spLocks noGrp="1"/>
          </p:cNvSpPr>
          <p:nvPr>
            <p:ph sz="quarter" idx="4294967295"/>
          </p:nvPr>
        </p:nvSpPr>
        <p:spPr>
          <a:xfrm>
            <a:off x="4611688" y="3863975"/>
            <a:ext cx="4279900" cy="676275"/>
          </a:xfrm>
          <a:ln w="28575">
            <a:solidFill>
              <a:schemeClr val="tx1"/>
            </a:solidFill>
            <a:miter lim="800000"/>
            <a:headEnd/>
            <a:tailEnd/>
          </a:ln>
        </p:spPr>
        <p:txBody>
          <a:bodyPr/>
          <a:lstStyle/>
          <a:p>
            <a:pPr marL="411163" eaLnBrk="1" hangingPunct="1">
              <a:buFont typeface="Wingdings" panose="05000000000000000000" pitchFamily="2" charset="2"/>
              <a:buNone/>
            </a:pPr>
            <a:r>
              <a:rPr lang="fr-FR" altLang="fr-FR" sz="2000" smtClean="0">
                <a:latin typeface="Arial" panose="020B0604020202020204" pitchFamily="34" charset="0"/>
                <a:cs typeface="Arial" panose="020B0604020202020204" pitchFamily="34" charset="0"/>
              </a:rPr>
              <a:t>D - Comme étant unique, c’est le mien</a:t>
            </a:r>
          </a:p>
        </p:txBody>
      </p:sp>
      <p:pic>
        <p:nvPicPr>
          <p:cNvPr id="931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404813"/>
            <a:ext cx="1282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88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885">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88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122884" grpId="0" build="p"/>
      <p:bldP spid="122885" grpId="0" build="p"/>
      <p:bldP spid="122886" grpId="0" build="p"/>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Titre 21"/>
          <p:cNvSpPr>
            <a:spLocks noGrp="1"/>
          </p:cNvSpPr>
          <p:nvPr>
            <p:ph type="ctrTitle"/>
          </p:nvPr>
        </p:nvSpPr>
        <p:spPr>
          <a:xfrm>
            <a:off x="785813" y="1928813"/>
            <a:ext cx="7772400" cy="773112"/>
          </a:xfrm>
        </p:spPr>
        <p:txBody>
          <a:bodyPr anchor="t"/>
          <a:lstStyle/>
          <a:p>
            <a:pPr eaLnBrk="1" hangingPunct="1"/>
            <a:r>
              <a:rPr lang="fr-FR" altLang="fr-FR" sz="2400" smtClean="0">
                <a:latin typeface="Arial" panose="020B0604020202020204" pitchFamily="34" charset="0"/>
                <a:cs typeface="Arial" panose="020B0604020202020204" pitchFamily="34" charset="0"/>
              </a:rPr>
              <a:t>10 - Pour rédiger mon cahier des charges…</a:t>
            </a:r>
          </a:p>
        </p:txBody>
      </p:sp>
      <p:sp>
        <p:nvSpPr>
          <p:cNvPr id="23" name="Espace réservé du texte 22"/>
          <p:cNvSpPr>
            <a:spLocks noGrp="1"/>
          </p:cNvSpPr>
          <p:nvPr>
            <p:ph type="subTitle" idx="1"/>
          </p:nvPr>
        </p:nvSpPr>
        <p:spPr>
          <a:xfrm>
            <a:off x="571500" y="3214688"/>
            <a:ext cx="4040188" cy="639762"/>
          </a:xfrm>
          <a:ln w="28575">
            <a:solidFill>
              <a:schemeClr val="tx1"/>
            </a:solidFill>
            <a:miter lim="800000"/>
            <a:headEnd/>
            <a:tailEnd/>
          </a:ln>
        </p:spPr>
        <p:txBody>
          <a:bodyPr/>
          <a:lstStyle/>
          <a:p>
            <a:pPr marL="411163" indent="-342900" algn="l" eaLnBrk="1" hangingPunct="1">
              <a:lnSpc>
                <a:spcPct val="90000"/>
              </a:lnSpc>
              <a:buFont typeface="Wingdings" panose="05000000000000000000" pitchFamily="2" charset="2"/>
              <a:buNone/>
            </a:pPr>
            <a:r>
              <a:rPr lang="fr-FR" altLang="fr-FR" sz="2000" smtClean="0">
                <a:solidFill>
                  <a:schemeClr val="tx1"/>
                </a:solidFill>
                <a:latin typeface="Arial" panose="020B0604020202020204" pitchFamily="34" charset="0"/>
                <a:cs typeface="Arial" panose="020B0604020202020204" pitchFamily="34" charset="0"/>
              </a:rPr>
              <a:t>A - Je recopie le devis détaillé reçu</a:t>
            </a:r>
          </a:p>
        </p:txBody>
      </p:sp>
      <p:sp>
        <p:nvSpPr>
          <p:cNvPr id="25" name="Espace réservé du texte 24"/>
          <p:cNvSpPr>
            <a:spLocks noGrp="1"/>
          </p:cNvSpPr>
          <p:nvPr>
            <p:ph type="body" sz="half" idx="4294967295"/>
          </p:nvPr>
        </p:nvSpPr>
        <p:spPr>
          <a:xfrm>
            <a:off x="4622800" y="3214688"/>
            <a:ext cx="4279900" cy="633412"/>
          </a:xfrm>
          <a:ln w="28575">
            <a:solidFill>
              <a:schemeClr val="tx1"/>
            </a:solidFill>
            <a:miter lim="800000"/>
            <a:headEnd/>
            <a:tailEnd/>
          </a:ln>
        </p:spPr>
        <p:txBody>
          <a:bodyPr/>
          <a:lstStyle/>
          <a:p>
            <a:pPr marL="411163" eaLnBrk="1" hangingPunct="1">
              <a:lnSpc>
                <a:spcPct val="90000"/>
              </a:lnSpc>
              <a:buFont typeface="Wingdings" panose="05000000000000000000" pitchFamily="2" charset="2"/>
              <a:buNone/>
            </a:pPr>
            <a:r>
              <a:rPr lang="fr-FR" altLang="fr-FR" sz="2000" smtClean="0">
                <a:latin typeface="Arial" panose="020B0604020202020204" pitchFamily="34" charset="0"/>
                <a:cs typeface="Arial" panose="020B0604020202020204" pitchFamily="34" charset="0"/>
              </a:rPr>
              <a:t>B - A quoi ça sert, la société que je veux connait mon besoin</a:t>
            </a:r>
          </a:p>
        </p:txBody>
      </p:sp>
      <p:sp>
        <p:nvSpPr>
          <p:cNvPr id="24" name="Espace réservé du contenu 23"/>
          <p:cNvSpPr>
            <a:spLocks noGrp="1"/>
          </p:cNvSpPr>
          <p:nvPr>
            <p:ph sz="quarter" idx="4294967295"/>
          </p:nvPr>
        </p:nvSpPr>
        <p:spPr>
          <a:xfrm>
            <a:off x="571500" y="3871913"/>
            <a:ext cx="4040188" cy="684212"/>
          </a:xfrm>
          <a:ln w="28575">
            <a:solidFill>
              <a:schemeClr val="tx1"/>
            </a:solidFill>
            <a:miter lim="800000"/>
            <a:headEnd/>
            <a:tailEnd/>
          </a:ln>
        </p:spPr>
        <p:txBody>
          <a:bodyPr/>
          <a:lstStyle/>
          <a:p>
            <a:pPr marL="411163" eaLnBrk="1" hangingPunct="1">
              <a:lnSpc>
                <a:spcPct val="90000"/>
              </a:lnSpc>
              <a:buFont typeface="Wingdings" panose="05000000000000000000" pitchFamily="2" charset="2"/>
              <a:buNone/>
            </a:pPr>
            <a:r>
              <a:rPr lang="fr-FR" altLang="fr-FR" sz="2000" smtClean="0">
                <a:latin typeface="Arial" panose="020B0604020202020204" pitchFamily="34" charset="0"/>
                <a:cs typeface="Arial" panose="020B0604020202020204" pitchFamily="34" charset="0"/>
              </a:rPr>
              <a:t>C - Je demande à quelqu’un d’autre</a:t>
            </a:r>
          </a:p>
        </p:txBody>
      </p:sp>
      <p:sp>
        <p:nvSpPr>
          <p:cNvPr id="123910" name="Espace réservé du contenu 25"/>
          <p:cNvSpPr>
            <a:spLocks noGrp="1"/>
          </p:cNvSpPr>
          <p:nvPr>
            <p:ph sz="quarter" idx="4294967295"/>
          </p:nvPr>
        </p:nvSpPr>
        <p:spPr>
          <a:xfrm>
            <a:off x="4622800" y="3871913"/>
            <a:ext cx="4279900" cy="676275"/>
          </a:xfrm>
          <a:ln w="28575">
            <a:solidFill>
              <a:schemeClr val="tx1"/>
            </a:solidFill>
            <a:miter lim="800000"/>
            <a:headEnd/>
            <a:tailEnd/>
          </a:ln>
        </p:spPr>
        <p:txBody>
          <a:bodyPr/>
          <a:lstStyle/>
          <a:p>
            <a:pPr marL="411163" eaLnBrk="1" hangingPunct="1">
              <a:buFont typeface="Wingdings" panose="05000000000000000000" pitchFamily="2" charset="2"/>
              <a:buNone/>
            </a:pPr>
            <a:r>
              <a:rPr lang="fr-FR" altLang="fr-FR" sz="2000" smtClean="0">
                <a:latin typeface="Arial" panose="020B0604020202020204" pitchFamily="34" charset="0"/>
                <a:cs typeface="Arial" panose="020B0604020202020204" pitchFamily="34" charset="0"/>
              </a:rPr>
              <a:t>D - J’analyse mes besoins</a:t>
            </a:r>
          </a:p>
        </p:txBody>
      </p:sp>
      <p:pic>
        <p:nvPicPr>
          <p:cNvPr id="942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404813"/>
            <a:ext cx="1282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39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25" grpId="0" build="p"/>
      <p:bldP spid="24" grpId="0" build="p"/>
      <p:bldP spid="123910" grpId="0" build="p"/>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Titre 21"/>
          <p:cNvSpPr>
            <a:spLocks noGrp="1"/>
          </p:cNvSpPr>
          <p:nvPr>
            <p:ph type="ctrTitle"/>
          </p:nvPr>
        </p:nvSpPr>
        <p:spPr>
          <a:xfrm>
            <a:off x="785813" y="1928813"/>
            <a:ext cx="7772400" cy="773112"/>
          </a:xfrm>
        </p:spPr>
        <p:txBody>
          <a:bodyPr anchor="t"/>
          <a:lstStyle/>
          <a:p>
            <a:pPr eaLnBrk="1" hangingPunct="1"/>
            <a:r>
              <a:rPr lang="fr-FR" altLang="fr-FR" sz="1800" smtClean="0">
                <a:latin typeface="Arial" panose="020B0604020202020204" pitchFamily="34" charset="0"/>
                <a:cs typeface="Arial" panose="020B0604020202020204" pitchFamily="34" charset="0"/>
              </a:rPr>
              <a:t>11 - Jusqu’à quel montant je peux effectuer une procédure sans mise en concurrence (ou simplifiée sur consultation de plusieurs catalogues ou par l’envoi à des candidats potentiels d’une lettre de consultation)</a:t>
            </a:r>
          </a:p>
        </p:txBody>
      </p:sp>
      <p:sp>
        <p:nvSpPr>
          <p:cNvPr id="124931" name="Espace réservé du texte 22"/>
          <p:cNvSpPr>
            <a:spLocks noGrp="1"/>
          </p:cNvSpPr>
          <p:nvPr>
            <p:ph type="subTitle" idx="1"/>
          </p:nvPr>
        </p:nvSpPr>
        <p:spPr>
          <a:xfrm>
            <a:off x="571500" y="3214688"/>
            <a:ext cx="4040188" cy="639762"/>
          </a:xfrm>
          <a:ln w="28575">
            <a:solidFill>
              <a:schemeClr val="tx1"/>
            </a:solidFill>
            <a:miter lim="800000"/>
            <a:headEnd/>
            <a:tailEnd/>
          </a:ln>
        </p:spPr>
        <p:txBody>
          <a:bodyPr/>
          <a:lstStyle/>
          <a:p>
            <a:pPr marL="411163" indent="-342900" algn="l" eaLnBrk="1" hangingPunct="1">
              <a:buFont typeface="Wingdings" panose="05000000000000000000" pitchFamily="2" charset="2"/>
              <a:buNone/>
            </a:pPr>
            <a:r>
              <a:rPr lang="en-US" altLang="fr-FR" sz="2000" smtClean="0">
                <a:solidFill>
                  <a:schemeClr val="tx1"/>
                </a:solidFill>
                <a:latin typeface="Arial" panose="020B0604020202020204" pitchFamily="34" charset="0"/>
                <a:cs typeface="Arial" panose="020B0604020202020204" pitchFamily="34" charset="0"/>
              </a:rPr>
              <a:t>A - 3.999 euros TTC</a:t>
            </a:r>
            <a:endParaRPr lang="fr-FR" altLang="fr-FR" sz="2000" smtClean="0">
              <a:solidFill>
                <a:schemeClr val="tx1"/>
              </a:solidFill>
              <a:latin typeface="Arial" panose="020B0604020202020204" pitchFamily="34" charset="0"/>
              <a:cs typeface="Arial" panose="020B0604020202020204" pitchFamily="34" charset="0"/>
            </a:endParaRPr>
          </a:p>
        </p:txBody>
      </p:sp>
      <p:sp>
        <p:nvSpPr>
          <p:cNvPr id="124932" name="Espace réservé du texte 24"/>
          <p:cNvSpPr>
            <a:spLocks noGrp="1"/>
          </p:cNvSpPr>
          <p:nvPr>
            <p:ph type="body" sz="half" idx="4294967295"/>
          </p:nvPr>
        </p:nvSpPr>
        <p:spPr>
          <a:xfrm>
            <a:off x="4629150" y="3214688"/>
            <a:ext cx="4262438" cy="633412"/>
          </a:xfrm>
          <a:ln w="28575">
            <a:solidFill>
              <a:schemeClr val="tx1"/>
            </a:solidFill>
            <a:miter lim="800000"/>
            <a:headEnd/>
            <a:tailEnd/>
          </a:ln>
        </p:spPr>
        <p:txBody>
          <a:bodyPr/>
          <a:lstStyle/>
          <a:p>
            <a:pPr marL="411163" eaLnBrk="1" hangingPunct="1">
              <a:buFont typeface="Wingdings" panose="05000000000000000000" pitchFamily="2" charset="2"/>
              <a:buNone/>
            </a:pPr>
            <a:r>
              <a:rPr lang="en-US" altLang="fr-FR" sz="2000" smtClean="0">
                <a:latin typeface="Arial" panose="020B0604020202020204" pitchFamily="34" charset="0"/>
                <a:cs typeface="Arial" panose="020B0604020202020204" pitchFamily="34" charset="0"/>
              </a:rPr>
              <a:t>B - 40.000 euros HT</a:t>
            </a:r>
            <a:endParaRPr lang="fr-FR" altLang="fr-FR" sz="2000" smtClean="0">
              <a:latin typeface="Arial" panose="020B0604020202020204" pitchFamily="34" charset="0"/>
              <a:cs typeface="Arial" panose="020B0604020202020204" pitchFamily="34" charset="0"/>
            </a:endParaRPr>
          </a:p>
        </p:txBody>
      </p:sp>
      <p:sp>
        <p:nvSpPr>
          <p:cNvPr id="124933" name="Espace réservé du contenu 23"/>
          <p:cNvSpPr>
            <a:spLocks noGrp="1"/>
          </p:cNvSpPr>
          <p:nvPr>
            <p:ph sz="quarter" idx="4294967295"/>
          </p:nvPr>
        </p:nvSpPr>
        <p:spPr>
          <a:xfrm>
            <a:off x="571500" y="3860800"/>
            <a:ext cx="4040188" cy="684213"/>
          </a:xfrm>
          <a:ln w="28575">
            <a:solidFill>
              <a:schemeClr val="tx1"/>
            </a:solidFill>
            <a:miter lim="800000"/>
            <a:headEnd/>
            <a:tailEnd/>
          </a:ln>
        </p:spPr>
        <p:txBody>
          <a:bodyPr/>
          <a:lstStyle/>
          <a:p>
            <a:pPr marL="411163" eaLnBrk="1" hangingPunct="1">
              <a:buFont typeface="Wingdings" panose="05000000000000000000" pitchFamily="2" charset="2"/>
              <a:buNone/>
            </a:pPr>
            <a:r>
              <a:rPr lang="en-US" altLang="fr-FR" sz="2000" smtClean="0">
                <a:latin typeface="Arial" panose="020B0604020202020204" pitchFamily="34" charset="0"/>
                <a:cs typeface="Arial" panose="020B0604020202020204" pitchFamily="34" charset="0"/>
              </a:rPr>
              <a:t>C - 20.000 euros HT</a:t>
            </a:r>
            <a:endParaRPr lang="fr-FR" altLang="fr-FR" sz="2000" smtClean="0">
              <a:latin typeface="Arial" panose="020B0604020202020204" pitchFamily="34" charset="0"/>
              <a:cs typeface="Arial" panose="020B0604020202020204" pitchFamily="34" charset="0"/>
            </a:endParaRPr>
          </a:p>
        </p:txBody>
      </p:sp>
      <p:sp>
        <p:nvSpPr>
          <p:cNvPr id="124934" name="Espace réservé du contenu 25"/>
          <p:cNvSpPr>
            <a:spLocks noGrp="1"/>
          </p:cNvSpPr>
          <p:nvPr>
            <p:ph sz="quarter" idx="4294967295"/>
          </p:nvPr>
        </p:nvSpPr>
        <p:spPr>
          <a:xfrm>
            <a:off x="4611688" y="3860800"/>
            <a:ext cx="4279900" cy="676275"/>
          </a:xfrm>
          <a:ln w="28575">
            <a:solidFill>
              <a:schemeClr val="tx1"/>
            </a:solidFill>
            <a:miter lim="800000"/>
            <a:headEnd/>
            <a:tailEnd/>
          </a:ln>
        </p:spPr>
        <p:txBody>
          <a:bodyPr/>
          <a:lstStyle/>
          <a:p>
            <a:pPr marL="411163" eaLnBrk="1" hangingPunct="1">
              <a:buFont typeface="Wingdings" panose="05000000000000000000" pitchFamily="2" charset="2"/>
              <a:buNone/>
            </a:pPr>
            <a:r>
              <a:rPr lang="en-US" altLang="fr-FR" sz="2000" smtClean="0">
                <a:latin typeface="Arial" panose="020B0604020202020204" pitchFamily="34" charset="0"/>
                <a:cs typeface="Arial" panose="020B0604020202020204" pitchFamily="34" charset="0"/>
              </a:rPr>
              <a:t>D – </a:t>
            </a:r>
            <a:r>
              <a:rPr lang="fr-FR" altLang="fr-FR" sz="2000" smtClean="0">
                <a:latin typeface="Arial" panose="020B0604020202020204" pitchFamily="34" charset="0"/>
                <a:cs typeface="Arial" panose="020B0604020202020204" pitchFamily="34" charset="0"/>
              </a:rPr>
              <a:t>25.000 euros HT</a:t>
            </a:r>
          </a:p>
        </p:txBody>
      </p:sp>
      <p:pic>
        <p:nvPicPr>
          <p:cNvPr id="952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404813"/>
            <a:ext cx="1282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493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4933">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493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p:bldP spid="124932" grpId="0" build="p"/>
      <p:bldP spid="124933" grpId="0" build="p"/>
      <p:bldP spid="124934"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rrowheads="1"/>
          </p:cNvSpPr>
          <p:nvPr>
            <p:ph type="title"/>
          </p:nvPr>
        </p:nvSpPr>
        <p:spPr/>
        <p:txBody>
          <a:bodyPr/>
          <a:lstStyle/>
          <a:p>
            <a:pPr eaLnBrk="1" hangingPunct="1"/>
            <a:r>
              <a:rPr lang="fr-FR" altLang="fr-FR" sz="4000" smtClean="0"/>
              <a:t>IV – La place des candidats évincés</a:t>
            </a:r>
          </a:p>
        </p:txBody>
      </p:sp>
      <p:sp>
        <p:nvSpPr>
          <p:cNvPr id="96259" name="Rectangle 3"/>
          <p:cNvSpPr>
            <a:spLocks noGrp="1" noChangeArrowheads="1"/>
          </p:cNvSpPr>
          <p:nvPr>
            <p:ph idx="1"/>
          </p:nvPr>
        </p:nvSpPr>
        <p:spPr>
          <a:xfrm>
            <a:off x="457200" y="1600200"/>
            <a:ext cx="8229600" cy="4997450"/>
          </a:xfrm>
        </p:spPr>
        <p:txBody>
          <a:bodyPr/>
          <a:lstStyle/>
          <a:p>
            <a:pPr eaLnBrk="1" hangingPunct="1"/>
            <a:r>
              <a:rPr lang="fr-FR" altLang="fr-FR" smtClean="0"/>
              <a:t>Formalités substantielles</a:t>
            </a:r>
          </a:p>
          <a:p>
            <a:pPr lvl="1" eaLnBrk="1" hangingPunct="1"/>
            <a:endParaRPr lang="fr-FR" altLang="fr-FR" smtClean="0"/>
          </a:p>
          <a:p>
            <a:pPr lvl="1" eaLnBrk="1" hangingPunct="1"/>
            <a:r>
              <a:rPr lang="fr-FR" altLang="fr-FR" smtClean="0"/>
              <a:t>Durant la phase de consultation</a:t>
            </a:r>
          </a:p>
          <a:p>
            <a:pPr lvl="2" eaLnBrk="1" hangingPunct="1"/>
            <a:r>
              <a:rPr lang="fr-FR" altLang="fr-FR" smtClean="0"/>
              <a:t>Recours durant la phase de remise des candidatures et/ou des offres</a:t>
            </a:r>
          </a:p>
          <a:p>
            <a:pPr lvl="2" eaLnBrk="1" hangingPunct="1"/>
            <a:r>
              <a:rPr lang="fr-FR" altLang="fr-FR" smtClean="0"/>
              <a:t>Recours dans le cas du rejet de la candidature</a:t>
            </a:r>
          </a:p>
          <a:p>
            <a:pPr lvl="2" eaLnBrk="1" hangingPunct="1"/>
            <a:r>
              <a:rPr lang="fr-FR" altLang="fr-FR" smtClean="0"/>
              <a:t>Recours au regard des documents de consultation (RC, CCAP, CCTP, AE, etc. )</a:t>
            </a:r>
          </a:p>
          <a:p>
            <a:pPr lvl="2" eaLnBrk="1" hangingPunct="1"/>
            <a:endParaRPr lang="fr-FR" altLang="fr-FR"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pPr eaLnBrk="1" hangingPunct="1"/>
            <a:r>
              <a:rPr lang="fr-FR" altLang="fr-FR" smtClean="0"/>
              <a:t>Introduction</a:t>
            </a:r>
          </a:p>
        </p:txBody>
      </p:sp>
      <p:sp>
        <p:nvSpPr>
          <p:cNvPr id="13315" name="Rectangle 3"/>
          <p:cNvSpPr>
            <a:spLocks noGrp="1" noChangeArrowheads="1"/>
          </p:cNvSpPr>
          <p:nvPr>
            <p:ph idx="1"/>
          </p:nvPr>
        </p:nvSpPr>
        <p:spPr>
          <a:xfrm>
            <a:off x="107950" y="1628775"/>
            <a:ext cx="8893175" cy="4525963"/>
          </a:xfrm>
        </p:spPr>
        <p:txBody>
          <a:bodyPr/>
          <a:lstStyle/>
          <a:p>
            <a:pPr eaLnBrk="1" hangingPunct="1">
              <a:buFont typeface="Wingdings" panose="05000000000000000000" pitchFamily="2" charset="2"/>
              <a:buNone/>
            </a:pPr>
            <a:r>
              <a:rPr lang="fr-FR" altLang="fr-FR" smtClean="0"/>
              <a:t>Les prestations de services :</a:t>
            </a:r>
          </a:p>
          <a:p>
            <a:pPr eaLnBrk="1" hangingPunct="1">
              <a:buFont typeface="Wingdings" panose="05000000000000000000" pitchFamily="2" charset="2"/>
              <a:buNone/>
            </a:pPr>
            <a:endParaRPr lang="fr-FR" altLang="fr-FR" smtClean="0"/>
          </a:p>
          <a:p>
            <a:pPr eaLnBrk="1" hangingPunct="1">
              <a:buFontTx/>
              <a:buChar char="-"/>
            </a:pPr>
            <a:r>
              <a:rPr lang="fr-FR" altLang="fr-FR" smtClean="0"/>
              <a:t>Les prestations des bureaux d’études</a:t>
            </a:r>
          </a:p>
          <a:p>
            <a:pPr lvl="1" eaLnBrk="1" hangingPunct="1">
              <a:buFontTx/>
              <a:buChar char="-"/>
            </a:pPr>
            <a:r>
              <a:rPr lang="fr-FR" altLang="fr-FR" smtClean="0"/>
              <a:t>Les études pour les SCOT – PLU – PLH - PADD etc…</a:t>
            </a:r>
          </a:p>
          <a:p>
            <a:pPr lvl="1" eaLnBrk="1" hangingPunct="1">
              <a:buFontTx/>
              <a:buChar char="-"/>
            </a:pPr>
            <a:r>
              <a:rPr lang="fr-FR" altLang="fr-FR" smtClean="0"/>
              <a:t>Les prestations des géomètres, experts, sondages…</a:t>
            </a:r>
          </a:p>
          <a:p>
            <a:pPr eaLnBrk="1" hangingPunct="1">
              <a:buFontTx/>
              <a:buChar char="-"/>
            </a:pPr>
            <a:r>
              <a:rPr lang="fr-FR" altLang="fr-FR" smtClean="0"/>
              <a:t>Les marchés de maitrise d’œuvre (concours)</a:t>
            </a:r>
          </a:p>
          <a:p>
            <a:pPr eaLnBrk="1" hangingPunct="1">
              <a:buFontTx/>
              <a:buChar char="-"/>
            </a:pPr>
            <a:r>
              <a:rPr lang="fr-FR" altLang="fr-FR" smtClean="0"/>
              <a:t>Les marchés de prestations (bureaux d’études)</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rrowheads="1"/>
          </p:cNvSpPr>
          <p:nvPr>
            <p:ph type="title"/>
          </p:nvPr>
        </p:nvSpPr>
        <p:spPr/>
        <p:txBody>
          <a:bodyPr/>
          <a:lstStyle/>
          <a:p>
            <a:pPr eaLnBrk="1" hangingPunct="1"/>
            <a:r>
              <a:rPr lang="fr-FR" altLang="fr-FR" sz="4000" smtClean="0"/>
              <a:t>IV – La place des candidats évincés</a:t>
            </a:r>
          </a:p>
        </p:txBody>
      </p:sp>
      <p:sp>
        <p:nvSpPr>
          <p:cNvPr id="97283" name="Rectangle 3"/>
          <p:cNvSpPr>
            <a:spLocks noGrp="1" noChangeArrowheads="1"/>
          </p:cNvSpPr>
          <p:nvPr>
            <p:ph idx="1"/>
          </p:nvPr>
        </p:nvSpPr>
        <p:spPr>
          <a:xfrm>
            <a:off x="457200" y="1600200"/>
            <a:ext cx="8229600" cy="4997450"/>
          </a:xfrm>
        </p:spPr>
        <p:txBody>
          <a:bodyPr/>
          <a:lstStyle/>
          <a:p>
            <a:pPr eaLnBrk="1" hangingPunct="1"/>
            <a:r>
              <a:rPr lang="fr-FR" altLang="fr-FR" smtClean="0"/>
              <a:t>Formalités substantielles</a:t>
            </a:r>
          </a:p>
          <a:p>
            <a:pPr lvl="1" eaLnBrk="1" hangingPunct="1"/>
            <a:endParaRPr lang="fr-FR" altLang="fr-FR" smtClean="0"/>
          </a:p>
          <a:p>
            <a:pPr lvl="1" eaLnBrk="1" hangingPunct="1"/>
            <a:r>
              <a:rPr lang="fr-FR" altLang="fr-FR" smtClean="0"/>
              <a:t>Durant la phase d’analyse des offres</a:t>
            </a:r>
          </a:p>
          <a:p>
            <a:pPr lvl="2" eaLnBrk="1" hangingPunct="1"/>
            <a:endParaRPr lang="fr-FR" altLang="fr-FR" smtClean="0"/>
          </a:p>
          <a:p>
            <a:pPr lvl="2" eaLnBrk="1" hangingPunct="1"/>
            <a:r>
              <a:rPr lang="fr-FR" altLang="fr-FR" smtClean="0"/>
              <a:t>Recours au regard de la phase (éventuelle) de négociation</a:t>
            </a:r>
          </a:p>
          <a:p>
            <a:pPr lvl="2" eaLnBrk="1" hangingPunct="1"/>
            <a:endParaRPr lang="fr-FR" altLang="fr-FR" smtClean="0"/>
          </a:p>
          <a:p>
            <a:pPr lvl="2" eaLnBrk="1" hangingPunct="1"/>
            <a:r>
              <a:rPr lang="fr-FR" altLang="fr-FR" smtClean="0"/>
              <a:t>Compte rendu systématique de la négociation</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rrowheads="1"/>
          </p:cNvSpPr>
          <p:nvPr>
            <p:ph type="title"/>
          </p:nvPr>
        </p:nvSpPr>
        <p:spPr/>
        <p:txBody>
          <a:bodyPr/>
          <a:lstStyle/>
          <a:p>
            <a:pPr eaLnBrk="1" hangingPunct="1"/>
            <a:r>
              <a:rPr lang="fr-FR" altLang="fr-FR" sz="4000" smtClean="0"/>
              <a:t>IV – La place des candidats évincés</a:t>
            </a:r>
          </a:p>
        </p:txBody>
      </p:sp>
      <p:sp>
        <p:nvSpPr>
          <p:cNvPr id="98307" name="Rectangle 3"/>
          <p:cNvSpPr>
            <a:spLocks noGrp="1" noChangeArrowheads="1"/>
          </p:cNvSpPr>
          <p:nvPr>
            <p:ph idx="1"/>
          </p:nvPr>
        </p:nvSpPr>
        <p:spPr>
          <a:xfrm>
            <a:off x="457200" y="1600200"/>
            <a:ext cx="8229600" cy="4997450"/>
          </a:xfrm>
        </p:spPr>
        <p:txBody>
          <a:bodyPr/>
          <a:lstStyle/>
          <a:p>
            <a:pPr eaLnBrk="1" hangingPunct="1"/>
            <a:r>
              <a:rPr lang="fr-FR" altLang="fr-FR" smtClean="0"/>
              <a:t>Formalités substantielles</a:t>
            </a:r>
          </a:p>
          <a:p>
            <a:pPr lvl="1" eaLnBrk="1" hangingPunct="1"/>
            <a:endParaRPr lang="fr-FR" altLang="fr-FR" smtClean="0"/>
          </a:p>
          <a:p>
            <a:pPr lvl="1" eaLnBrk="1" hangingPunct="1"/>
            <a:r>
              <a:rPr lang="fr-FR" altLang="fr-FR" smtClean="0"/>
              <a:t>Après le choix du titulaire</a:t>
            </a:r>
          </a:p>
          <a:p>
            <a:pPr lvl="2" algn="just" eaLnBrk="1" hangingPunct="1"/>
            <a:r>
              <a:rPr lang="fr-FR" altLang="fr-FR" smtClean="0"/>
              <a:t>Lettre aux candidats non retenus avec mention des motifs de rejet</a:t>
            </a:r>
          </a:p>
          <a:p>
            <a:pPr lvl="2" algn="just" eaLnBrk="1" hangingPunct="1"/>
            <a:r>
              <a:rPr lang="fr-FR" altLang="fr-FR" smtClean="0"/>
              <a:t>Signature du marché 11 jours après réception de la lettre par les candidats non retenus</a:t>
            </a:r>
          </a:p>
          <a:p>
            <a:pPr lvl="2" algn="just" eaLnBrk="1" hangingPunct="1"/>
            <a:r>
              <a:rPr lang="fr-FR" altLang="fr-FR" smtClean="0"/>
              <a:t>Sur demande écrite, des précisions sont apportées aux candidats non retenus (dans les 15 jours)</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rrowheads="1"/>
          </p:cNvSpPr>
          <p:nvPr>
            <p:ph type="title"/>
          </p:nvPr>
        </p:nvSpPr>
        <p:spPr/>
        <p:txBody>
          <a:bodyPr/>
          <a:lstStyle/>
          <a:p>
            <a:pPr eaLnBrk="1" hangingPunct="1"/>
            <a:r>
              <a:rPr lang="fr-FR" altLang="fr-FR" sz="4000" smtClean="0"/>
              <a:t>IV – La place des candidats évincés</a:t>
            </a:r>
          </a:p>
        </p:txBody>
      </p:sp>
      <p:sp>
        <p:nvSpPr>
          <p:cNvPr id="99331" name="Rectangle 3"/>
          <p:cNvSpPr>
            <a:spLocks noGrp="1" noChangeArrowheads="1"/>
          </p:cNvSpPr>
          <p:nvPr>
            <p:ph idx="1"/>
          </p:nvPr>
        </p:nvSpPr>
        <p:spPr>
          <a:xfrm>
            <a:off x="457200" y="1600200"/>
            <a:ext cx="8229600" cy="4997450"/>
          </a:xfrm>
        </p:spPr>
        <p:txBody>
          <a:bodyPr/>
          <a:lstStyle/>
          <a:p>
            <a:pPr eaLnBrk="1" hangingPunct="1"/>
            <a:r>
              <a:rPr lang="fr-FR" altLang="fr-FR" smtClean="0"/>
              <a:t>Documents communicables</a:t>
            </a:r>
          </a:p>
          <a:p>
            <a:pPr lvl="1" eaLnBrk="1" hangingPunct="1"/>
            <a:endParaRPr lang="fr-FR" altLang="fr-FR" smtClean="0"/>
          </a:p>
          <a:p>
            <a:pPr lvl="1" algn="just" eaLnBrk="1" hangingPunct="1"/>
            <a:r>
              <a:rPr lang="fr-FR" altLang="fr-FR" smtClean="0"/>
              <a:t>Qui répond aux candidats évincés ?</a:t>
            </a:r>
          </a:p>
          <a:p>
            <a:pPr lvl="1" algn="just" eaLnBrk="1" hangingPunct="1"/>
            <a:r>
              <a:rPr lang="fr-FR" altLang="fr-FR" smtClean="0"/>
              <a:t>Tout document ne portant pas atteinte au secret professionnel</a:t>
            </a:r>
          </a:p>
          <a:p>
            <a:pPr lvl="2" algn="just" eaLnBrk="1" hangingPunct="1"/>
            <a:r>
              <a:rPr lang="fr-FR" altLang="fr-FR" smtClean="0"/>
              <a:t>Rapport d’analyse des offres</a:t>
            </a:r>
          </a:p>
          <a:p>
            <a:pPr lvl="2" algn="just" eaLnBrk="1" hangingPunct="1"/>
            <a:r>
              <a:rPr lang="fr-FR" altLang="fr-FR" smtClean="0"/>
              <a:t>Bordereau des prix</a:t>
            </a:r>
          </a:p>
          <a:p>
            <a:pPr lvl="2" algn="just" eaLnBrk="1" hangingPunct="1"/>
            <a:r>
              <a:rPr lang="fr-FR" altLang="fr-FR" smtClean="0"/>
              <a:t>Éléments relatifs aux seuls titulaire et requérant</a:t>
            </a:r>
          </a:p>
          <a:p>
            <a:pPr lvl="1" eaLnBrk="1" hangingPunct="1"/>
            <a:r>
              <a:rPr lang="fr-FR" altLang="fr-FR" smtClean="0"/>
              <a:t>La CADA peut être saisie</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ctrTitle"/>
          </p:nvPr>
        </p:nvSpPr>
        <p:spPr/>
        <p:txBody>
          <a:bodyPr/>
          <a:lstStyle/>
          <a:p>
            <a:pPr eaLnBrk="1" hangingPunct="1"/>
            <a:r>
              <a:rPr lang="fr-FR" altLang="fr-FR" sz="5400" smtClean="0"/>
              <a:t>PAUSE</a:t>
            </a:r>
          </a:p>
        </p:txBody>
      </p:sp>
      <p:sp>
        <p:nvSpPr>
          <p:cNvPr id="138243" name="Rectangle 3"/>
          <p:cNvSpPr>
            <a:spLocks noGrp="1" noChangeArrowheads="1"/>
          </p:cNvSpPr>
          <p:nvPr>
            <p:ph type="subTitle" idx="1"/>
          </p:nvPr>
        </p:nvSpPr>
        <p:spPr/>
        <p:txBody>
          <a:bodyPr rtlCol="0">
            <a:normAutofit/>
          </a:bodyPr>
          <a:lstStyle/>
          <a:p>
            <a:pPr eaLnBrk="1" fontAlgn="auto" hangingPunct="1">
              <a:spcAft>
                <a:spcPts val="0"/>
              </a:spcAft>
              <a:defRPr/>
            </a:pPr>
            <a:r>
              <a:rPr lang="fr-FR" smtClean="0"/>
              <a:t>Reprise à …..</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p:txBody>
          <a:bodyPr/>
          <a:lstStyle/>
          <a:p>
            <a:pPr eaLnBrk="1" hangingPunct="1"/>
            <a:r>
              <a:rPr lang="fr-FR" altLang="fr-FR" sz="5400" smtClean="0"/>
              <a:t>V – Le CCP et le guide de procédure interne : outil ou frein permanent ?</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404813"/>
            <a:ext cx="6227763" cy="622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Titre 21"/>
          <p:cNvSpPr>
            <a:spLocks noGrp="1"/>
          </p:cNvSpPr>
          <p:nvPr>
            <p:ph type="ctrTitle"/>
          </p:nvPr>
        </p:nvSpPr>
        <p:spPr>
          <a:xfrm>
            <a:off x="785813" y="1928813"/>
            <a:ext cx="7772400" cy="773112"/>
          </a:xfrm>
        </p:spPr>
        <p:txBody>
          <a:bodyPr anchor="t"/>
          <a:lstStyle/>
          <a:p>
            <a:pPr eaLnBrk="1" hangingPunct="1"/>
            <a:r>
              <a:rPr lang="fr-FR" altLang="fr-FR" sz="2400" smtClean="0">
                <a:latin typeface="Arial" panose="020B0604020202020204" pitchFamily="34" charset="0"/>
                <a:cs typeface="Arial" panose="020B0604020202020204" pitchFamily="34" charset="0"/>
              </a:rPr>
              <a:t>12 - Dès que mon besoin dépasse 40.000 euros HT, pour lancer un marché je fais appel à…</a:t>
            </a:r>
          </a:p>
        </p:txBody>
      </p:sp>
      <p:sp>
        <p:nvSpPr>
          <p:cNvPr id="126979" name="Espace réservé du texte 22"/>
          <p:cNvSpPr>
            <a:spLocks noGrp="1"/>
          </p:cNvSpPr>
          <p:nvPr>
            <p:ph type="subTitle" idx="1"/>
          </p:nvPr>
        </p:nvSpPr>
        <p:spPr>
          <a:xfrm>
            <a:off x="571500" y="3214688"/>
            <a:ext cx="4040188" cy="639762"/>
          </a:xfrm>
          <a:ln w="28575">
            <a:solidFill>
              <a:schemeClr val="tx1"/>
            </a:solidFill>
            <a:miter lim="800000"/>
            <a:headEnd/>
            <a:tailEnd/>
          </a:ln>
        </p:spPr>
        <p:txBody>
          <a:bodyPr/>
          <a:lstStyle/>
          <a:p>
            <a:pPr marL="411163" indent="-342900" algn="l" eaLnBrk="1" hangingPunct="1">
              <a:buFont typeface="Wingdings" panose="05000000000000000000" pitchFamily="2" charset="2"/>
              <a:buNone/>
            </a:pPr>
            <a:r>
              <a:rPr lang="fr-FR" altLang="fr-FR" sz="2000" smtClean="0">
                <a:solidFill>
                  <a:schemeClr val="tx1"/>
                </a:solidFill>
                <a:latin typeface="Arial" panose="020B0604020202020204" pitchFamily="34" charset="0"/>
                <a:cs typeface="Arial" panose="020B0604020202020204" pitchFamily="34" charset="0"/>
              </a:rPr>
              <a:t>A - Batman</a:t>
            </a:r>
          </a:p>
        </p:txBody>
      </p:sp>
      <p:sp>
        <p:nvSpPr>
          <p:cNvPr id="126980" name="Espace réservé du texte 24"/>
          <p:cNvSpPr>
            <a:spLocks noGrp="1"/>
          </p:cNvSpPr>
          <p:nvPr>
            <p:ph type="body" sz="half" idx="4294967295"/>
          </p:nvPr>
        </p:nvSpPr>
        <p:spPr>
          <a:xfrm>
            <a:off x="4640263" y="3213100"/>
            <a:ext cx="4279900" cy="633413"/>
          </a:xfrm>
          <a:ln w="28575">
            <a:solidFill>
              <a:schemeClr val="tx1"/>
            </a:solidFill>
            <a:miter lim="800000"/>
            <a:headEnd/>
            <a:tailEnd/>
          </a:ln>
        </p:spPr>
        <p:txBody>
          <a:bodyPr/>
          <a:lstStyle/>
          <a:p>
            <a:pPr marL="411163" eaLnBrk="1" hangingPunct="1">
              <a:buFont typeface="Wingdings" panose="05000000000000000000" pitchFamily="2" charset="2"/>
              <a:buNone/>
            </a:pPr>
            <a:r>
              <a:rPr lang="fr-FR" altLang="fr-FR" sz="2000" smtClean="0">
                <a:latin typeface="Arial" panose="020B0604020202020204" pitchFamily="34" charset="0"/>
                <a:cs typeface="Arial" panose="020B0604020202020204" pitchFamily="34" charset="0"/>
              </a:rPr>
              <a:t>B - Géo Trouvetou</a:t>
            </a:r>
          </a:p>
        </p:txBody>
      </p:sp>
      <p:sp>
        <p:nvSpPr>
          <p:cNvPr id="126981" name="Espace réservé du contenu 23"/>
          <p:cNvSpPr>
            <a:spLocks noGrp="1"/>
          </p:cNvSpPr>
          <p:nvPr>
            <p:ph sz="quarter" idx="4294967295"/>
          </p:nvPr>
        </p:nvSpPr>
        <p:spPr>
          <a:xfrm>
            <a:off x="573088" y="3868738"/>
            <a:ext cx="4041775" cy="684212"/>
          </a:xfrm>
          <a:ln w="28575">
            <a:solidFill>
              <a:schemeClr val="tx1"/>
            </a:solidFill>
            <a:miter lim="800000"/>
            <a:headEnd/>
            <a:tailEnd/>
          </a:ln>
        </p:spPr>
        <p:txBody>
          <a:bodyPr/>
          <a:lstStyle/>
          <a:p>
            <a:pPr marL="411163" eaLnBrk="1" hangingPunct="1">
              <a:buFont typeface="Wingdings" panose="05000000000000000000" pitchFamily="2" charset="2"/>
              <a:buNone/>
            </a:pPr>
            <a:r>
              <a:rPr lang="fr-FR" altLang="fr-FR" sz="2000" smtClean="0">
                <a:latin typeface="Arial" panose="020B0604020202020204" pitchFamily="34" charset="0"/>
                <a:cs typeface="Arial" panose="020B0604020202020204" pitchFamily="34" charset="0"/>
              </a:rPr>
              <a:t>C - Zorro</a:t>
            </a:r>
          </a:p>
        </p:txBody>
      </p:sp>
      <p:sp>
        <p:nvSpPr>
          <p:cNvPr id="126982" name="Espace réservé du contenu 25"/>
          <p:cNvSpPr>
            <a:spLocks noGrp="1"/>
          </p:cNvSpPr>
          <p:nvPr>
            <p:ph sz="quarter" idx="4294967295"/>
          </p:nvPr>
        </p:nvSpPr>
        <p:spPr>
          <a:xfrm>
            <a:off x="4640263" y="3876675"/>
            <a:ext cx="4279900" cy="676275"/>
          </a:xfrm>
          <a:ln w="28575">
            <a:solidFill>
              <a:schemeClr val="tx1"/>
            </a:solidFill>
            <a:miter lim="800000"/>
            <a:headEnd/>
            <a:tailEnd/>
          </a:ln>
        </p:spPr>
        <p:txBody>
          <a:bodyPr/>
          <a:lstStyle/>
          <a:p>
            <a:pPr marL="411163" eaLnBrk="1" hangingPunct="1">
              <a:buFont typeface="Wingdings" panose="05000000000000000000" pitchFamily="2" charset="2"/>
              <a:buNone/>
            </a:pPr>
            <a:r>
              <a:rPr lang="fr-FR" altLang="fr-FR" sz="2000" smtClean="0">
                <a:latin typeface="Arial" panose="020B0604020202020204" pitchFamily="34" charset="0"/>
                <a:cs typeface="Arial" panose="020B0604020202020204" pitchFamily="34" charset="0"/>
              </a:rPr>
              <a:t>D – Un agent expert en marchés publics</a:t>
            </a:r>
          </a:p>
        </p:txBody>
      </p:sp>
      <p:pic>
        <p:nvPicPr>
          <p:cNvPr id="1034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404813"/>
            <a:ext cx="1282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698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6981">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698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p:bldP spid="126980" grpId="0" build="p"/>
      <p:bldP spid="126981" grpId="0" build="p"/>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Titre 21"/>
          <p:cNvSpPr>
            <a:spLocks noGrp="1"/>
          </p:cNvSpPr>
          <p:nvPr>
            <p:ph type="ctrTitle"/>
          </p:nvPr>
        </p:nvSpPr>
        <p:spPr>
          <a:xfrm>
            <a:off x="785813" y="1928813"/>
            <a:ext cx="7772400" cy="773112"/>
          </a:xfrm>
        </p:spPr>
        <p:txBody>
          <a:bodyPr anchor="t"/>
          <a:lstStyle/>
          <a:p>
            <a:pPr eaLnBrk="1" hangingPunct="1"/>
            <a:r>
              <a:rPr lang="fr-FR" altLang="fr-FR" sz="2400" smtClean="0">
                <a:latin typeface="Arial" panose="020B0604020202020204" pitchFamily="34" charset="0"/>
                <a:cs typeface="Arial" panose="020B0604020202020204" pitchFamily="34" charset="0"/>
              </a:rPr>
              <a:t>13 - En cours de consultation d’un marché public, un candidat m’appelle pour avoir des précisions sur le cahier des charges… Je lui réponds…</a:t>
            </a:r>
          </a:p>
        </p:txBody>
      </p:sp>
      <p:sp>
        <p:nvSpPr>
          <p:cNvPr id="128003" name="Espace réservé du texte 22"/>
          <p:cNvSpPr>
            <a:spLocks noGrp="1"/>
          </p:cNvSpPr>
          <p:nvPr>
            <p:ph type="subTitle" idx="1"/>
          </p:nvPr>
        </p:nvSpPr>
        <p:spPr>
          <a:xfrm>
            <a:off x="571500" y="3430588"/>
            <a:ext cx="4040188" cy="639762"/>
          </a:xfrm>
          <a:ln w="28575">
            <a:solidFill>
              <a:schemeClr val="tx1"/>
            </a:solidFill>
            <a:miter lim="800000"/>
            <a:headEnd/>
            <a:tailEnd/>
          </a:ln>
        </p:spPr>
        <p:txBody>
          <a:bodyPr/>
          <a:lstStyle/>
          <a:p>
            <a:pPr marL="411163" indent="-342900" algn="l" eaLnBrk="1" hangingPunct="1">
              <a:lnSpc>
                <a:spcPct val="90000"/>
              </a:lnSpc>
              <a:buFont typeface="Wingdings" panose="05000000000000000000" pitchFamily="2" charset="2"/>
              <a:buNone/>
            </a:pPr>
            <a:r>
              <a:rPr lang="fr-FR" altLang="fr-FR" sz="2000" smtClean="0">
                <a:solidFill>
                  <a:schemeClr val="tx1"/>
                </a:solidFill>
                <a:latin typeface="Arial" panose="020B0604020202020204" pitchFamily="34" charset="0"/>
                <a:cs typeface="Arial" panose="020B0604020202020204" pitchFamily="34" charset="0"/>
              </a:rPr>
              <a:t>A - Dans le détail</a:t>
            </a:r>
          </a:p>
        </p:txBody>
      </p:sp>
      <p:sp>
        <p:nvSpPr>
          <p:cNvPr id="25" name="Espace réservé du texte 24"/>
          <p:cNvSpPr>
            <a:spLocks noGrp="1"/>
          </p:cNvSpPr>
          <p:nvPr>
            <p:ph type="body" sz="half" idx="4294967295"/>
          </p:nvPr>
        </p:nvSpPr>
        <p:spPr>
          <a:xfrm>
            <a:off x="4613275" y="3430588"/>
            <a:ext cx="4279900" cy="633412"/>
          </a:xfrm>
          <a:ln w="28575">
            <a:solidFill>
              <a:schemeClr val="tx1"/>
            </a:solidFill>
            <a:miter lim="800000"/>
            <a:headEnd/>
            <a:tailEnd/>
          </a:ln>
        </p:spPr>
        <p:txBody>
          <a:bodyPr/>
          <a:lstStyle/>
          <a:p>
            <a:pPr marL="411163" eaLnBrk="1" hangingPunct="1">
              <a:lnSpc>
                <a:spcPct val="90000"/>
              </a:lnSpc>
              <a:buFont typeface="Wingdings" panose="05000000000000000000" pitchFamily="2" charset="2"/>
              <a:buNone/>
            </a:pPr>
            <a:r>
              <a:rPr lang="fr-FR" altLang="fr-FR" sz="2000" smtClean="0">
                <a:latin typeface="Arial" panose="020B0604020202020204" pitchFamily="34" charset="0"/>
                <a:cs typeface="Arial" panose="020B0604020202020204" pitchFamily="34" charset="0"/>
              </a:rPr>
              <a:t>B - De prendre contact avec la Commande Publique</a:t>
            </a:r>
          </a:p>
        </p:txBody>
      </p:sp>
      <p:sp>
        <p:nvSpPr>
          <p:cNvPr id="128005" name="Espace réservé du contenu 23"/>
          <p:cNvSpPr>
            <a:spLocks noGrp="1"/>
          </p:cNvSpPr>
          <p:nvPr>
            <p:ph sz="quarter" idx="4294967295"/>
          </p:nvPr>
        </p:nvSpPr>
        <p:spPr>
          <a:xfrm>
            <a:off x="569913" y="4070350"/>
            <a:ext cx="4040187" cy="669925"/>
          </a:xfrm>
          <a:ln w="28575">
            <a:solidFill>
              <a:schemeClr val="tx1"/>
            </a:solidFill>
            <a:miter lim="800000"/>
            <a:headEnd/>
            <a:tailEnd/>
          </a:ln>
        </p:spPr>
        <p:txBody>
          <a:bodyPr/>
          <a:lstStyle/>
          <a:p>
            <a:pPr marL="411163" eaLnBrk="1" hangingPunct="1">
              <a:buFont typeface="Wingdings" panose="05000000000000000000" pitchFamily="2" charset="2"/>
              <a:buNone/>
            </a:pPr>
            <a:r>
              <a:rPr lang="fr-FR" altLang="fr-FR" sz="2000" smtClean="0">
                <a:latin typeface="Arial" panose="020B0604020202020204" pitchFamily="34" charset="0"/>
                <a:cs typeface="Arial" panose="020B0604020202020204" pitchFamily="34" charset="0"/>
              </a:rPr>
              <a:t>C - Qu’il doit relire le CCTP</a:t>
            </a:r>
          </a:p>
        </p:txBody>
      </p:sp>
      <p:sp>
        <p:nvSpPr>
          <p:cNvPr id="128006" name="Espace réservé du contenu 25"/>
          <p:cNvSpPr>
            <a:spLocks noGrp="1"/>
          </p:cNvSpPr>
          <p:nvPr>
            <p:ph sz="quarter" idx="4294967295"/>
          </p:nvPr>
        </p:nvSpPr>
        <p:spPr>
          <a:xfrm>
            <a:off x="4611688" y="4064000"/>
            <a:ext cx="4279900" cy="676275"/>
          </a:xfrm>
          <a:ln w="28575">
            <a:solidFill>
              <a:schemeClr val="tx1"/>
            </a:solidFill>
            <a:miter lim="800000"/>
            <a:headEnd/>
            <a:tailEnd/>
          </a:ln>
        </p:spPr>
        <p:txBody>
          <a:bodyPr/>
          <a:lstStyle/>
          <a:p>
            <a:pPr marL="411163" eaLnBrk="1" hangingPunct="1">
              <a:buFont typeface="Wingdings" panose="05000000000000000000" pitchFamily="2" charset="2"/>
              <a:buNone/>
            </a:pPr>
            <a:r>
              <a:rPr lang="fr-FR" altLang="fr-FR" sz="2000" smtClean="0">
                <a:latin typeface="Arial" panose="020B0604020202020204" pitchFamily="34" charset="0"/>
                <a:cs typeface="Arial" panose="020B0604020202020204" pitchFamily="34" charset="0"/>
              </a:rPr>
              <a:t>D - Parce que je le connais bien</a:t>
            </a:r>
          </a:p>
        </p:txBody>
      </p:sp>
      <p:pic>
        <p:nvPicPr>
          <p:cNvPr id="1044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404813"/>
            <a:ext cx="1282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8005">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800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p:bldP spid="25" grpId="0" build="p"/>
      <p:bldP spid="128005" grpId="0" build="p"/>
      <p:bldP spid="128006" grpId="0" build="p"/>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Titre 21"/>
          <p:cNvSpPr>
            <a:spLocks noGrp="1"/>
          </p:cNvSpPr>
          <p:nvPr>
            <p:ph type="ctrTitle"/>
          </p:nvPr>
        </p:nvSpPr>
        <p:spPr>
          <a:xfrm>
            <a:off x="785813" y="1928813"/>
            <a:ext cx="7772400" cy="773112"/>
          </a:xfrm>
        </p:spPr>
        <p:txBody>
          <a:bodyPr anchor="t"/>
          <a:lstStyle/>
          <a:p>
            <a:pPr eaLnBrk="1" hangingPunct="1"/>
            <a:r>
              <a:rPr lang="fr-FR" altLang="fr-FR" sz="2400" smtClean="0">
                <a:latin typeface="Arial" panose="020B0604020202020204" pitchFamily="34" charset="0"/>
                <a:cs typeface="Arial" panose="020B0604020202020204" pitchFamily="34" charset="0"/>
              </a:rPr>
              <a:t>14 - Dans le cadre d’un marché public, je négocie…</a:t>
            </a:r>
          </a:p>
        </p:txBody>
      </p:sp>
      <p:sp>
        <p:nvSpPr>
          <p:cNvPr id="129027" name="Espace réservé du texte 22"/>
          <p:cNvSpPr>
            <a:spLocks noGrp="1"/>
          </p:cNvSpPr>
          <p:nvPr>
            <p:ph type="subTitle" idx="1"/>
          </p:nvPr>
        </p:nvSpPr>
        <p:spPr>
          <a:xfrm>
            <a:off x="571500" y="3214688"/>
            <a:ext cx="4040188" cy="1000125"/>
          </a:xfrm>
          <a:ln w="28575">
            <a:solidFill>
              <a:schemeClr val="tx1"/>
            </a:solidFill>
            <a:miter lim="800000"/>
            <a:headEnd/>
            <a:tailEnd/>
          </a:ln>
        </p:spPr>
        <p:txBody>
          <a:bodyPr/>
          <a:lstStyle/>
          <a:p>
            <a:pPr marL="411163" indent="-342900" algn="l" eaLnBrk="1" hangingPunct="1">
              <a:buFont typeface="Wingdings" panose="05000000000000000000" pitchFamily="2" charset="2"/>
              <a:buNone/>
            </a:pPr>
            <a:r>
              <a:rPr lang="fr-FR" altLang="fr-FR" sz="2000" smtClean="0">
                <a:solidFill>
                  <a:schemeClr val="tx1"/>
                </a:solidFill>
                <a:latin typeface="Arial" panose="020B0604020202020204" pitchFamily="34" charset="0"/>
                <a:cs typeface="Arial" panose="020B0604020202020204" pitchFamily="34" charset="0"/>
              </a:rPr>
              <a:t>A - Avec les meilleurs offres en fonction des critères de choix</a:t>
            </a:r>
          </a:p>
        </p:txBody>
      </p:sp>
      <p:sp>
        <p:nvSpPr>
          <p:cNvPr id="129028" name="Espace réservé du texte 24"/>
          <p:cNvSpPr>
            <a:spLocks noGrp="1"/>
          </p:cNvSpPr>
          <p:nvPr>
            <p:ph type="body" sz="half" idx="4294967295"/>
          </p:nvPr>
        </p:nvSpPr>
        <p:spPr>
          <a:xfrm>
            <a:off x="4622800" y="3213100"/>
            <a:ext cx="4279900" cy="990600"/>
          </a:xfrm>
          <a:ln w="28575">
            <a:solidFill>
              <a:schemeClr val="tx1"/>
            </a:solidFill>
            <a:miter lim="800000"/>
            <a:headEnd/>
            <a:tailEnd/>
          </a:ln>
        </p:spPr>
        <p:txBody>
          <a:bodyPr/>
          <a:lstStyle/>
          <a:p>
            <a:pPr marL="411163" eaLnBrk="1" hangingPunct="1">
              <a:buFont typeface="Wingdings" panose="05000000000000000000" pitchFamily="2" charset="2"/>
              <a:buNone/>
            </a:pPr>
            <a:r>
              <a:rPr lang="fr-FR" altLang="fr-FR" sz="2000" smtClean="0">
                <a:latin typeface="Arial" panose="020B0604020202020204" pitchFamily="34" charset="0"/>
                <a:cs typeface="Arial" panose="020B0604020202020204" pitchFamily="34" charset="0"/>
              </a:rPr>
              <a:t>B - Au restaurant, entre la poire et le café, pour obtenir un meilleur prix</a:t>
            </a:r>
          </a:p>
        </p:txBody>
      </p:sp>
      <p:sp>
        <p:nvSpPr>
          <p:cNvPr id="129029" name="Espace réservé du contenu 23"/>
          <p:cNvSpPr>
            <a:spLocks noGrp="1"/>
          </p:cNvSpPr>
          <p:nvPr>
            <p:ph sz="quarter" idx="4294967295"/>
          </p:nvPr>
        </p:nvSpPr>
        <p:spPr>
          <a:xfrm>
            <a:off x="571500" y="4214813"/>
            <a:ext cx="4040188" cy="684212"/>
          </a:xfrm>
          <a:ln w="28575">
            <a:solidFill>
              <a:schemeClr val="tx1"/>
            </a:solidFill>
            <a:miter lim="800000"/>
            <a:headEnd/>
            <a:tailEnd/>
          </a:ln>
        </p:spPr>
        <p:txBody>
          <a:bodyPr/>
          <a:lstStyle/>
          <a:p>
            <a:pPr marL="411163" eaLnBrk="1" hangingPunct="1">
              <a:buFont typeface="Wingdings" panose="05000000000000000000" pitchFamily="2" charset="2"/>
              <a:buNone/>
            </a:pPr>
            <a:r>
              <a:rPr lang="fr-FR" altLang="fr-FR" sz="2000" smtClean="0">
                <a:latin typeface="Arial" panose="020B0604020202020204" pitchFamily="34" charset="0"/>
                <a:cs typeface="Arial" panose="020B0604020202020204" pitchFamily="34" charset="0"/>
              </a:rPr>
              <a:t>C - Avec celui que je connais</a:t>
            </a:r>
          </a:p>
        </p:txBody>
      </p:sp>
      <p:sp>
        <p:nvSpPr>
          <p:cNvPr id="129030" name="Espace réservé du contenu 25"/>
          <p:cNvSpPr>
            <a:spLocks noGrp="1"/>
          </p:cNvSpPr>
          <p:nvPr>
            <p:ph sz="quarter" idx="4294967295"/>
          </p:nvPr>
        </p:nvSpPr>
        <p:spPr>
          <a:xfrm>
            <a:off x="4630738" y="4214813"/>
            <a:ext cx="4279900" cy="684212"/>
          </a:xfrm>
          <a:ln w="28575">
            <a:solidFill>
              <a:schemeClr val="tx1"/>
            </a:solidFill>
            <a:miter lim="800000"/>
            <a:headEnd/>
            <a:tailEnd/>
          </a:ln>
        </p:spPr>
        <p:txBody>
          <a:bodyPr/>
          <a:lstStyle/>
          <a:p>
            <a:pPr marL="411163" eaLnBrk="1" hangingPunct="1">
              <a:buFont typeface="Wingdings" panose="05000000000000000000" pitchFamily="2" charset="2"/>
              <a:buNone/>
            </a:pPr>
            <a:r>
              <a:rPr lang="fr-FR" altLang="fr-FR" sz="2000" smtClean="0">
                <a:latin typeface="Arial" panose="020B0604020202020204" pitchFamily="34" charset="0"/>
                <a:cs typeface="Arial" panose="020B0604020202020204" pitchFamily="34" charset="0"/>
              </a:rPr>
              <a:t>D - En fonction des références des candidats</a:t>
            </a:r>
          </a:p>
        </p:txBody>
      </p:sp>
      <p:pic>
        <p:nvPicPr>
          <p:cNvPr id="1054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404813"/>
            <a:ext cx="1282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902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9029">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903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p:bldP spid="129028" grpId="0" build="p"/>
      <p:bldP spid="129029" grpId="0" build="p"/>
      <p:bldP spid="129030"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rrowheads="1"/>
          </p:cNvSpPr>
          <p:nvPr>
            <p:ph type="title"/>
          </p:nvPr>
        </p:nvSpPr>
        <p:spPr/>
        <p:txBody>
          <a:bodyPr/>
          <a:lstStyle/>
          <a:p>
            <a:pPr eaLnBrk="1" hangingPunct="1"/>
            <a:r>
              <a:rPr lang="fr-FR" altLang="fr-FR" sz="4000" smtClean="0"/>
              <a:t>V – Le guide de procédure…</a:t>
            </a:r>
          </a:p>
        </p:txBody>
      </p:sp>
      <p:sp>
        <p:nvSpPr>
          <p:cNvPr id="106499" name="Rectangle 3"/>
          <p:cNvSpPr>
            <a:spLocks noGrp="1" noChangeArrowheads="1"/>
          </p:cNvSpPr>
          <p:nvPr>
            <p:ph idx="1"/>
          </p:nvPr>
        </p:nvSpPr>
        <p:spPr>
          <a:xfrm>
            <a:off x="457200" y="1600200"/>
            <a:ext cx="8229600" cy="4997450"/>
          </a:xfrm>
        </p:spPr>
        <p:txBody>
          <a:bodyPr/>
          <a:lstStyle/>
          <a:p>
            <a:pPr eaLnBrk="1" hangingPunct="1"/>
            <a:r>
              <a:rPr lang="fr-FR" altLang="fr-FR" smtClean="0"/>
              <a:t>A – Pourquoi un guide de procédure ?</a:t>
            </a:r>
          </a:p>
          <a:p>
            <a:pPr lvl="1" eaLnBrk="1" hangingPunct="1"/>
            <a:endParaRPr lang="fr-FR" altLang="fr-FR" smtClean="0"/>
          </a:p>
          <a:p>
            <a:pPr lvl="1" eaLnBrk="1" hangingPunct="1"/>
            <a:r>
              <a:rPr lang="fr-FR" altLang="fr-FR" smtClean="0"/>
              <a:t>Le guide de procédure interne</a:t>
            </a:r>
          </a:p>
          <a:p>
            <a:pPr lvl="2" eaLnBrk="1" hangingPunct="1"/>
            <a:r>
              <a:rPr lang="fr-FR" altLang="fr-FR" smtClean="0"/>
              <a:t>Résultat d’une large concertation préalable </a:t>
            </a:r>
          </a:p>
          <a:p>
            <a:pPr lvl="2" eaLnBrk="1" hangingPunct="1"/>
            <a:r>
              <a:rPr lang="fr-FR" altLang="fr-FR" smtClean="0"/>
              <a:t>Expérimentation nécessaire</a:t>
            </a:r>
          </a:p>
          <a:p>
            <a:pPr lvl="1" eaLnBrk="1" hangingPunct="1"/>
            <a:r>
              <a:rPr lang="fr-FR" altLang="fr-FR" smtClean="0"/>
              <a:t>Evaluation des seuils du guide</a:t>
            </a:r>
          </a:p>
          <a:p>
            <a:pPr lvl="2" eaLnBrk="1" hangingPunct="1"/>
            <a:r>
              <a:rPr lang="fr-FR" altLang="fr-FR" smtClean="0"/>
              <a:t> Mise à jour régulière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1757</TotalTime>
  <Words>4431</Words>
  <Application>Microsoft Office PowerPoint</Application>
  <PresentationFormat>Affichage à l'écran (4:3)</PresentationFormat>
  <Paragraphs>706</Paragraphs>
  <Slides>107</Slides>
  <Notes>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107</vt:i4>
      </vt:variant>
    </vt:vector>
  </HeadingPairs>
  <TitlesOfParts>
    <vt:vector size="112" baseType="lpstr">
      <vt:lpstr>Arial</vt:lpstr>
      <vt:lpstr>Calibri</vt:lpstr>
      <vt:lpstr>Garamond</vt:lpstr>
      <vt:lpstr>Wingdings</vt:lpstr>
      <vt:lpstr>Thème Office</vt:lpstr>
      <vt:lpstr>Présentation PowerPoint</vt:lpstr>
      <vt:lpstr>Association des Acheteurs Publics</vt:lpstr>
      <vt:lpstr>Présentation PowerPoint</vt:lpstr>
      <vt:lpstr>LETTRE QUE VAUBAN, AYANT A CONSTRUIRE POUR LE ROI DE FRANCE LES FORTS QUI LE RENDIRENT IMMORTEL, ECRIVAIT LE 17 JUILLET DE l'AN DE GRACE 1685 A MONSIEUR DE LOUVOIS (Elle conserve, plus de trois siècles plus tard, toute son actualité, en faisant la critique du "moins disant" dans le cadre des marchés publics.) François Michel Le Tellier, marquis de Louvois surintendant des Bâtiments, Arts et Manufactures de France</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 – Les grands principes et principales procédures du code de la commande publique</vt:lpstr>
      <vt:lpstr>I – Les grands principes et principales procédures du CCP</vt:lpstr>
      <vt:lpstr>Présentation PowerPoint</vt:lpstr>
      <vt:lpstr>1* - Avant toute procédure de commande je m’assure que…</vt:lpstr>
      <vt:lpstr>2 - Suite à un besoin urgent, je reçois un devis par courriel, je le signe …</vt:lpstr>
      <vt:lpstr>3 - Pour pouvoir faire une commande, je…</vt:lpstr>
      <vt:lpstr>A – Les grands principes</vt:lpstr>
      <vt:lpstr>A – Les grands principes</vt:lpstr>
      <vt:lpstr>B – Les principales procédures</vt:lpstr>
      <vt:lpstr>B – Les principales procédures</vt:lpstr>
      <vt:lpstr>B – Les principales procédures</vt:lpstr>
      <vt:lpstr>B – Les principales procédures</vt:lpstr>
      <vt:lpstr>B – Les principales procédures</vt:lpstr>
      <vt:lpstr>B – Les principales procédures</vt:lpstr>
      <vt:lpstr>B – Les principales procédures</vt:lpstr>
      <vt:lpstr>B – Les principales procédures</vt:lpstr>
      <vt:lpstr>PAUSE</vt:lpstr>
      <vt:lpstr>II – Les points remarquables du CCP</vt:lpstr>
      <vt:lpstr>Présentation PowerPoint</vt:lpstr>
      <vt:lpstr>4* - Un commercial me propose de signer un contrat à titre gratuit…</vt:lpstr>
      <vt:lpstr>5 - Un commercial me demande son règlement… je lui dis qu’il sera payé…</vt:lpstr>
      <vt:lpstr>6 - L’estimation initiale de mon besoin me sert à…</vt:lpstr>
      <vt:lpstr>II – Les points remarquables du CCP</vt:lpstr>
      <vt:lpstr>II – Les points remarquables du CCP</vt:lpstr>
      <vt:lpstr>II – Les points remarquables du CCP</vt:lpstr>
      <vt:lpstr>II – Les points remarquables du CCP</vt:lpstr>
      <vt:lpstr>II – Les points remarquables du CCP</vt:lpstr>
      <vt:lpstr>II – Les points remarquables du CCP</vt:lpstr>
      <vt:lpstr>II – Les points remarquables du CCP</vt:lpstr>
      <vt:lpstr>II – Les points remarquables du CCP</vt:lpstr>
      <vt:lpstr>II – Les points remarquables du CCP</vt:lpstr>
      <vt:lpstr>II – Les points remarquables du CCP</vt:lpstr>
      <vt:lpstr>II – Les points remarquables du CCP</vt:lpstr>
      <vt:lpstr>II – Les points remarquables du CCP</vt:lpstr>
      <vt:lpstr>Présentation PowerPoint</vt:lpstr>
      <vt:lpstr>II – Les points remarquables du CCP</vt:lpstr>
      <vt:lpstr>II – Les points remarquables du CCP</vt:lpstr>
      <vt:lpstr>A TABLE</vt:lpstr>
      <vt:lpstr>III – Là où le code ne répond pas… le juge tranche-t-il ?</vt:lpstr>
      <vt:lpstr>Présentation PowerPoint</vt:lpstr>
      <vt:lpstr>7 - Je veux faire un achat en fonctionnement, je demande…</vt:lpstr>
      <vt:lpstr>8 - Je veux faire un achat en investissement, je demande…</vt:lpstr>
      <vt:lpstr>III – Là où le code ne répond pas…</vt:lpstr>
      <vt:lpstr>III – Là où le code ne répond pas…</vt:lpstr>
      <vt:lpstr>III – Là où le code ne répond pas…</vt:lpstr>
      <vt:lpstr>III – Là où le code ne répond pas…</vt:lpstr>
      <vt:lpstr>III – Là où le code ne répond pas…</vt:lpstr>
      <vt:lpstr>III – Là où le code ne répond pas…</vt:lpstr>
      <vt:lpstr>III – Là où le code ne répond pas…</vt:lpstr>
      <vt:lpstr>III – Là où le code ne répond pas…</vt:lpstr>
      <vt:lpstr>III – Là où le code ne répond pas…</vt:lpstr>
      <vt:lpstr>III – Là où le code ne répond pas…</vt:lpstr>
      <vt:lpstr>III – Là où le code ne répond pas…</vt:lpstr>
      <vt:lpstr>III – Là où le code ne répond pas…</vt:lpstr>
      <vt:lpstr>III – Là où le code ne répond pas…</vt:lpstr>
      <vt:lpstr>III – Là où le code ne répond pas…</vt:lpstr>
      <vt:lpstr>III – Là où le code ne répond pas…</vt:lpstr>
      <vt:lpstr>III – Là où le code ne répond pas…</vt:lpstr>
      <vt:lpstr>III – Là où le code ne répond pas…</vt:lpstr>
      <vt:lpstr>III – Là où le code ne répond pas…</vt:lpstr>
      <vt:lpstr>III – Là où le code ne répond pas…</vt:lpstr>
      <vt:lpstr>III – Là où le code ne répond pas…</vt:lpstr>
      <vt:lpstr>III – Là où le code ne répond pas…</vt:lpstr>
      <vt:lpstr>III – Là où le code ne répond pas…</vt:lpstr>
      <vt:lpstr>III – Là où le code ne répond pas…</vt:lpstr>
      <vt:lpstr>III – Là où le code ne répond pas…</vt:lpstr>
      <vt:lpstr>PAUSE</vt:lpstr>
      <vt:lpstr>IV – Quelle est la place des candidats évincés et leur pouvoir de nuisance</vt:lpstr>
      <vt:lpstr>Présentation PowerPoint</vt:lpstr>
      <vt:lpstr>9 - Dès que j’ai un besoin, celui-ci doit être analysé…</vt:lpstr>
      <vt:lpstr>10 - Pour rédiger mon cahier des charges…</vt:lpstr>
      <vt:lpstr>11 - Jusqu’à quel montant je peux effectuer une procédure sans mise en concurrence (ou simplifiée sur consultation de plusieurs catalogues ou par l’envoi à des candidats potentiels d’une lettre de consultation)</vt:lpstr>
      <vt:lpstr>IV – La place des candidats évincés</vt:lpstr>
      <vt:lpstr>IV – La place des candidats évincés</vt:lpstr>
      <vt:lpstr>IV – La place des candidats évincés</vt:lpstr>
      <vt:lpstr>IV – La place des candidats évincés</vt:lpstr>
      <vt:lpstr>PAUSE</vt:lpstr>
      <vt:lpstr>V – Le CCP et le guide de procédure interne : outil ou frein permanent ?</vt:lpstr>
      <vt:lpstr>Présentation PowerPoint</vt:lpstr>
      <vt:lpstr>12 - Dès que mon besoin dépasse 40.000 euros HT, pour lancer un marché je fais appel à…</vt:lpstr>
      <vt:lpstr>13 - En cours de consultation d’un marché public, un candidat m’appelle pour avoir des précisions sur le cahier des charges… Je lui réponds…</vt:lpstr>
      <vt:lpstr>14 - Dans le cadre d’un marché public, je négocie…</vt:lpstr>
      <vt:lpstr>V – Le guide de procédure…</vt:lpstr>
      <vt:lpstr>V – Le guide de procédure…</vt:lpstr>
      <vt:lpstr>V – Le guide de procédure…</vt:lpstr>
      <vt:lpstr>V - Le guide de procédure…</vt:lpstr>
      <vt:lpstr>V - Le guide de procédure…</vt:lpstr>
      <vt:lpstr>Présentation PowerPoint</vt:lpstr>
      <vt:lpstr>15* - J’ai rédigé mon rapport d’analyse des offres, je le transmets à la Direction de la Commande Publique puis…</vt:lpstr>
      <vt:lpstr>Total sur 20</vt:lpstr>
      <vt:lpstr>MERCI DE VOTRE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 Les grands principes et principales procédures du CMP</dc:title>
  <dc:creator>Alain Bénard</dc:creator>
  <cp:lastModifiedBy>BENARD Alain</cp:lastModifiedBy>
  <cp:revision>2</cp:revision>
  <dcterms:created xsi:type="dcterms:W3CDTF">2008-11-22T14:10:29Z</dcterms:created>
  <dcterms:modified xsi:type="dcterms:W3CDTF">2023-10-05T11:22:43Z</dcterms:modified>
</cp:coreProperties>
</file>