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72" r:id="rId2"/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3" autoAdjust="0"/>
  </p:normalViewPr>
  <p:slideViewPr>
    <p:cSldViewPr>
      <p:cViewPr varScale="1">
        <p:scale>
          <a:sx n="104" d="100"/>
          <a:sy n="104" d="100"/>
        </p:scale>
        <p:origin x="162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E00A276-336F-4318-A081-44DC50200D57}" type="datetimeFigureOut">
              <a:rPr lang="fr-FR"/>
              <a:pPr>
                <a:defRPr/>
              </a:pPr>
              <a:t>28/09/2023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926A8864-DE25-4BC9-B2CE-B3EE551ECB4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7083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E11C2B2-07E3-40E8-9987-E35BEA1FD670}" type="slidenum">
              <a:rPr lang="fr-FR" altLang="fr-FR" sz="1200" smtClean="0"/>
              <a:pPr/>
              <a:t>3</a:t>
            </a:fld>
            <a:endParaRPr lang="fr-FR" altLang="fr-FR" sz="1200" smtClean="0"/>
          </a:p>
        </p:txBody>
      </p:sp>
    </p:spTree>
    <p:extLst>
      <p:ext uri="{BB962C8B-B14F-4D97-AF65-F5344CB8AC3E}">
        <p14:creationId xmlns:p14="http://schemas.microsoft.com/office/powerpoint/2010/main" val="2092873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15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ABB9BE-6A5B-4E23-ACC0-BA61BF155AF6}" type="datetimeFigureOut">
              <a:rPr lang="fr-FR"/>
              <a:pPr>
                <a:defRPr/>
              </a:pPr>
              <a:t>28/09/2023</a:t>
            </a:fld>
            <a:endParaRPr lang="fr-FR"/>
          </a:p>
        </p:txBody>
      </p:sp>
      <p:sp>
        <p:nvSpPr>
          <p:cNvPr id="16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7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D1AFC-3E17-4496-9A53-AAE5600D596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8456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F530A-EA9B-4403-AD78-F6050DE22D37}" type="datetimeFigureOut">
              <a:rPr lang="fr-FR"/>
              <a:pPr>
                <a:defRPr/>
              </a:pPr>
              <a:t>28/09/2023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B6032-267B-4912-B3FE-360BEAF07DA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4512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C38EC-5AF3-4373-A23C-D7C412145A02}" type="datetimeFigureOut">
              <a:rPr lang="fr-FR"/>
              <a:pPr>
                <a:defRPr/>
              </a:pPr>
              <a:t>28/09/2023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AD38-D73B-4B12-A391-4270EA22824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5854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CBE7-59F3-456E-AE94-1D8B81AB3FCD}" type="datetimeFigureOut">
              <a:rPr lang="fr-FR"/>
              <a:pPr>
                <a:defRPr/>
              </a:pPr>
              <a:t>28/09/2023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F5B1D-D92D-4F55-864E-E3203EDBADF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7322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17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5791200 h 3648"/>
              <a:gd name="T2" fmla="*/ 1137151 w 2736"/>
              <a:gd name="T3" fmla="*/ 3200400 h 3648"/>
              <a:gd name="T4" fmla="*/ 4321175 w 2736"/>
              <a:gd name="T5" fmla="*/ 0 h 3648"/>
              <a:gd name="T6" fmla="*/ 4321175 w 2736"/>
              <a:gd name="T7" fmla="*/ 152400 h 3648"/>
              <a:gd name="T8" fmla="*/ 1175056 w 2736"/>
              <a:gd name="T9" fmla="*/ 3235325 h 3648"/>
              <a:gd name="T10" fmla="*/ 75810 w 2736"/>
              <a:gd name="T11" fmla="*/ 5791200 h 3648"/>
              <a:gd name="T12" fmla="*/ 0 w 2736"/>
              <a:gd name="T13" fmla="*/ 5791200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Forme libre 18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6538193 h 4128"/>
              <a:gd name="T2" fmla="*/ 0 w 3504"/>
              <a:gd name="T3" fmla="*/ 6615113 h 4128"/>
              <a:gd name="T4" fmla="*/ 5513388 w 3504"/>
              <a:gd name="T5" fmla="*/ 4230596 h 4128"/>
              <a:gd name="T6" fmla="*/ 4531552 w 3504"/>
              <a:gd name="T7" fmla="*/ 0 h 4128"/>
              <a:gd name="T8" fmla="*/ 4456026 w 3504"/>
              <a:gd name="T9" fmla="*/ 0 h 4128"/>
              <a:gd name="T10" fmla="*/ 5452023 w 3504"/>
              <a:gd name="T11" fmla="*/ 4196943 h 4128"/>
              <a:gd name="T12" fmla="*/ 0 w 3504"/>
              <a:gd name="T13" fmla="*/ 6538193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Forme libre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7" name="Forme libre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4" name="Forme libre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2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1A6CEF-5E3F-4015-8A6A-5ABB03CA0739}" type="datetimeFigureOut">
              <a:rPr lang="fr-FR"/>
              <a:pPr>
                <a:defRPr/>
              </a:pPr>
              <a:t>28/09/2023</a:t>
            </a:fld>
            <a:endParaRPr lang="fr-FR"/>
          </a:p>
        </p:txBody>
      </p:sp>
      <p:sp>
        <p:nvSpPr>
          <p:cNvPr id="2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2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42210-8C18-4262-8C73-A678F74888A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4168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2310BE-3E14-48E0-B355-914932D962BA}" type="datetimeFigureOut">
              <a:rPr lang="fr-FR"/>
              <a:pPr>
                <a:defRPr/>
              </a:pPr>
              <a:t>28/09/2023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38BDE-DF3C-410B-BF63-791D8EE671D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7620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B0C7D4-FAEA-425E-85DB-91BFFA35E362}" type="datetimeFigureOut">
              <a:rPr lang="fr-FR"/>
              <a:pPr>
                <a:defRPr/>
              </a:pPr>
              <a:t>28/09/2023</a:t>
            </a:fld>
            <a:endParaRPr lang="fr-FR"/>
          </a:p>
        </p:txBody>
      </p:sp>
      <p:sp>
        <p:nvSpPr>
          <p:cNvPr id="1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2DD5B-B185-4129-92E5-50100170623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2450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4F4C1-8F3A-4831-B838-ADDD32E342D7}" type="datetimeFigureOut">
              <a:rPr lang="fr-FR"/>
              <a:pPr>
                <a:defRPr/>
              </a:pPr>
              <a:t>28/09/2023</a:t>
            </a:fld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E7CCE-6C18-45F0-AF41-925319493AE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269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015CCD-48B2-400A-87CB-70D1C22F0B1E}" type="datetimeFigureOut">
              <a:rPr lang="fr-FR"/>
              <a:pPr>
                <a:defRPr/>
              </a:pPr>
              <a:t>28/09/2023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FBC37-43B5-4A9B-AD89-68DCA3869F2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4674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B99C4-3FF9-4851-A387-6D42031A0ECD}" type="datetimeFigureOut">
              <a:rPr lang="fr-FR"/>
              <a:pPr>
                <a:defRPr/>
              </a:pPr>
              <a:t>28/09/2023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6C4B-ECC7-46B1-9DBE-6E646D2CCEE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0304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e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Connecteur droit 7"/>
            <p:cNvCxnSpPr/>
            <p:nvPr/>
          </p:nvCxnSpPr>
          <p:spPr>
            <a:xfrm rot="16200000">
              <a:off x="6663593" y="12906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rot="5400000" flipH="1">
              <a:off x="6744513" y="12896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Connecteur droit 11"/>
            <p:cNvCxnSpPr/>
            <p:nvPr/>
          </p:nvCxnSpPr>
          <p:spPr>
            <a:xfrm rot="16200000">
              <a:off x="6663593" y="12906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rot="5400000" flipH="1">
              <a:off x="6744513" y="12896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Connecteur droit 15"/>
            <p:cNvCxnSpPr/>
            <p:nvPr/>
          </p:nvCxnSpPr>
          <p:spPr>
            <a:xfrm rot="16200000">
              <a:off x="6663592" y="1290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rot="5400000" flipH="1">
              <a:off x="6744512" y="1289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9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DB9D47-1BB7-4754-BA6D-00FE067031C2}" type="datetimeFigureOut">
              <a:rPr lang="fr-FR"/>
              <a:pPr>
                <a:defRPr/>
              </a:pPr>
              <a:t>28/09/2023</a:t>
            </a:fld>
            <a:endParaRPr lang="fr-FR"/>
          </a:p>
        </p:txBody>
      </p:sp>
      <p:sp>
        <p:nvSpPr>
          <p:cNvPr id="20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2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33175-7AEF-4D21-8FE3-D4CFE70D739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7681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36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737875C-7DF3-4D37-A20D-ECA48F97E7E3}" type="datetimeFigureOut">
              <a:rPr lang="fr-FR"/>
              <a:pPr>
                <a:defRPr/>
              </a:pPr>
              <a:t>28/09/2023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2"/>
                </a:solidFill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B7846139-4CD3-468A-9387-6B92AB0C17D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3" r:id="rId2"/>
    <p:sldLayoutId id="2147483829" r:id="rId3"/>
    <p:sldLayoutId id="2147483830" r:id="rId4"/>
    <p:sldLayoutId id="2147483831" r:id="rId5"/>
    <p:sldLayoutId id="2147483824" r:id="rId6"/>
    <p:sldLayoutId id="2147483832" r:id="rId7"/>
    <p:sldLayoutId id="2147483825" r:id="rId8"/>
    <p:sldLayoutId id="2147483833" r:id="rId9"/>
    <p:sldLayoutId id="2147483826" r:id="rId10"/>
    <p:sldLayoutId id="214748382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ll%20Users\Documents\Ma%20musique\Artiste%20inconnu\Album%20inconnu%20(06-10-2008%2020-26-38)\06%20Piste%206.wm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06 Piste 6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96013"/>
            <a:ext cx="115093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 showWhenStopped="0">
                <p:cTn id="7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 idx="4294967295"/>
          </p:nvPr>
        </p:nvSpPr>
        <p:spPr>
          <a:xfrm>
            <a:off x="785813" y="1928813"/>
            <a:ext cx="7772400" cy="773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000" b="1" kern="0" spc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8 - Je veux faire un achat en investissement, je demande…</a:t>
            </a:r>
          </a:p>
        </p:txBody>
      </p:sp>
      <p:sp>
        <p:nvSpPr>
          <p:cNvPr id="17411" name="Espace réservé du texte 22"/>
          <p:cNvSpPr>
            <a:spLocks noGrp="1"/>
          </p:cNvSpPr>
          <p:nvPr>
            <p:ph type="body" idx="4294967295"/>
          </p:nvPr>
        </p:nvSpPr>
        <p:spPr>
          <a:xfrm>
            <a:off x="571500" y="3214688"/>
            <a:ext cx="4040188" cy="639762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A - Au Service Achats</a:t>
            </a:r>
          </a:p>
        </p:txBody>
      </p:sp>
      <p:sp>
        <p:nvSpPr>
          <p:cNvPr id="17412" name="Espace réservé du texte 24"/>
          <p:cNvSpPr>
            <a:spLocks noGrp="1"/>
          </p:cNvSpPr>
          <p:nvPr>
            <p:ph type="body" sz="half" idx="4294967295"/>
          </p:nvPr>
        </p:nvSpPr>
        <p:spPr>
          <a:xfrm>
            <a:off x="4643438" y="3214688"/>
            <a:ext cx="4041775" cy="639762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B - Au Service Fournitures</a:t>
            </a: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4294967295"/>
          </p:nvPr>
        </p:nvSpPr>
        <p:spPr>
          <a:xfrm>
            <a:off x="571500" y="3863975"/>
            <a:ext cx="4040188" cy="684213"/>
          </a:xfrm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C - Je ne sais pas, j’appelle Noémie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4" name="Espace réservé du contenu 25"/>
          <p:cNvSpPr>
            <a:spLocks noGrp="1"/>
          </p:cNvSpPr>
          <p:nvPr>
            <p:ph sz="quarter" idx="4294967295"/>
          </p:nvPr>
        </p:nvSpPr>
        <p:spPr>
          <a:xfrm>
            <a:off x="4643438" y="3863975"/>
            <a:ext cx="4041775" cy="684213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D - A mon voisin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7412" grpId="0" build="p"/>
      <p:bldP spid="24" grpId="0" build="p"/>
      <p:bldP spid="174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 idx="4294967295"/>
          </p:nvPr>
        </p:nvSpPr>
        <p:spPr>
          <a:xfrm>
            <a:off x="785813" y="1928813"/>
            <a:ext cx="7772400" cy="773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000" b="1" kern="0" spc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9 - Dès que j’ai un besoin, celui-ci doit être analysé…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idx="4294967295"/>
          </p:nvPr>
        </p:nvSpPr>
        <p:spPr>
          <a:xfrm>
            <a:off x="571500" y="3214688"/>
            <a:ext cx="4040188" cy="639762"/>
          </a:xfrm>
          <a:ln w="285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r-FR" sz="2000" smtClean="0">
                <a:latin typeface="Arial" pitchFamily="34" charset="0"/>
                <a:cs typeface="Arial" pitchFamily="34" charset="0"/>
              </a:rPr>
              <a:t>A - En fonction de la nomenclature homogène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Espace réservé du texte 24"/>
          <p:cNvSpPr>
            <a:spLocks noGrp="1"/>
          </p:cNvSpPr>
          <p:nvPr>
            <p:ph type="body" sz="half" idx="4294967295"/>
          </p:nvPr>
        </p:nvSpPr>
        <p:spPr>
          <a:xfrm>
            <a:off x="4643438" y="3214688"/>
            <a:ext cx="4041775" cy="639762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B - Par les experts du RIS</a:t>
            </a:r>
          </a:p>
        </p:txBody>
      </p:sp>
      <p:sp>
        <p:nvSpPr>
          <p:cNvPr id="18437" name="Espace réservé du contenu 23"/>
          <p:cNvSpPr>
            <a:spLocks noGrp="1"/>
          </p:cNvSpPr>
          <p:nvPr>
            <p:ph sz="quarter" idx="4294967295"/>
          </p:nvPr>
        </p:nvSpPr>
        <p:spPr>
          <a:xfrm>
            <a:off x="571500" y="3863975"/>
            <a:ext cx="4040188" cy="684213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C - D’urgence par Good Doctor</a:t>
            </a:r>
          </a:p>
        </p:txBody>
      </p:sp>
      <p:sp>
        <p:nvSpPr>
          <p:cNvPr id="18438" name="Espace réservé du contenu 25"/>
          <p:cNvSpPr>
            <a:spLocks noGrp="1"/>
          </p:cNvSpPr>
          <p:nvPr>
            <p:ph sz="quarter" idx="4294967295"/>
          </p:nvPr>
        </p:nvSpPr>
        <p:spPr>
          <a:xfrm>
            <a:off x="4643438" y="3863975"/>
            <a:ext cx="4041775" cy="684213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D - Comme étant unique, c’est le mien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18436" grpId="0" build="p"/>
      <p:bldP spid="18437" grpId="0" build="p"/>
      <p:bldP spid="1843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21"/>
          <p:cNvSpPr>
            <a:spLocks noGrp="1"/>
          </p:cNvSpPr>
          <p:nvPr>
            <p:ph type="title" idx="4294967295"/>
          </p:nvPr>
        </p:nvSpPr>
        <p:spPr bwMode="auto">
          <a:xfrm>
            <a:off x="785813" y="1928813"/>
            <a:ext cx="7772400" cy="7731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000" b="1" kern="0" spc="0" smtClean="0">
                <a:solidFill>
                  <a:schemeClr val="tx1"/>
                </a:solidFill>
                <a:latin typeface="Arial" charset="0"/>
                <a:cs typeface="Arial" charset="0"/>
              </a:rPr>
              <a:t>10 - Pour rédiger mon cahier des charges…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idx="4294967295"/>
          </p:nvPr>
        </p:nvSpPr>
        <p:spPr>
          <a:xfrm>
            <a:off x="571500" y="3214688"/>
            <a:ext cx="4040188" cy="639762"/>
          </a:xfrm>
          <a:ln w="28575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r-FR" sz="2000" smtClean="0">
                <a:latin typeface="Arial" pitchFamily="34" charset="0"/>
                <a:cs typeface="Arial" pitchFamily="34" charset="0"/>
              </a:rPr>
              <a:t>A - Je recopie le devis détaillé reçu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4294967295"/>
          </p:nvPr>
        </p:nvSpPr>
        <p:spPr>
          <a:xfrm>
            <a:off x="4643438" y="3214688"/>
            <a:ext cx="4041775" cy="639762"/>
          </a:xfrm>
          <a:ln w="285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r-FR" sz="2000" smtClean="0">
                <a:latin typeface="Arial" pitchFamily="34" charset="0"/>
                <a:cs typeface="Arial" pitchFamily="34" charset="0"/>
              </a:rPr>
              <a:t>B - A quoi ça sert, la société que je veux connait mon besoin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4294967295"/>
          </p:nvPr>
        </p:nvSpPr>
        <p:spPr>
          <a:xfrm>
            <a:off x="571500" y="3863975"/>
            <a:ext cx="4040188" cy="684213"/>
          </a:xfrm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r-FR" sz="2000" smtClean="0">
                <a:latin typeface="Arial" pitchFamily="34" charset="0"/>
                <a:cs typeface="Arial" pitchFamily="34" charset="0"/>
              </a:rPr>
              <a:t>C - Je demande à quelqu’un d’autre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2" name="Espace réservé du contenu 25"/>
          <p:cNvSpPr>
            <a:spLocks noGrp="1"/>
          </p:cNvSpPr>
          <p:nvPr>
            <p:ph sz="quarter" idx="4294967295"/>
          </p:nvPr>
        </p:nvSpPr>
        <p:spPr>
          <a:xfrm>
            <a:off x="4643438" y="3863975"/>
            <a:ext cx="4041775" cy="684213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D - J’analyse mes besoins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5" grpId="0" build="p"/>
      <p:bldP spid="24" grpId="0" build="p"/>
      <p:bldP spid="1946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 idx="4294967295"/>
          </p:nvPr>
        </p:nvSpPr>
        <p:spPr>
          <a:xfrm>
            <a:off x="785813" y="1928813"/>
            <a:ext cx="7772400" cy="773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000" b="1" kern="0" spc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11 - Jusqu’à quel montant je peux effectuer une procédure simplifiée sur consultation de plusieurs catalogues ou par l’envoi à des candidats potentiels d’une lettre de consultation</a:t>
            </a:r>
          </a:p>
        </p:txBody>
      </p:sp>
      <p:sp>
        <p:nvSpPr>
          <p:cNvPr id="20483" name="Espace réservé du texte 22"/>
          <p:cNvSpPr>
            <a:spLocks noGrp="1"/>
          </p:cNvSpPr>
          <p:nvPr>
            <p:ph type="body" idx="4294967295"/>
          </p:nvPr>
        </p:nvSpPr>
        <p:spPr>
          <a:xfrm>
            <a:off x="571500" y="3214688"/>
            <a:ext cx="4040188" cy="639762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A - 39.999 euros TTC</a:t>
            </a:r>
            <a:endParaRPr lang="fr-FR" altLang="fr-FR" sz="2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Espace réservé du texte 24"/>
          <p:cNvSpPr>
            <a:spLocks noGrp="1"/>
          </p:cNvSpPr>
          <p:nvPr>
            <p:ph type="body" sz="half" idx="4294967295"/>
          </p:nvPr>
        </p:nvSpPr>
        <p:spPr>
          <a:xfrm>
            <a:off x="4643438" y="3214688"/>
            <a:ext cx="4041775" cy="639762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B - 40.000 euros HT</a:t>
            </a:r>
            <a:endParaRPr lang="fr-FR" altLang="fr-FR" sz="2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5" name="Espace réservé du contenu 23"/>
          <p:cNvSpPr>
            <a:spLocks noGrp="1"/>
          </p:cNvSpPr>
          <p:nvPr>
            <p:ph sz="quarter" idx="4294967295"/>
          </p:nvPr>
        </p:nvSpPr>
        <p:spPr>
          <a:xfrm>
            <a:off x="571500" y="3863975"/>
            <a:ext cx="4040188" cy="684213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C - 3.999 euros HT</a:t>
            </a:r>
            <a:endParaRPr lang="fr-FR" altLang="fr-FR" sz="2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6" name="Espace réservé du contenu 25"/>
          <p:cNvSpPr>
            <a:spLocks noGrp="1"/>
          </p:cNvSpPr>
          <p:nvPr>
            <p:ph sz="quarter" idx="4294967295"/>
          </p:nvPr>
        </p:nvSpPr>
        <p:spPr>
          <a:xfrm>
            <a:off x="4643438" y="3863975"/>
            <a:ext cx="4041775" cy="684213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D - C</a:t>
            </a: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est quoi une lettre de consultation</a:t>
            </a:r>
            <a:endParaRPr lang="fr-FR" altLang="fr-FR" sz="2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484" grpId="0" build="p"/>
      <p:bldP spid="20485" grpId="0" build="p"/>
      <p:bldP spid="2048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 idx="4294967295"/>
          </p:nvPr>
        </p:nvSpPr>
        <p:spPr>
          <a:xfrm>
            <a:off x="785813" y="1928813"/>
            <a:ext cx="7772400" cy="773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000" b="1" kern="0" spc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12 - Dès que mon besoin dépasse 40.000 euros HT, pour lancer un marché je fais appel à…</a:t>
            </a:r>
          </a:p>
        </p:txBody>
      </p:sp>
      <p:sp>
        <p:nvSpPr>
          <p:cNvPr id="21507" name="Espace réservé du texte 22"/>
          <p:cNvSpPr>
            <a:spLocks noGrp="1"/>
          </p:cNvSpPr>
          <p:nvPr>
            <p:ph type="body" idx="4294967295"/>
          </p:nvPr>
        </p:nvSpPr>
        <p:spPr>
          <a:xfrm>
            <a:off x="571500" y="3214688"/>
            <a:ext cx="4040188" cy="639762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A - Batmapaman</a:t>
            </a:r>
          </a:p>
        </p:txBody>
      </p:sp>
      <p:sp>
        <p:nvSpPr>
          <p:cNvPr id="21508" name="Espace réservé du texte 24"/>
          <p:cNvSpPr>
            <a:spLocks noGrp="1"/>
          </p:cNvSpPr>
          <p:nvPr>
            <p:ph type="body" sz="half" idx="4294967295"/>
          </p:nvPr>
        </p:nvSpPr>
        <p:spPr>
          <a:xfrm>
            <a:off x="4643438" y="3214688"/>
            <a:ext cx="4041775" cy="639762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B - Géo Trouvetou</a:t>
            </a:r>
          </a:p>
        </p:txBody>
      </p:sp>
      <p:sp>
        <p:nvSpPr>
          <p:cNvPr id="21509" name="Espace réservé du contenu 23"/>
          <p:cNvSpPr>
            <a:spLocks noGrp="1"/>
          </p:cNvSpPr>
          <p:nvPr>
            <p:ph sz="quarter" idx="4294967295"/>
          </p:nvPr>
        </p:nvSpPr>
        <p:spPr>
          <a:xfrm>
            <a:off x="571500" y="3863975"/>
            <a:ext cx="4040188" cy="684213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C - Zorro</a:t>
            </a:r>
          </a:p>
        </p:txBody>
      </p:sp>
      <p:sp>
        <p:nvSpPr>
          <p:cNvPr id="21510" name="Espace réservé du contenu 25"/>
          <p:cNvSpPr>
            <a:spLocks noGrp="1"/>
          </p:cNvSpPr>
          <p:nvPr>
            <p:ph sz="quarter" idx="4294967295"/>
          </p:nvPr>
        </p:nvSpPr>
        <p:spPr>
          <a:xfrm>
            <a:off x="4643438" y="3863975"/>
            <a:ext cx="4041775" cy="684213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D - La Direction de la Commande Publique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 build="p"/>
      <p:bldP spid="2150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 idx="4294967295"/>
          </p:nvPr>
        </p:nvSpPr>
        <p:spPr>
          <a:xfrm>
            <a:off x="785813" y="1928813"/>
            <a:ext cx="7772400" cy="773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000" b="1" kern="0" spc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13 - En cours de consultation d’un marché public, un candidat m’appelle pour avoir des précisions sur le cahier des charges… Je lui réponds…</a:t>
            </a:r>
          </a:p>
        </p:txBody>
      </p:sp>
      <p:sp>
        <p:nvSpPr>
          <p:cNvPr id="22531" name="Espace réservé du texte 22"/>
          <p:cNvSpPr>
            <a:spLocks noGrp="1"/>
          </p:cNvSpPr>
          <p:nvPr>
            <p:ph type="body" idx="4294967295"/>
          </p:nvPr>
        </p:nvSpPr>
        <p:spPr>
          <a:xfrm>
            <a:off x="571500" y="3214688"/>
            <a:ext cx="4040188" cy="639762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A - Dans le détail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4294967295"/>
          </p:nvPr>
        </p:nvSpPr>
        <p:spPr>
          <a:xfrm>
            <a:off x="4643438" y="3214688"/>
            <a:ext cx="4041775" cy="639762"/>
          </a:xfrm>
          <a:ln w="285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r-FR" sz="2000" smtClean="0">
                <a:latin typeface="Arial" pitchFamily="34" charset="0"/>
                <a:cs typeface="Arial" pitchFamily="34" charset="0"/>
              </a:rPr>
              <a:t>B - De prendre contact avec la Commande Publique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Espace réservé du contenu 23"/>
          <p:cNvSpPr>
            <a:spLocks noGrp="1"/>
          </p:cNvSpPr>
          <p:nvPr>
            <p:ph sz="quarter" idx="4294967295"/>
          </p:nvPr>
        </p:nvSpPr>
        <p:spPr>
          <a:xfrm>
            <a:off x="571500" y="3863975"/>
            <a:ext cx="4040188" cy="684213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C - Qu’il doit relire le CCTP</a:t>
            </a:r>
          </a:p>
        </p:txBody>
      </p:sp>
      <p:sp>
        <p:nvSpPr>
          <p:cNvPr id="22534" name="Espace réservé du contenu 25"/>
          <p:cNvSpPr>
            <a:spLocks noGrp="1"/>
          </p:cNvSpPr>
          <p:nvPr>
            <p:ph sz="quarter" idx="4294967295"/>
          </p:nvPr>
        </p:nvSpPr>
        <p:spPr>
          <a:xfrm>
            <a:off x="4643438" y="3863975"/>
            <a:ext cx="4041775" cy="684213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D - Parce que je le connais bien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25" grpId="0" build="p"/>
      <p:bldP spid="22533" grpId="0" build="p"/>
      <p:bldP spid="2253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 idx="4294967295"/>
          </p:nvPr>
        </p:nvSpPr>
        <p:spPr>
          <a:xfrm>
            <a:off x="785813" y="1928813"/>
            <a:ext cx="7772400" cy="773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000" b="1" kern="0" spc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14 - Dans le cadre d’un marché public, je négocie…</a:t>
            </a:r>
          </a:p>
        </p:txBody>
      </p:sp>
      <p:sp>
        <p:nvSpPr>
          <p:cNvPr id="23555" name="Espace réservé du texte 22"/>
          <p:cNvSpPr>
            <a:spLocks noGrp="1"/>
          </p:cNvSpPr>
          <p:nvPr>
            <p:ph type="body" idx="4294967295"/>
          </p:nvPr>
        </p:nvSpPr>
        <p:spPr>
          <a:xfrm>
            <a:off x="571500" y="3214688"/>
            <a:ext cx="4040188" cy="1000125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A - Avec les meilleurs offres en fonction des critères de choix</a:t>
            </a:r>
          </a:p>
        </p:txBody>
      </p:sp>
      <p:sp>
        <p:nvSpPr>
          <p:cNvPr id="23556" name="Espace réservé du texte 24"/>
          <p:cNvSpPr>
            <a:spLocks noGrp="1"/>
          </p:cNvSpPr>
          <p:nvPr>
            <p:ph type="body" sz="half" idx="4294967295"/>
          </p:nvPr>
        </p:nvSpPr>
        <p:spPr>
          <a:xfrm>
            <a:off x="4643438" y="3214688"/>
            <a:ext cx="4041775" cy="1000125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B - Au restaurant, entre la poire et le café, pour obtenir un meilleur prix</a:t>
            </a:r>
          </a:p>
        </p:txBody>
      </p:sp>
      <p:sp>
        <p:nvSpPr>
          <p:cNvPr id="23557" name="Espace réservé du contenu 23"/>
          <p:cNvSpPr>
            <a:spLocks noGrp="1"/>
          </p:cNvSpPr>
          <p:nvPr>
            <p:ph sz="quarter" idx="4294967295"/>
          </p:nvPr>
        </p:nvSpPr>
        <p:spPr>
          <a:xfrm>
            <a:off x="571500" y="4214813"/>
            <a:ext cx="4040188" cy="684212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C - Avec celui que je connais</a:t>
            </a:r>
          </a:p>
        </p:txBody>
      </p:sp>
      <p:sp>
        <p:nvSpPr>
          <p:cNvPr id="23558" name="Espace réservé du contenu 25"/>
          <p:cNvSpPr>
            <a:spLocks noGrp="1"/>
          </p:cNvSpPr>
          <p:nvPr>
            <p:ph sz="quarter" idx="4294967295"/>
          </p:nvPr>
        </p:nvSpPr>
        <p:spPr>
          <a:xfrm>
            <a:off x="4643438" y="4214813"/>
            <a:ext cx="4041775" cy="684212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D - En fonction des références des candidats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3556" grpId="0" build="p"/>
      <p:bldP spid="23557" grpId="0" build="p"/>
      <p:bldP spid="2355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 idx="4294967295"/>
          </p:nvPr>
        </p:nvSpPr>
        <p:spPr>
          <a:xfrm>
            <a:off x="785813" y="1928813"/>
            <a:ext cx="7772400" cy="773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000" b="1" kern="0" spc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15* - J’ai rédigé mon rapport d’analyse des offres, je le transmets à la Direction de la Commande Publique puis…</a:t>
            </a:r>
          </a:p>
        </p:txBody>
      </p:sp>
      <p:sp>
        <p:nvSpPr>
          <p:cNvPr id="24579" name="Espace réservé du texte 22"/>
          <p:cNvSpPr>
            <a:spLocks noGrp="1"/>
          </p:cNvSpPr>
          <p:nvPr>
            <p:ph type="body" idx="4294967295"/>
          </p:nvPr>
        </p:nvSpPr>
        <p:spPr>
          <a:xfrm>
            <a:off x="571500" y="3214688"/>
            <a:ext cx="4040188" cy="639762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A - Je me précipite pour appeler le futur titulaire</a:t>
            </a:r>
          </a:p>
        </p:txBody>
      </p:sp>
      <p:sp>
        <p:nvSpPr>
          <p:cNvPr id="24580" name="Espace réservé du texte 24"/>
          <p:cNvSpPr>
            <a:spLocks noGrp="1"/>
          </p:cNvSpPr>
          <p:nvPr>
            <p:ph type="body" sz="half" idx="4294967295"/>
          </p:nvPr>
        </p:nvSpPr>
        <p:spPr>
          <a:xfrm>
            <a:off x="4643438" y="3214688"/>
            <a:ext cx="4041775" cy="639762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B - J’attends la copie de la notification du marché</a:t>
            </a: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4294967295"/>
          </p:nvPr>
        </p:nvSpPr>
        <p:spPr>
          <a:xfrm>
            <a:off x="571500" y="3863975"/>
            <a:ext cx="4040188" cy="684213"/>
          </a:xfrm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C - Si c’est urgent, j’appelle la DCP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2" name="Espace réservé du contenu 25"/>
          <p:cNvSpPr>
            <a:spLocks noGrp="1"/>
          </p:cNvSpPr>
          <p:nvPr>
            <p:ph sz="quarter" idx="4294967295"/>
          </p:nvPr>
        </p:nvSpPr>
        <p:spPr>
          <a:xfrm>
            <a:off x="4643438" y="3863975"/>
            <a:ext cx="4041775" cy="684213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D - De toute façon, j’ai déjà été livré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4580" grpId="0" build="p"/>
      <p:bldP spid="24" grpId="0" build="p"/>
      <p:bldP spid="2458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881063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21"/>
          <p:cNvSpPr>
            <a:spLocks noGrp="1"/>
          </p:cNvSpPr>
          <p:nvPr>
            <p:ph type="title" idx="4294967295"/>
          </p:nvPr>
        </p:nvSpPr>
        <p:spPr bwMode="auto">
          <a:xfrm>
            <a:off x="785813" y="1928813"/>
            <a:ext cx="7772400" cy="7731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000" b="1" kern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1* - Avant toute procédure de commande je m’assure que…</a:t>
            </a:r>
          </a:p>
        </p:txBody>
      </p:sp>
      <p:sp>
        <p:nvSpPr>
          <p:cNvPr id="10243" name="Espace réservé du texte 22"/>
          <p:cNvSpPr>
            <a:spLocks noGrp="1"/>
          </p:cNvSpPr>
          <p:nvPr>
            <p:ph type="body" idx="4294967295"/>
          </p:nvPr>
        </p:nvSpPr>
        <p:spPr>
          <a:xfrm>
            <a:off x="571500" y="3214688"/>
            <a:ext cx="4040188" cy="639762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A - Mon horoscope est favorable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4294967295"/>
          </p:nvPr>
        </p:nvSpPr>
        <p:spPr>
          <a:xfrm>
            <a:off x="4643438" y="3214688"/>
            <a:ext cx="4041775" cy="639762"/>
          </a:xfrm>
          <a:ln w="285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B - J’ai de l’argent prévu dans mon budget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Espace réservé du contenu 23"/>
          <p:cNvSpPr>
            <a:spLocks noGrp="1"/>
          </p:cNvSpPr>
          <p:nvPr>
            <p:ph sz="quarter" idx="4294967295"/>
          </p:nvPr>
        </p:nvSpPr>
        <p:spPr>
          <a:xfrm>
            <a:off x="571500" y="3863975"/>
            <a:ext cx="4040188" cy="684213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C - J’ai des crédits</a:t>
            </a:r>
          </a:p>
        </p:txBody>
      </p:sp>
      <p:sp>
        <p:nvSpPr>
          <p:cNvPr id="10246" name="Espace réservé du contenu 25"/>
          <p:cNvSpPr>
            <a:spLocks noGrp="1"/>
          </p:cNvSpPr>
          <p:nvPr>
            <p:ph sz="quarter" idx="4294967295"/>
          </p:nvPr>
        </p:nvSpPr>
        <p:spPr>
          <a:xfrm>
            <a:off x="4643438" y="3863975"/>
            <a:ext cx="4041775" cy="684213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D - Le produit existe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25" grpId="0" build="p"/>
      <p:bldP spid="10245" grpId="0" build="p"/>
      <p:bldP spid="1024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21"/>
          <p:cNvSpPr>
            <a:spLocks noGrp="1"/>
          </p:cNvSpPr>
          <p:nvPr>
            <p:ph type="title" idx="4294967295"/>
          </p:nvPr>
        </p:nvSpPr>
        <p:spPr bwMode="auto">
          <a:xfrm>
            <a:off x="785813" y="1928813"/>
            <a:ext cx="7772400" cy="7731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000" b="1" kern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2 - Suite à un besoin urgent, je reçois un devis par courriel, je le signe …</a:t>
            </a:r>
          </a:p>
        </p:txBody>
      </p:sp>
      <p:sp>
        <p:nvSpPr>
          <p:cNvPr id="11267" name="Espace réservé du texte 22"/>
          <p:cNvSpPr>
            <a:spLocks noGrp="1"/>
          </p:cNvSpPr>
          <p:nvPr>
            <p:ph type="body" idx="4294967295"/>
          </p:nvPr>
        </p:nvSpPr>
        <p:spPr>
          <a:xfrm>
            <a:off x="571500" y="3214688"/>
            <a:ext cx="4040188" cy="639762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A - Tout de suite</a:t>
            </a:r>
          </a:p>
        </p:txBody>
      </p:sp>
      <p:sp>
        <p:nvSpPr>
          <p:cNvPr id="11268" name="Espace réservé du texte 24"/>
          <p:cNvSpPr>
            <a:spLocks noGrp="1"/>
          </p:cNvSpPr>
          <p:nvPr>
            <p:ph type="body" sz="half" idx="4294967295"/>
          </p:nvPr>
        </p:nvSpPr>
        <p:spPr>
          <a:xfrm>
            <a:off x="4643438" y="3214688"/>
            <a:ext cx="4041775" cy="639762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B - Avec un stylo bleu</a:t>
            </a:r>
          </a:p>
        </p:txBody>
      </p:sp>
      <p:sp>
        <p:nvSpPr>
          <p:cNvPr id="11269" name="Espace réservé du contenu 23"/>
          <p:cNvSpPr>
            <a:spLocks noGrp="1"/>
          </p:cNvSpPr>
          <p:nvPr>
            <p:ph sz="quarter" idx="4294967295"/>
          </p:nvPr>
        </p:nvSpPr>
        <p:spPr>
          <a:xfrm>
            <a:off x="571500" y="3863975"/>
            <a:ext cx="4040188" cy="684213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C - Je ne signe pas le devis</a:t>
            </a:r>
          </a:p>
        </p:txBody>
      </p:sp>
      <p:sp>
        <p:nvSpPr>
          <p:cNvPr id="11270" name="Espace réservé du contenu 25"/>
          <p:cNvSpPr>
            <a:spLocks noGrp="1"/>
          </p:cNvSpPr>
          <p:nvPr>
            <p:ph sz="quarter" idx="4294967295"/>
          </p:nvPr>
        </p:nvSpPr>
        <p:spPr>
          <a:xfrm>
            <a:off x="4643438" y="3863975"/>
            <a:ext cx="4041775" cy="684213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D - Et le renvoie par e-mail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1268" grpId="0" build="p"/>
      <p:bldP spid="11269" grpId="0" build="p"/>
      <p:bldP spid="1127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 idx="4294967295"/>
          </p:nvPr>
        </p:nvSpPr>
        <p:spPr>
          <a:xfrm>
            <a:off x="785813" y="1928813"/>
            <a:ext cx="7772400" cy="773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000" b="1" kern="0" spc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3 - Pour pouvoir faire une commande, je…</a:t>
            </a:r>
          </a:p>
        </p:txBody>
      </p:sp>
      <p:sp>
        <p:nvSpPr>
          <p:cNvPr id="12291" name="Espace réservé du texte 22"/>
          <p:cNvSpPr>
            <a:spLocks noGrp="1"/>
          </p:cNvSpPr>
          <p:nvPr>
            <p:ph type="body" idx="4294967295"/>
          </p:nvPr>
        </p:nvSpPr>
        <p:spPr>
          <a:xfrm>
            <a:off x="571500" y="3214688"/>
            <a:ext cx="4040188" cy="639762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A - Signe le contrat</a:t>
            </a:r>
          </a:p>
        </p:txBody>
      </p:sp>
      <p:sp>
        <p:nvSpPr>
          <p:cNvPr id="12292" name="Espace réservé du texte 24"/>
          <p:cNvSpPr>
            <a:spLocks noGrp="1"/>
          </p:cNvSpPr>
          <p:nvPr>
            <p:ph type="body" sz="half" idx="4294967295"/>
          </p:nvPr>
        </p:nvSpPr>
        <p:spPr>
          <a:xfrm>
            <a:off x="4643438" y="3214688"/>
            <a:ext cx="4041775" cy="639762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B - Décroche mon téléphone</a:t>
            </a: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4294967295"/>
          </p:nvPr>
        </p:nvSpPr>
        <p:spPr>
          <a:xfrm>
            <a:off x="571500" y="3863975"/>
            <a:ext cx="4040188" cy="684213"/>
          </a:xfrm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C - Fais un engagement de commande sur CIVIL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294967295"/>
          </p:nvPr>
        </p:nvSpPr>
        <p:spPr>
          <a:xfrm>
            <a:off x="4643438" y="3863975"/>
            <a:ext cx="4041775" cy="684213"/>
          </a:xfrm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D - Serre la main du commercial en lui disant « top la »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2" grpId="0" build="p"/>
      <p:bldP spid="24" grpId="0" build="p"/>
      <p:bldP spid="2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21"/>
          <p:cNvSpPr>
            <a:spLocks noGrp="1"/>
          </p:cNvSpPr>
          <p:nvPr>
            <p:ph type="title" idx="4294967295"/>
          </p:nvPr>
        </p:nvSpPr>
        <p:spPr bwMode="auto">
          <a:xfrm>
            <a:off x="785813" y="1928813"/>
            <a:ext cx="7772400" cy="7731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000" b="1" kern="0" spc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4* - Un commercial me propose de signer un contrat à titre gratuit…</a:t>
            </a:r>
          </a:p>
        </p:txBody>
      </p:sp>
      <p:sp>
        <p:nvSpPr>
          <p:cNvPr id="13315" name="Espace réservé du texte 22"/>
          <p:cNvSpPr>
            <a:spLocks noGrp="1"/>
          </p:cNvSpPr>
          <p:nvPr>
            <p:ph type="body" idx="4294967295"/>
          </p:nvPr>
        </p:nvSpPr>
        <p:spPr>
          <a:xfrm>
            <a:off x="571500" y="3214688"/>
            <a:ext cx="4040188" cy="639762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A - C’est où qu’je signe</a:t>
            </a:r>
          </a:p>
        </p:txBody>
      </p:sp>
      <p:sp>
        <p:nvSpPr>
          <p:cNvPr id="13316" name="Espace réservé du texte 24"/>
          <p:cNvSpPr>
            <a:spLocks noGrp="1"/>
          </p:cNvSpPr>
          <p:nvPr>
            <p:ph type="body" sz="half" idx="4294967295"/>
          </p:nvPr>
        </p:nvSpPr>
        <p:spPr>
          <a:xfrm>
            <a:off x="4643438" y="3214688"/>
            <a:ext cx="4041775" cy="639762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B - C’est louche, rien n’est gratuit</a:t>
            </a:r>
          </a:p>
        </p:txBody>
      </p:sp>
      <p:sp>
        <p:nvSpPr>
          <p:cNvPr id="13317" name="Espace réservé du contenu 23"/>
          <p:cNvSpPr>
            <a:spLocks noGrp="1"/>
          </p:cNvSpPr>
          <p:nvPr>
            <p:ph sz="quarter" idx="4294967295"/>
          </p:nvPr>
        </p:nvSpPr>
        <p:spPr>
          <a:xfrm>
            <a:off x="571500" y="3863975"/>
            <a:ext cx="4040188" cy="993775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C - Je vérifie s’il est nécessaire de lancer un marché public</a:t>
            </a:r>
          </a:p>
        </p:txBody>
      </p:sp>
      <p:sp>
        <p:nvSpPr>
          <p:cNvPr id="13318" name="Espace réservé du contenu 25"/>
          <p:cNvSpPr>
            <a:spLocks noGrp="1"/>
          </p:cNvSpPr>
          <p:nvPr>
            <p:ph sz="quarter" idx="4294967295"/>
          </p:nvPr>
        </p:nvSpPr>
        <p:spPr>
          <a:xfrm>
            <a:off x="4643438" y="3863975"/>
            <a:ext cx="4041775" cy="993775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D - Je le propose à la signature du Maire ou de l’élu(e) du secteur s’il en a délégation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6" grpId="0" build="p"/>
      <p:bldP spid="133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 idx="4294967295"/>
          </p:nvPr>
        </p:nvSpPr>
        <p:spPr>
          <a:xfrm>
            <a:off x="785813" y="1928813"/>
            <a:ext cx="7772400" cy="773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000" b="1" kern="0" spc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5 - Un commercial me demande son règlement… je lui dis qu’il sera payé…</a:t>
            </a:r>
          </a:p>
        </p:txBody>
      </p:sp>
      <p:sp>
        <p:nvSpPr>
          <p:cNvPr id="14339" name="Espace réservé du texte 22"/>
          <p:cNvSpPr>
            <a:spLocks noGrp="1"/>
          </p:cNvSpPr>
          <p:nvPr>
            <p:ph type="body" idx="4294967295"/>
          </p:nvPr>
        </p:nvSpPr>
        <p:spPr>
          <a:xfrm>
            <a:off x="571500" y="3214688"/>
            <a:ext cx="4040188" cy="639762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A - Plus tard</a:t>
            </a:r>
          </a:p>
        </p:txBody>
      </p:sp>
      <p:sp>
        <p:nvSpPr>
          <p:cNvPr id="14340" name="Espace réservé du texte 24"/>
          <p:cNvSpPr>
            <a:spLocks noGrp="1"/>
          </p:cNvSpPr>
          <p:nvPr>
            <p:ph type="body" sz="half" idx="4294967295"/>
          </p:nvPr>
        </p:nvSpPr>
        <p:spPr>
          <a:xfrm>
            <a:off x="4643438" y="3214688"/>
            <a:ext cx="4041775" cy="639762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B - Par chèque</a:t>
            </a: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4294967295"/>
          </p:nvPr>
        </p:nvSpPr>
        <p:spPr>
          <a:xfrm>
            <a:off x="571500" y="3863975"/>
            <a:ext cx="4040188" cy="1004888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C - Par mandat administratif dans un délai global de 30 jours</a:t>
            </a:r>
          </a:p>
        </p:txBody>
      </p:sp>
      <p:sp>
        <p:nvSpPr>
          <p:cNvPr id="14342" name="Espace réservé du contenu 25"/>
          <p:cNvSpPr>
            <a:spLocks noGrp="1"/>
          </p:cNvSpPr>
          <p:nvPr>
            <p:ph sz="quarter" idx="4294967295"/>
          </p:nvPr>
        </p:nvSpPr>
        <p:spPr>
          <a:xfrm>
            <a:off x="4643438" y="3863975"/>
            <a:ext cx="4041775" cy="1004888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D - A la Saint Glinglin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1434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 idx="4294967295"/>
          </p:nvPr>
        </p:nvSpPr>
        <p:spPr>
          <a:xfrm>
            <a:off x="785813" y="1928813"/>
            <a:ext cx="7772400" cy="773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000" b="1" kern="0" spc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6 - L’estimation initiale de mon besoin me sert à…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idx="4294967295"/>
          </p:nvPr>
        </p:nvSpPr>
        <p:spPr>
          <a:xfrm>
            <a:off x="571500" y="3214688"/>
            <a:ext cx="4040188" cy="639762"/>
          </a:xfrm>
          <a:ln w="285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r-FR" sz="2000" smtClean="0">
                <a:latin typeface="Arial" pitchFamily="34" charset="0"/>
                <a:cs typeface="Arial" pitchFamily="34" charset="0"/>
              </a:rPr>
              <a:t>A - Analyser les offres des candidats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4294967295"/>
          </p:nvPr>
        </p:nvSpPr>
        <p:spPr>
          <a:xfrm>
            <a:off x="4643438" y="3214688"/>
            <a:ext cx="4041775" cy="639762"/>
          </a:xfrm>
          <a:ln w="285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r-FR" sz="2000" smtClean="0">
                <a:latin typeface="Arial" pitchFamily="34" charset="0"/>
                <a:cs typeface="Arial" pitchFamily="34" charset="0"/>
              </a:rPr>
              <a:t>B - Lancer la bonne procédure de marché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Espace réservé du contenu 23"/>
          <p:cNvSpPr>
            <a:spLocks noGrp="1"/>
          </p:cNvSpPr>
          <p:nvPr>
            <p:ph sz="quarter" idx="4294967295"/>
          </p:nvPr>
        </p:nvSpPr>
        <p:spPr>
          <a:xfrm>
            <a:off x="571500" y="3863975"/>
            <a:ext cx="4040188" cy="684213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C - Négocier les prix</a:t>
            </a:r>
          </a:p>
        </p:txBody>
      </p:sp>
      <p:sp>
        <p:nvSpPr>
          <p:cNvPr id="15366" name="Espace réservé du contenu 25"/>
          <p:cNvSpPr>
            <a:spLocks noGrp="1"/>
          </p:cNvSpPr>
          <p:nvPr>
            <p:ph sz="quarter" idx="4294967295"/>
          </p:nvPr>
        </p:nvSpPr>
        <p:spPr>
          <a:xfrm>
            <a:off x="4643438" y="3863975"/>
            <a:ext cx="4041775" cy="684213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D - Rien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5" grpId="0" build="p"/>
      <p:bldP spid="15365" grpId="0" build="p"/>
      <p:bldP spid="1536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21"/>
          <p:cNvSpPr>
            <a:spLocks noGrp="1"/>
          </p:cNvSpPr>
          <p:nvPr>
            <p:ph type="title" idx="4294967295"/>
          </p:nvPr>
        </p:nvSpPr>
        <p:spPr bwMode="auto">
          <a:xfrm>
            <a:off x="785813" y="1928813"/>
            <a:ext cx="7772400" cy="7731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000" b="1" kern="0" spc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7 - Je veux faire un achat en fonctionnement, je demande…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idx="4294967295"/>
          </p:nvPr>
        </p:nvSpPr>
        <p:spPr>
          <a:xfrm>
            <a:off x="571500" y="3214688"/>
            <a:ext cx="4040188" cy="639762"/>
          </a:xfrm>
          <a:ln w="285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r-FR" sz="2000" smtClean="0">
                <a:latin typeface="Arial" pitchFamily="34" charset="0"/>
                <a:cs typeface="Arial" pitchFamily="34" charset="0"/>
              </a:rPr>
              <a:t>A - Au correspondant financier de mon service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Espace réservé du texte 24"/>
          <p:cNvSpPr>
            <a:spLocks noGrp="1"/>
          </p:cNvSpPr>
          <p:nvPr>
            <p:ph type="body" sz="half" idx="4294967295"/>
          </p:nvPr>
        </p:nvSpPr>
        <p:spPr>
          <a:xfrm>
            <a:off x="4643438" y="3214688"/>
            <a:ext cx="4041775" cy="639762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B - A la mère Michel</a:t>
            </a: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4294967295"/>
          </p:nvPr>
        </p:nvSpPr>
        <p:spPr>
          <a:xfrm>
            <a:off x="571500" y="3863975"/>
            <a:ext cx="4040188" cy="684213"/>
          </a:xfrm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C - Je ne sais pas, j’appelle Noémie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Espace réservé du contenu 25"/>
          <p:cNvSpPr>
            <a:spLocks noGrp="1"/>
          </p:cNvSpPr>
          <p:nvPr>
            <p:ph sz="quarter" idx="4294967295"/>
          </p:nvPr>
        </p:nvSpPr>
        <p:spPr>
          <a:xfrm>
            <a:off x="4643438" y="3863975"/>
            <a:ext cx="4041775" cy="684213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D - Au public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16388" grpId="0" build="p"/>
      <p:bldP spid="24" grpId="0" build="p"/>
      <p:bldP spid="16390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é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481</TotalTime>
  <Words>688</Words>
  <Application>Microsoft Office PowerPoint</Application>
  <PresentationFormat>Affichage à l'écran (4:3)</PresentationFormat>
  <Paragraphs>76</Paragraphs>
  <Slides>17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Métro</vt:lpstr>
      <vt:lpstr>Présentation PowerPoint</vt:lpstr>
      <vt:lpstr>Présentation PowerPoint</vt:lpstr>
      <vt:lpstr>1* - Avant toute procédure de commande je m’assure que…</vt:lpstr>
      <vt:lpstr>2 - Suite à un besoin urgent, je reçois un devis par courriel, je le signe …</vt:lpstr>
      <vt:lpstr>3 - Pour pouvoir faire une commande, je…</vt:lpstr>
      <vt:lpstr>4* - Un commercial me propose de signer un contrat à titre gratuit…</vt:lpstr>
      <vt:lpstr>5 - Un commercial me demande son règlement… je lui dis qu’il sera payé…</vt:lpstr>
      <vt:lpstr>6 - L’estimation initiale de mon besoin me sert à…</vt:lpstr>
      <vt:lpstr>7 - Je veux faire un achat en fonctionnement, je demande…</vt:lpstr>
      <vt:lpstr>8 - Je veux faire un achat en investissement, je demande…</vt:lpstr>
      <vt:lpstr>9 - Dès que j’ai un besoin, celui-ci doit être analysé…</vt:lpstr>
      <vt:lpstr>10 - Pour rédiger mon cahier des charges…</vt:lpstr>
      <vt:lpstr>11 - Jusqu’à quel montant je peux effectuer une procédure simplifiée sur consultation de plusieurs catalogues ou par l’envoi à des candidats potentiels d’une lettre de consultation</vt:lpstr>
      <vt:lpstr>12 - Dès que mon besoin dépasse 40.000 euros HT, pour lancer un marché je fais appel à…</vt:lpstr>
      <vt:lpstr>13 - En cours de consultation d’un marché public, un candidat m’appelle pour avoir des précisions sur le cahier des charges… Je lui réponds…</vt:lpstr>
      <vt:lpstr>14 - Dans le cadre d’un marché public, je négocie…</vt:lpstr>
      <vt:lpstr>15* - J’ai rédigé mon rapport d’analyse des offres, je le transmets à la Direction de la Commande Publique puis…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abenard</dc:creator>
  <cp:lastModifiedBy>BENARD Alain</cp:lastModifiedBy>
  <cp:revision>101</cp:revision>
  <dcterms:created xsi:type="dcterms:W3CDTF">2008-10-06T06:58:44Z</dcterms:created>
  <dcterms:modified xsi:type="dcterms:W3CDTF">2023-09-28T08:13:53Z</dcterms:modified>
</cp:coreProperties>
</file>